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1896DA0-1078-4C5B-BAA9-5A683AA84908}"/>
              </a:ext>
            </a:extLst>
          </p:cNvPr>
          <p:cNvSpPr>
            <a:spLocks noGrp="1"/>
          </p:cNvSpPr>
          <p:nvPr>
            <p:ph type="ctrTitle"/>
          </p:nvPr>
        </p:nvSpPr>
        <p:spPr>
          <a:xfrm>
            <a:off x="1524000" y="1122363"/>
            <a:ext cx="9144000" cy="2387600"/>
          </a:xfrm>
        </p:spPr>
        <p:txBody>
          <a:bodyPr anchor="b"/>
          <a:lstStyle>
            <a:lvl1pPr algn="ctr">
              <a:defRPr sz="6000"/>
            </a:lvl1pPr>
          </a:lstStyle>
          <a:p>
            <a:r>
              <a:rPr lang="uk-UA"/>
              <a:t>Клацніть, щоб редагувати стиль зразка заголовка</a:t>
            </a:r>
          </a:p>
        </p:txBody>
      </p:sp>
      <p:sp>
        <p:nvSpPr>
          <p:cNvPr id="3" name="Підзаголовок 2">
            <a:extLst>
              <a:ext uri="{FF2B5EF4-FFF2-40B4-BE49-F238E27FC236}">
                <a16:creationId xmlns:a16="http://schemas.microsoft.com/office/drawing/2014/main" id="{7787F3A5-7416-4AA0-BB3A-B18C25E842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p>
        </p:txBody>
      </p:sp>
      <p:sp>
        <p:nvSpPr>
          <p:cNvPr id="4" name="Місце для дати 3">
            <a:extLst>
              <a:ext uri="{FF2B5EF4-FFF2-40B4-BE49-F238E27FC236}">
                <a16:creationId xmlns:a16="http://schemas.microsoft.com/office/drawing/2014/main" id="{FF8788C4-E78B-4AD8-B301-9A5FBE1FEC5F}"/>
              </a:ext>
            </a:extLst>
          </p:cNvPr>
          <p:cNvSpPr>
            <a:spLocks noGrp="1"/>
          </p:cNvSpPr>
          <p:nvPr>
            <p:ph type="dt" sz="half" idx="10"/>
          </p:nvPr>
        </p:nvSpPr>
        <p:spPr/>
        <p:txBody>
          <a:bodyPr/>
          <a:lstStyle/>
          <a:p>
            <a:fld id="{8BE0E010-F636-419D-B3EC-ED293FF456D2}" type="datetimeFigureOut">
              <a:rPr lang="uk-UA" smtClean="0"/>
              <a:t>29.01.2025</a:t>
            </a:fld>
            <a:endParaRPr lang="uk-UA"/>
          </a:p>
        </p:txBody>
      </p:sp>
      <p:sp>
        <p:nvSpPr>
          <p:cNvPr id="5" name="Місце для нижнього колонтитула 4">
            <a:extLst>
              <a:ext uri="{FF2B5EF4-FFF2-40B4-BE49-F238E27FC236}">
                <a16:creationId xmlns:a16="http://schemas.microsoft.com/office/drawing/2014/main" id="{ABF07706-6CD1-4D0E-BF6D-6BC65FF623D6}"/>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6AAACBDB-36B9-4D4A-B3B7-F6AF5B6D1A8E}"/>
              </a:ext>
            </a:extLst>
          </p:cNvPr>
          <p:cNvSpPr>
            <a:spLocks noGrp="1"/>
          </p:cNvSpPr>
          <p:nvPr>
            <p:ph type="sldNum" sz="quarter" idx="12"/>
          </p:nvPr>
        </p:nvSpPr>
        <p:spPr/>
        <p:txBody>
          <a:bodyPr/>
          <a:lstStyle/>
          <a:p>
            <a:fld id="{269D1DB1-F0E7-431A-BA98-4753A32247E4}" type="slidenum">
              <a:rPr lang="uk-UA" smtClean="0"/>
              <a:t>‹№›</a:t>
            </a:fld>
            <a:endParaRPr lang="uk-UA"/>
          </a:p>
        </p:txBody>
      </p:sp>
    </p:spTree>
    <p:extLst>
      <p:ext uri="{BB962C8B-B14F-4D97-AF65-F5344CB8AC3E}">
        <p14:creationId xmlns:p14="http://schemas.microsoft.com/office/powerpoint/2010/main" val="3707025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84957F4-5DF2-4DCA-AD84-3BCE9C7435EF}"/>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ертикального тексту 2">
            <a:extLst>
              <a:ext uri="{FF2B5EF4-FFF2-40B4-BE49-F238E27FC236}">
                <a16:creationId xmlns:a16="http://schemas.microsoft.com/office/drawing/2014/main" id="{944753C0-4199-4337-AD49-7659DC4487B2}"/>
              </a:ext>
            </a:extLst>
          </p:cNvPr>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4F1207CF-E29E-4B19-BD25-A29D13254272}"/>
              </a:ext>
            </a:extLst>
          </p:cNvPr>
          <p:cNvSpPr>
            <a:spLocks noGrp="1"/>
          </p:cNvSpPr>
          <p:nvPr>
            <p:ph type="dt" sz="half" idx="10"/>
          </p:nvPr>
        </p:nvSpPr>
        <p:spPr/>
        <p:txBody>
          <a:bodyPr/>
          <a:lstStyle/>
          <a:p>
            <a:fld id="{8BE0E010-F636-419D-B3EC-ED293FF456D2}" type="datetimeFigureOut">
              <a:rPr lang="uk-UA" smtClean="0"/>
              <a:t>29.01.2025</a:t>
            </a:fld>
            <a:endParaRPr lang="uk-UA"/>
          </a:p>
        </p:txBody>
      </p:sp>
      <p:sp>
        <p:nvSpPr>
          <p:cNvPr id="5" name="Місце для нижнього колонтитула 4">
            <a:extLst>
              <a:ext uri="{FF2B5EF4-FFF2-40B4-BE49-F238E27FC236}">
                <a16:creationId xmlns:a16="http://schemas.microsoft.com/office/drawing/2014/main" id="{716DB9D7-45CF-4FE9-9651-4D6BB9B7D35D}"/>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4A1EC3EB-8849-4B3C-952D-98957525BD76}"/>
              </a:ext>
            </a:extLst>
          </p:cNvPr>
          <p:cNvSpPr>
            <a:spLocks noGrp="1"/>
          </p:cNvSpPr>
          <p:nvPr>
            <p:ph type="sldNum" sz="quarter" idx="12"/>
          </p:nvPr>
        </p:nvSpPr>
        <p:spPr/>
        <p:txBody>
          <a:bodyPr/>
          <a:lstStyle/>
          <a:p>
            <a:fld id="{269D1DB1-F0E7-431A-BA98-4753A32247E4}" type="slidenum">
              <a:rPr lang="uk-UA" smtClean="0"/>
              <a:t>‹№›</a:t>
            </a:fld>
            <a:endParaRPr lang="uk-UA"/>
          </a:p>
        </p:txBody>
      </p:sp>
    </p:spTree>
    <p:extLst>
      <p:ext uri="{BB962C8B-B14F-4D97-AF65-F5344CB8AC3E}">
        <p14:creationId xmlns:p14="http://schemas.microsoft.com/office/powerpoint/2010/main" val="2217759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a:extLst>
              <a:ext uri="{FF2B5EF4-FFF2-40B4-BE49-F238E27FC236}">
                <a16:creationId xmlns:a16="http://schemas.microsoft.com/office/drawing/2014/main" id="{153253F7-7E96-492B-A995-9D7C5AA6BFE3}"/>
              </a:ext>
            </a:extLst>
          </p:cNvPr>
          <p:cNvSpPr>
            <a:spLocks noGrp="1"/>
          </p:cNvSpPr>
          <p:nvPr>
            <p:ph type="title" orient="vert"/>
          </p:nvPr>
        </p:nvSpPr>
        <p:spPr>
          <a:xfrm>
            <a:off x="8724900" y="365125"/>
            <a:ext cx="2628900" cy="5811838"/>
          </a:xfrm>
        </p:spPr>
        <p:txBody>
          <a:bodyPr vert="eaVert"/>
          <a:lstStyle/>
          <a:p>
            <a:r>
              <a:rPr lang="uk-UA"/>
              <a:t>Клацніть, щоб редагувати стиль зразка заголовка</a:t>
            </a:r>
          </a:p>
        </p:txBody>
      </p:sp>
      <p:sp>
        <p:nvSpPr>
          <p:cNvPr id="3" name="Місце для вертикального тексту 2">
            <a:extLst>
              <a:ext uri="{FF2B5EF4-FFF2-40B4-BE49-F238E27FC236}">
                <a16:creationId xmlns:a16="http://schemas.microsoft.com/office/drawing/2014/main" id="{46E826B1-B458-4DB5-B7E7-75F40BD3EEA2}"/>
              </a:ext>
            </a:extLst>
          </p:cNvPr>
          <p:cNvSpPr>
            <a:spLocks noGrp="1"/>
          </p:cNvSpPr>
          <p:nvPr>
            <p:ph type="body" orient="vert" idx="1"/>
          </p:nvPr>
        </p:nvSpPr>
        <p:spPr>
          <a:xfrm>
            <a:off x="838200" y="365125"/>
            <a:ext cx="7734300" cy="5811838"/>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4354B8A7-C504-45AF-BC94-8A1E4777BC0D}"/>
              </a:ext>
            </a:extLst>
          </p:cNvPr>
          <p:cNvSpPr>
            <a:spLocks noGrp="1"/>
          </p:cNvSpPr>
          <p:nvPr>
            <p:ph type="dt" sz="half" idx="10"/>
          </p:nvPr>
        </p:nvSpPr>
        <p:spPr/>
        <p:txBody>
          <a:bodyPr/>
          <a:lstStyle/>
          <a:p>
            <a:fld id="{8BE0E010-F636-419D-B3EC-ED293FF456D2}" type="datetimeFigureOut">
              <a:rPr lang="uk-UA" smtClean="0"/>
              <a:t>29.01.2025</a:t>
            </a:fld>
            <a:endParaRPr lang="uk-UA"/>
          </a:p>
        </p:txBody>
      </p:sp>
      <p:sp>
        <p:nvSpPr>
          <p:cNvPr id="5" name="Місце для нижнього колонтитула 4">
            <a:extLst>
              <a:ext uri="{FF2B5EF4-FFF2-40B4-BE49-F238E27FC236}">
                <a16:creationId xmlns:a16="http://schemas.microsoft.com/office/drawing/2014/main" id="{F58A6833-B005-410B-9303-EC81628CB720}"/>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E02D6B44-EC6B-4BE3-9F10-8689DB97755F}"/>
              </a:ext>
            </a:extLst>
          </p:cNvPr>
          <p:cNvSpPr>
            <a:spLocks noGrp="1"/>
          </p:cNvSpPr>
          <p:nvPr>
            <p:ph type="sldNum" sz="quarter" idx="12"/>
          </p:nvPr>
        </p:nvSpPr>
        <p:spPr/>
        <p:txBody>
          <a:bodyPr/>
          <a:lstStyle/>
          <a:p>
            <a:fld id="{269D1DB1-F0E7-431A-BA98-4753A32247E4}" type="slidenum">
              <a:rPr lang="uk-UA" smtClean="0"/>
              <a:t>‹№›</a:t>
            </a:fld>
            <a:endParaRPr lang="uk-UA"/>
          </a:p>
        </p:txBody>
      </p:sp>
    </p:spTree>
    <p:extLst>
      <p:ext uri="{BB962C8B-B14F-4D97-AF65-F5344CB8AC3E}">
        <p14:creationId xmlns:p14="http://schemas.microsoft.com/office/powerpoint/2010/main" val="1716078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5FCD23E-2912-42D9-8D11-CF63439949F5}"/>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C546DCDB-89BA-4D95-BD34-B11321815233}"/>
              </a:ext>
            </a:extLst>
          </p:cNvPr>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FE71967C-B53C-4B2D-91C3-E08275227D73}"/>
              </a:ext>
            </a:extLst>
          </p:cNvPr>
          <p:cNvSpPr>
            <a:spLocks noGrp="1"/>
          </p:cNvSpPr>
          <p:nvPr>
            <p:ph type="dt" sz="half" idx="10"/>
          </p:nvPr>
        </p:nvSpPr>
        <p:spPr/>
        <p:txBody>
          <a:bodyPr/>
          <a:lstStyle/>
          <a:p>
            <a:fld id="{8BE0E010-F636-419D-B3EC-ED293FF456D2}" type="datetimeFigureOut">
              <a:rPr lang="uk-UA" smtClean="0"/>
              <a:t>29.01.2025</a:t>
            </a:fld>
            <a:endParaRPr lang="uk-UA"/>
          </a:p>
        </p:txBody>
      </p:sp>
      <p:sp>
        <p:nvSpPr>
          <p:cNvPr id="5" name="Місце для нижнього колонтитула 4">
            <a:extLst>
              <a:ext uri="{FF2B5EF4-FFF2-40B4-BE49-F238E27FC236}">
                <a16:creationId xmlns:a16="http://schemas.microsoft.com/office/drawing/2014/main" id="{14FF2728-D443-45BB-859F-A4BE40728DD1}"/>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22349071-77B3-4E3C-9E8F-B95D854B3CEE}"/>
              </a:ext>
            </a:extLst>
          </p:cNvPr>
          <p:cNvSpPr>
            <a:spLocks noGrp="1"/>
          </p:cNvSpPr>
          <p:nvPr>
            <p:ph type="sldNum" sz="quarter" idx="12"/>
          </p:nvPr>
        </p:nvSpPr>
        <p:spPr/>
        <p:txBody>
          <a:bodyPr/>
          <a:lstStyle/>
          <a:p>
            <a:fld id="{269D1DB1-F0E7-431A-BA98-4753A32247E4}" type="slidenum">
              <a:rPr lang="uk-UA" smtClean="0"/>
              <a:t>‹№›</a:t>
            </a:fld>
            <a:endParaRPr lang="uk-UA"/>
          </a:p>
        </p:txBody>
      </p:sp>
    </p:spTree>
    <p:extLst>
      <p:ext uri="{BB962C8B-B14F-4D97-AF65-F5344CB8AC3E}">
        <p14:creationId xmlns:p14="http://schemas.microsoft.com/office/powerpoint/2010/main" val="2752515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45FFED6-F5B1-4537-B9F2-F6864213DE8E}"/>
              </a:ext>
            </a:extLst>
          </p:cNvPr>
          <p:cNvSpPr>
            <a:spLocks noGrp="1"/>
          </p:cNvSpPr>
          <p:nvPr>
            <p:ph type="title"/>
          </p:nvPr>
        </p:nvSpPr>
        <p:spPr>
          <a:xfrm>
            <a:off x="831850" y="1709738"/>
            <a:ext cx="10515600" cy="2852737"/>
          </a:xfrm>
        </p:spPr>
        <p:txBody>
          <a:bodyPr anchor="b"/>
          <a:lstStyle>
            <a:lvl1pPr>
              <a:defRPr sz="6000"/>
            </a:lvl1p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FB989EEC-612D-4C59-8089-4AE6C47B87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Клацніть, щоб відредагувати стилі зразків тексту</a:t>
            </a:r>
          </a:p>
        </p:txBody>
      </p:sp>
      <p:sp>
        <p:nvSpPr>
          <p:cNvPr id="4" name="Місце для дати 3">
            <a:extLst>
              <a:ext uri="{FF2B5EF4-FFF2-40B4-BE49-F238E27FC236}">
                <a16:creationId xmlns:a16="http://schemas.microsoft.com/office/drawing/2014/main" id="{7FAFFA5F-C059-4675-AEBA-531D95AE0107}"/>
              </a:ext>
            </a:extLst>
          </p:cNvPr>
          <p:cNvSpPr>
            <a:spLocks noGrp="1"/>
          </p:cNvSpPr>
          <p:nvPr>
            <p:ph type="dt" sz="half" idx="10"/>
          </p:nvPr>
        </p:nvSpPr>
        <p:spPr/>
        <p:txBody>
          <a:bodyPr/>
          <a:lstStyle/>
          <a:p>
            <a:fld id="{8BE0E010-F636-419D-B3EC-ED293FF456D2}" type="datetimeFigureOut">
              <a:rPr lang="uk-UA" smtClean="0"/>
              <a:t>29.01.2025</a:t>
            </a:fld>
            <a:endParaRPr lang="uk-UA"/>
          </a:p>
        </p:txBody>
      </p:sp>
      <p:sp>
        <p:nvSpPr>
          <p:cNvPr id="5" name="Місце для нижнього колонтитула 4">
            <a:extLst>
              <a:ext uri="{FF2B5EF4-FFF2-40B4-BE49-F238E27FC236}">
                <a16:creationId xmlns:a16="http://schemas.microsoft.com/office/drawing/2014/main" id="{5E10F02B-B824-416D-B899-438270F35DB4}"/>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D13C83A8-087B-4089-9EA4-0EB60F025EAD}"/>
              </a:ext>
            </a:extLst>
          </p:cNvPr>
          <p:cNvSpPr>
            <a:spLocks noGrp="1"/>
          </p:cNvSpPr>
          <p:nvPr>
            <p:ph type="sldNum" sz="quarter" idx="12"/>
          </p:nvPr>
        </p:nvSpPr>
        <p:spPr/>
        <p:txBody>
          <a:bodyPr/>
          <a:lstStyle/>
          <a:p>
            <a:fld id="{269D1DB1-F0E7-431A-BA98-4753A32247E4}" type="slidenum">
              <a:rPr lang="uk-UA" smtClean="0"/>
              <a:t>‹№›</a:t>
            </a:fld>
            <a:endParaRPr lang="uk-UA"/>
          </a:p>
        </p:txBody>
      </p:sp>
    </p:spTree>
    <p:extLst>
      <p:ext uri="{BB962C8B-B14F-4D97-AF65-F5344CB8AC3E}">
        <p14:creationId xmlns:p14="http://schemas.microsoft.com/office/powerpoint/2010/main" val="2688315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1991CE6-3178-472E-9532-D27434EF719F}"/>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521ED27E-F806-4879-A1BC-69AE69F774C8}"/>
              </a:ext>
            </a:extLst>
          </p:cNvPr>
          <p:cNvSpPr>
            <a:spLocks noGrp="1"/>
          </p:cNvSpPr>
          <p:nvPr>
            <p:ph sz="half" idx="1"/>
          </p:nvPr>
        </p:nvSpPr>
        <p:spPr>
          <a:xfrm>
            <a:off x="838200" y="1825625"/>
            <a:ext cx="5181600" cy="435133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вмісту 3">
            <a:extLst>
              <a:ext uri="{FF2B5EF4-FFF2-40B4-BE49-F238E27FC236}">
                <a16:creationId xmlns:a16="http://schemas.microsoft.com/office/drawing/2014/main" id="{118CD20C-EEA0-4EEC-B7A3-60BF3B8DB219}"/>
              </a:ext>
            </a:extLst>
          </p:cNvPr>
          <p:cNvSpPr>
            <a:spLocks noGrp="1"/>
          </p:cNvSpPr>
          <p:nvPr>
            <p:ph sz="half" idx="2"/>
          </p:nvPr>
        </p:nvSpPr>
        <p:spPr>
          <a:xfrm>
            <a:off x="6172200" y="1825625"/>
            <a:ext cx="5181600" cy="435133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дати 4">
            <a:extLst>
              <a:ext uri="{FF2B5EF4-FFF2-40B4-BE49-F238E27FC236}">
                <a16:creationId xmlns:a16="http://schemas.microsoft.com/office/drawing/2014/main" id="{8633BDDC-919A-4731-8543-15C2590E0551}"/>
              </a:ext>
            </a:extLst>
          </p:cNvPr>
          <p:cNvSpPr>
            <a:spLocks noGrp="1"/>
          </p:cNvSpPr>
          <p:nvPr>
            <p:ph type="dt" sz="half" idx="10"/>
          </p:nvPr>
        </p:nvSpPr>
        <p:spPr/>
        <p:txBody>
          <a:bodyPr/>
          <a:lstStyle/>
          <a:p>
            <a:fld id="{8BE0E010-F636-419D-B3EC-ED293FF456D2}" type="datetimeFigureOut">
              <a:rPr lang="uk-UA" smtClean="0"/>
              <a:t>29.01.2025</a:t>
            </a:fld>
            <a:endParaRPr lang="uk-UA"/>
          </a:p>
        </p:txBody>
      </p:sp>
      <p:sp>
        <p:nvSpPr>
          <p:cNvPr id="6" name="Місце для нижнього колонтитула 5">
            <a:extLst>
              <a:ext uri="{FF2B5EF4-FFF2-40B4-BE49-F238E27FC236}">
                <a16:creationId xmlns:a16="http://schemas.microsoft.com/office/drawing/2014/main" id="{75BA6386-CECF-4814-9B45-40FFB4774295}"/>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365C258D-0239-4870-9611-72ED7C990BA6}"/>
              </a:ext>
            </a:extLst>
          </p:cNvPr>
          <p:cNvSpPr>
            <a:spLocks noGrp="1"/>
          </p:cNvSpPr>
          <p:nvPr>
            <p:ph type="sldNum" sz="quarter" idx="12"/>
          </p:nvPr>
        </p:nvSpPr>
        <p:spPr/>
        <p:txBody>
          <a:bodyPr/>
          <a:lstStyle/>
          <a:p>
            <a:fld id="{269D1DB1-F0E7-431A-BA98-4753A32247E4}" type="slidenum">
              <a:rPr lang="uk-UA" smtClean="0"/>
              <a:t>‹№›</a:t>
            </a:fld>
            <a:endParaRPr lang="uk-UA"/>
          </a:p>
        </p:txBody>
      </p:sp>
    </p:spTree>
    <p:extLst>
      <p:ext uri="{BB962C8B-B14F-4D97-AF65-F5344CB8AC3E}">
        <p14:creationId xmlns:p14="http://schemas.microsoft.com/office/powerpoint/2010/main" val="1873469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6349092-1D6B-41C3-ADD3-FE9FAA3F062E}"/>
              </a:ext>
            </a:extLst>
          </p:cNvPr>
          <p:cNvSpPr>
            <a:spLocks noGrp="1"/>
          </p:cNvSpPr>
          <p:nvPr>
            <p:ph type="title"/>
          </p:nvPr>
        </p:nvSpPr>
        <p:spPr>
          <a:xfrm>
            <a:off x="839788" y="365125"/>
            <a:ext cx="10515600" cy="1325563"/>
          </a:xfrm>
        </p:spPr>
        <p:txBody>
          <a:body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9A1A7177-463A-4AB5-B323-659EF93710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Місце для вмісту 3">
            <a:extLst>
              <a:ext uri="{FF2B5EF4-FFF2-40B4-BE49-F238E27FC236}">
                <a16:creationId xmlns:a16="http://schemas.microsoft.com/office/drawing/2014/main" id="{A1BBF95C-4AC6-4C59-A8B3-7EB97252C954}"/>
              </a:ext>
            </a:extLst>
          </p:cNvPr>
          <p:cNvSpPr>
            <a:spLocks noGrp="1"/>
          </p:cNvSpPr>
          <p:nvPr>
            <p:ph sz="half" idx="2"/>
          </p:nvPr>
        </p:nvSpPr>
        <p:spPr>
          <a:xfrm>
            <a:off x="839788" y="2505075"/>
            <a:ext cx="5157787" cy="368458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тексту 4">
            <a:extLst>
              <a:ext uri="{FF2B5EF4-FFF2-40B4-BE49-F238E27FC236}">
                <a16:creationId xmlns:a16="http://schemas.microsoft.com/office/drawing/2014/main" id="{536E9EC6-0CCF-45F1-9F04-64692C329D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Місце для вмісту 5">
            <a:extLst>
              <a:ext uri="{FF2B5EF4-FFF2-40B4-BE49-F238E27FC236}">
                <a16:creationId xmlns:a16="http://schemas.microsoft.com/office/drawing/2014/main" id="{20D82180-3411-4C2A-94FD-EE48B60BE9D8}"/>
              </a:ext>
            </a:extLst>
          </p:cNvPr>
          <p:cNvSpPr>
            <a:spLocks noGrp="1"/>
          </p:cNvSpPr>
          <p:nvPr>
            <p:ph sz="quarter" idx="4"/>
          </p:nvPr>
        </p:nvSpPr>
        <p:spPr>
          <a:xfrm>
            <a:off x="6172200" y="2505075"/>
            <a:ext cx="5183188" cy="368458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7" name="Місце для дати 6">
            <a:extLst>
              <a:ext uri="{FF2B5EF4-FFF2-40B4-BE49-F238E27FC236}">
                <a16:creationId xmlns:a16="http://schemas.microsoft.com/office/drawing/2014/main" id="{06525283-CCE8-4E76-87D7-951947D4BA54}"/>
              </a:ext>
            </a:extLst>
          </p:cNvPr>
          <p:cNvSpPr>
            <a:spLocks noGrp="1"/>
          </p:cNvSpPr>
          <p:nvPr>
            <p:ph type="dt" sz="half" idx="10"/>
          </p:nvPr>
        </p:nvSpPr>
        <p:spPr/>
        <p:txBody>
          <a:bodyPr/>
          <a:lstStyle/>
          <a:p>
            <a:fld id="{8BE0E010-F636-419D-B3EC-ED293FF456D2}" type="datetimeFigureOut">
              <a:rPr lang="uk-UA" smtClean="0"/>
              <a:t>29.01.2025</a:t>
            </a:fld>
            <a:endParaRPr lang="uk-UA"/>
          </a:p>
        </p:txBody>
      </p:sp>
      <p:sp>
        <p:nvSpPr>
          <p:cNvPr id="8" name="Місце для нижнього колонтитула 7">
            <a:extLst>
              <a:ext uri="{FF2B5EF4-FFF2-40B4-BE49-F238E27FC236}">
                <a16:creationId xmlns:a16="http://schemas.microsoft.com/office/drawing/2014/main" id="{C130EBE6-4A66-4EC9-B772-EBC666E37908}"/>
              </a:ext>
            </a:extLst>
          </p:cNvPr>
          <p:cNvSpPr>
            <a:spLocks noGrp="1"/>
          </p:cNvSpPr>
          <p:nvPr>
            <p:ph type="ftr" sz="quarter" idx="11"/>
          </p:nvPr>
        </p:nvSpPr>
        <p:spPr/>
        <p:txBody>
          <a:bodyPr/>
          <a:lstStyle/>
          <a:p>
            <a:endParaRPr lang="uk-UA"/>
          </a:p>
        </p:txBody>
      </p:sp>
      <p:sp>
        <p:nvSpPr>
          <p:cNvPr id="9" name="Місце для номера слайда 8">
            <a:extLst>
              <a:ext uri="{FF2B5EF4-FFF2-40B4-BE49-F238E27FC236}">
                <a16:creationId xmlns:a16="http://schemas.microsoft.com/office/drawing/2014/main" id="{9E701532-D51A-4CE8-9346-8B704498704B}"/>
              </a:ext>
            </a:extLst>
          </p:cNvPr>
          <p:cNvSpPr>
            <a:spLocks noGrp="1"/>
          </p:cNvSpPr>
          <p:nvPr>
            <p:ph type="sldNum" sz="quarter" idx="12"/>
          </p:nvPr>
        </p:nvSpPr>
        <p:spPr/>
        <p:txBody>
          <a:bodyPr/>
          <a:lstStyle/>
          <a:p>
            <a:fld id="{269D1DB1-F0E7-431A-BA98-4753A32247E4}" type="slidenum">
              <a:rPr lang="uk-UA" smtClean="0"/>
              <a:t>‹№›</a:t>
            </a:fld>
            <a:endParaRPr lang="uk-UA"/>
          </a:p>
        </p:txBody>
      </p:sp>
    </p:spTree>
    <p:extLst>
      <p:ext uri="{BB962C8B-B14F-4D97-AF65-F5344CB8AC3E}">
        <p14:creationId xmlns:p14="http://schemas.microsoft.com/office/powerpoint/2010/main" val="1602898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65A5FFC-A610-4FE0-B395-926D89950EFA}"/>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дати 2">
            <a:extLst>
              <a:ext uri="{FF2B5EF4-FFF2-40B4-BE49-F238E27FC236}">
                <a16:creationId xmlns:a16="http://schemas.microsoft.com/office/drawing/2014/main" id="{D32A6DDD-F87C-46C8-BCD3-16BC7DADD16A}"/>
              </a:ext>
            </a:extLst>
          </p:cNvPr>
          <p:cNvSpPr>
            <a:spLocks noGrp="1"/>
          </p:cNvSpPr>
          <p:nvPr>
            <p:ph type="dt" sz="half" idx="10"/>
          </p:nvPr>
        </p:nvSpPr>
        <p:spPr/>
        <p:txBody>
          <a:bodyPr/>
          <a:lstStyle/>
          <a:p>
            <a:fld id="{8BE0E010-F636-419D-B3EC-ED293FF456D2}" type="datetimeFigureOut">
              <a:rPr lang="uk-UA" smtClean="0"/>
              <a:t>29.01.2025</a:t>
            </a:fld>
            <a:endParaRPr lang="uk-UA"/>
          </a:p>
        </p:txBody>
      </p:sp>
      <p:sp>
        <p:nvSpPr>
          <p:cNvPr id="4" name="Місце для нижнього колонтитула 3">
            <a:extLst>
              <a:ext uri="{FF2B5EF4-FFF2-40B4-BE49-F238E27FC236}">
                <a16:creationId xmlns:a16="http://schemas.microsoft.com/office/drawing/2014/main" id="{BE60798E-99F7-4134-A7A4-19560D0BD2FD}"/>
              </a:ext>
            </a:extLst>
          </p:cNvPr>
          <p:cNvSpPr>
            <a:spLocks noGrp="1"/>
          </p:cNvSpPr>
          <p:nvPr>
            <p:ph type="ftr" sz="quarter" idx="11"/>
          </p:nvPr>
        </p:nvSpPr>
        <p:spPr/>
        <p:txBody>
          <a:bodyPr/>
          <a:lstStyle/>
          <a:p>
            <a:endParaRPr lang="uk-UA"/>
          </a:p>
        </p:txBody>
      </p:sp>
      <p:sp>
        <p:nvSpPr>
          <p:cNvPr id="5" name="Місце для номера слайда 4">
            <a:extLst>
              <a:ext uri="{FF2B5EF4-FFF2-40B4-BE49-F238E27FC236}">
                <a16:creationId xmlns:a16="http://schemas.microsoft.com/office/drawing/2014/main" id="{CCFFD809-8294-4B81-B220-0FFBAE1ED3F2}"/>
              </a:ext>
            </a:extLst>
          </p:cNvPr>
          <p:cNvSpPr>
            <a:spLocks noGrp="1"/>
          </p:cNvSpPr>
          <p:nvPr>
            <p:ph type="sldNum" sz="quarter" idx="12"/>
          </p:nvPr>
        </p:nvSpPr>
        <p:spPr/>
        <p:txBody>
          <a:bodyPr/>
          <a:lstStyle/>
          <a:p>
            <a:fld id="{269D1DB1-F0E7-431A-BA98-4753A32247E4}" type="slidenum">
              <a:rPr lang="uk-UA" smtClean="0"/>
              <a:t>‹№›</a:t>
            </a:fld>
            <a:endParaRPr lang="uk-UA"/>
          </a:p>
        </p:txBody>
      </p:sp>
    </p:spTree>
    <p:extLst>
      <p:ext uri="{BB962C8B-B14F-4D97-AF65-F5344CB8AC3E}">
        <p14:creationId xmlns:p14="http://schemas.microsoft.com/office/powerpoint/2010/main" val="3826882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a:extLst>
              <a:ext uri="{FF2B5EF4-FFF2-40B4-BE49-F238E27FC236}">
                <a16:creationId xmlns:a16="http://schemas.microsoft.com/office/drawing/2014/main" id="{095F20F9-EA0E-4EC2-B849-AE6AB4075617}"/>
              </a:ext>
            </a:extLst>
          </p:cNvPr>
          <p:cNvSpPr>
            <a:spLocks noGrp="1"/>
          </p:cNvSpPr>
          <p:nvPr>
            <p:ph type="dt" sz="half" idx="10"/>
          </p:nvPr>
        </p:nvSpPr>
        <p:spPr/>
        <p:txBody>
          <a:bodyPr/>
          <a:lstStyle/>
          <a:p>
            <a:fld id="{8BE0E010-F636-419D-B3EC-ED293FF456D2}" type="datetimeFigureOut">
              <a:rPr lang="uk-UA" smtClean="0"/>
              <a:t>29.01.2025</a:t>
            </a:fld>
            <a:endParaRPr lang="uk-UA"/>
          </a:p>
        </p:txBody>
      </p:sp>
      <p:sp>
        <p:nvSpPr>
          <p:cNvPr id="3" name="Місце для нижнього колонтитула 2">
            <a:extLst>
              <a:ext uri="{FF2B5EF4-FFF2-40B4-BE49-F238E27FC236}">
                <a16:creationId xmlns:a16="http://schemas.microsoft.com/office/drawing/2014/main" id="{088CB863-64B2-4BCB-AF03-92A7BF76B19C}"/>
              </a:ext>
            </a:extLst>
          </p:cNvPr>
          <p:cNvSpPr>
            <a:spLocks noGrp="1"/>
          </p:cNvSpPr>
          <p:nvPr>
            <p:ph type="ftr" sz="quarter" idx="11"/>
          </p:nvPr>
        </p:nvSpPr>
        <p:spPr/>
        <p:txBody>
          <a:bodyPr/>
          <a:lstStyle/>
          <a:p>
            <a:endParaRPr lang="uk-UA"/>
          </a:p>
        </p:txBody>
      </p:sp>
      <p:sp>
        <p:nvSpPr>
          <p:cNvPr id="4" name="Місце для номера слайда 3">
            <a:extLst>
              <a:ext uri="{FF2B5EF4-FFF2-40B4-BE49-F238E27FC236}">
                <a16:creationId xmlns:a16="http://schemas.microsoft.com/office/drawing/2014/main" id="{C7981F01-19B4-4BCF-9C23-109DBE70F6BA}"/>
              </a:ext>
            </a:extLst>
          </p:cNvPr>
          <p:cNvSpPr>
            <a:spLocks noGrp="1"/>
          </p:cNvSpPr>
          <p:nvPr>
            <p:ph type="sldNum" sz="quarter" idx="12"/>
          </p:nvPr>
        </p:nvSpPr>
        <p:spPr/>
        <p:txBody>
          <a:bodyPr/>
          <a:lstStyle/>
          <a:p>
            <a:fld id="{269D1DB1-F0E7-431A-BA98-4753A32247E4}" type="slidenum">
              <a:rPr lang="uk-UA" smtClean="0"/>
              <a:t>‹№›</a:t>
            </a:fld>
            <a:endParaRPr lang="uk-UA"/>
          </a:p>
        </p:txBody>
      </p:sp>
    </p:spTree>
    <p:extLst>
      <p:ext uri="{BB962C8B-B14F-4D97-AF65-F5344CB8AC3E}">
        <p14:creationId xmlns:p14="http://schemas.microsoft.com/office/powerpoint/2010/main" val="2803986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AAC5085-1C92-420C-9ABF-47811FA6E7D8}"/>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92337BCA-AA64-4115-B11C-96F7744A98A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тексту 3">
            <a:extLst>
              <a:ext uri="{FF2B5EF4-FFF2-40B4-BE49-F238E27FC236}">
                <a16:creationId xmlns:a16="http://schemas.microsoft.com/office/drawing/2014/main" id="{11924104-B16C-4533-B54D-DF084FC8D9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Місце для дати 4">
            <a:extLst>
              <a:ext uri="{FF2B5EF4-FFF2-40B4-BE49-F238E27FC236}">
                <a16:creationId xmlns:a16="http://schemas.microsoft.com/office/drawing/2014/main" id="{FD05A1E0-AC97-4575-901B-7D681DE99D9B}"/>
              </a:ext>
            </a:extLst>
          </p:cNvPr>
          <p:cNvSpPr>
            <a:spLocks noGrp="1"/>
          </p:cNvSpPr>
          <p:nvPr>
            <p:ph type="dt" sz="half" idx="10"/>
          </p:nvPr>
        </p:nvSpPr>
        <p:spPr/>
        <p:txBody>
          <a:bodyPr/>
          <a:lstStyle/>
          <a:p>
            <a:fld id="{8BE0E010-F636-419D-B3EC-ED293FF456D2}" type="datetimeFigureOut">
              <a:rPr lang="uk-UA" smtClean="0"/>
              <a:t>29.01.2025</a:t>
            </a:fld>
            <a:endParaRPr lang="uk-UA"/>
          </a:p>
        </p:txBody>
      </p:sp>
      <p:sp>
        <p:nvSpPr>
          <p:cNvPr id="6" name="Місце для нижнього колонтитула 5">
            <a:extLst>
              <a:ext uri="{FF2B5EF4-FFF2-40B4-BE49-F238E27FC236}">
                <a16:creationId xmlns:a16="http://schemas.microsoft.com/office/drawing/2014/main" id="{B8143E33-A3BC-4BD1-B56E-724FB1B4FBA4}"/>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EDA07DFE-2647-4DDF-84BF-1B3AA038056F}"/>
              </a:ext>
            </a:extLst>
          </p:cNvPr>
          <p:cNvSpPr>
            <a:spLocks noGrp="1"/>
          </p:cNvSpPr>
          <p:nvPr>
            <p:ph type="sldNum" sz="quarter" idx="12"/>
          </p:nvPr>
        </p:nvSpPr>
        <p:spPr/>
        <p:txBody>
          <a:bodyPr/>
          <a:lstStyle/>
          <a:p>
            <a:fld id="{269D1DB1-F0E7-431A-BA98-4753A32247E4}" type="slidenum">
              <a:rPr lang="uk-UA" smtClean="0"/>
              <a:t>‹№›</a:t>
            </a:fld>
            <a:endParaRPr lang="uk-UA"/>
          </a:p>
        </p:txBody>
      </p:sp>
    </p:spTree>
    <p:extLst>
      <p:ext uri="{BB962C8B-B14F-4D97-AF65-F5344CB8AC3E}">
        <p14:creationId xmlns:p14="http://schemas.microsoft.com/office/powerpoint/2010/main" val="2112598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82747CE-CFC3-41E6-959E-2F9647979DD0}"/>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p>
        </p:txBody>
      </p:sp>
      <p:sp>
        <p:nvSpPr>
          <p:cNvPr id="3" name="Місце для зображення 2">
            <a:extLst>
              <a:ext uri="{FF2B5EF4-FFF2-40B4-BE49-F238E27FC236}">
                <a16:creationId xmlns:a16="http://schemas.microsoft.com/office/drawing/2014/main" id="{4D3BF589-3096-4E50-9E80-8AB841E825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a:extLst>
              <a:ext uri="{FF2B5EF4-FFF2-40B4-BE49-F238E27FC236}">
                <a16:creationId xmlns:a16="http://schemas.microsoft.com/office/drawing/2014/main" id="{7DBA59ED-35EC-4480-8F0C-52C59D5324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Місце для дати 4">
            <a:extLst>
              <a:ext uri="{FF2B5EF4-FFF2-40B4-BE49-F238E27FC236}">
                <a16:creationId xmlns:a16="http://schemas.microsoft.com/office/drawing/2014/main" id="{306C9406-12D9-412E-B5DC-086EA3A41FCB}"/>
              </a:ext>
            </a:extLst>
          </p:cNvPr>
          <p:cNvSpPr>
            <a:spLocks noGrp="1"/>
          </p:cNvSpPr>
          <p:nvPr>
            <p:ph type="dt" sz="half" idx="10"/>
          </p:nvPr>
        </p:nvSpPr>
        <p:spPr/>
        <p:txBody>
          <a:bodyPr/>
          <a:lstStyle/>
          <a:p>
            <a:fld id="{8BE0E010-F636-419D-B3EC-ED293FF456D2}" type="datetimeFigureOut">
              <a:rPr lang="uk-UA" smtClean="0"/>
              <a:t>29.01.2025</a:t>
            </a:fld>
            <a:endParaRPr lang="uk-UA"/>
          </a:p>
        </p:txBody>
      </p:sp>
      <p:sp>
        <p:nvSpPr>
          <p:cNvPr id="6" name="Місце для нижнього колонтитула 5">
            <a:extLst>
              <a:ext uri="{FF2B5EF4-FFF2-40B4-BE49-F238E27FC236}">
                <a16:creationId xmlns:a16="http://schemas.microsoft.com/office/drawing/2014/main" id="{F3C78E83-11C0-45B7-8E1B-F534B1AC8A9D}"/>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71CD9BC2-FF5B-4AE4-94A6-A3ACB6C9A705}"/>
              </a:ext>
            </a:extLst>
          </p:cNvPr>
          <p:cNvSpPr>
            <a:spLocks noGrp="1"/>
          </p:cNvSpPr>
          <p:nvPr>
            <p:ph type="sldNum" sz="quarter" idx="12"/>
          </p:nvPr>
        </p:nvSpPr>
        <p:spPr/>
        <p:txBody>
          <a:bodyPr/>
          <a:lstStyle/>
          <a:p>
            <a:fld id="{269D1DB1-F0E7-431A-BA98-4753A32247E4}" type="slidenum">
              <a:rPr lang="uk-UA" smtClean="0"/>
              <a:t>‹№›</a:t>
            </a:fld>
            <a:endParaRPr lang="uk-UA"/>
          </a:p>
        </p:txBody>
      </p:sp>
    </p:spTree>
    <p:extLst>
      <p:ext uri="{BB962C8B-B14F-4D97-AF65-F5344CB8AC3E}">
        <p14:creationId xmlns:p14="http://schemas.microsoft.com/office/powerpoint/2010/main" val="2132631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a:extLst>
              <a:ext uri="{FF2B5EF4-FFF2-40B4-BE49-F238E27FC236}">
                <a16:creationId xmlns:a16="http://schemas.microsoft.com/office/drawing/2014/main" id="{072B2E38-99EC-4971-8C28-856C3AED01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D7BFEEB6-5736-4C32-B111-F8C5ACBB4F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C9DB3BA4-70AF-4750-B62F-54B91236BE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E0E010-F636-419D-B3EC-ED293FF456D2}" type="datetimeFigureOut">
              <a:rPr lang="uk-UA" smtClean="0"/>
              <a:t>29.01.2025</a:t>
            </a:fld>
            <a:endParaRPr lang="uk-UA"/>
          </a:p>
        </p:txBody>
      </p:sp>
      <p:sp>
        <p:nvSpPr>
          <p:cNvPr id="5" name="Місце для нижнього колонтитула 4">
            <a:extLst>
              <a:ext uri="{FF2B5EF4-FFF2-40B4-BE49-F238E27FC236}">
                <a16:creationId xmlns:a16="http://schemas.microsoft.com/office/drawing/2014/main" id="{03B41C0F-3605-47CA-A67A-DFF6CABD0F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Місце для номера слайда 5">
            <a:extLst>
              <a:ext uri="{FF2B5EF4-FFF2-40B4-BE49-F238E27FC236}">
                <a16:creationId xmlns:a16="http://schemas.microsoft.com/office/drawing/2014/main" id="{E4085DCA-B112-418F-9175-94224E9D92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9D1DB1-F0E7-431A-BA98-4753A32247E4}" type="slidenum">
              <a:rPr lang="uk-UA" smtClean="0"/>
              <a:t>‹№›</a:t>
            </a:fld>
            <a:endParaRPr lang="uk-UA"/>
          </a:p>
        </p:txBody>
      </p:sp>
    </p:spTree>
    <p:extLst>
      <p:ext uri="{BB962C8B-B14F-4D97-AF65-F5344CB8AC3E}">
        <p14:creationId xmlns:p14="http://schemas.microsoft.com/office/powerpoint/2010/main" val="21452213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074A1B4-6359-49B4-ACCD-CBE58A65A0B6}"/>
              </a:ext>
            </a:extLst>
          </p:cNvPr>
          <p:cNvSpPr>
            <a:spLocks noGrp="1"/>
          </p:cNvSpPr>
          <p:nvPr>
            <p:ph type="ctrTitle"/>
          </p:nvPr>
        </p:nvSpPr>
        <p:spPr>
          <a:solidFill>
            <a:schemeClr val="accent6">
              <a:lumMod val="40000"/>
              <a:lumOff val="60000"/>
            </a:schemeClr>
          </a:solidFill>
        </p:spPr>
        <p:txBody>
          <a:bodyPr>
            <a:normAutofit fontScale="90000"/>
          </a:bodyPr>
          <a:lstStyle/>
          <a:p>
            <a:r>
              <a:rPr lang="ru-RU" b="1" i="1" dirty="0" err="1"/>
              <a:t>Взаємозв’язок</a:t>
            </a:r>
            <a:r>
              <a:rPr lang="ru-RU" b="1" i="1" dirty="0"/>
              <a:t> </a:t>
            </a:r>
            <a:r>
              <a:rPr lang="ru-RU" b="1" i="1" dirty="0" err="1"/>
              <a:t>відхилень</a:t>
            </a:r>
            <a:r>
              <a:rPr lang="ru-RU" b="1" i="1" dirty="0"/>
              <a:t> в </a:t>
            </a:r>
            <a:r>
              <a:rPr lang="ru-RU" b="1" i="1" dirty="0" err="1"/>
              <a:t>інтелектуальному</a:t>
            </a:r>
            <a:r>
              <a:rPr lang="ru-RU" b="1" i="1" dirty="0"/>
              <a:t> і </a:t>
            </a:r>
            <a:r>
              <a:rPr lang="ru-RU" b="1" i="1" dirty="0" err="1"/>
              <a:t>особистісному</a:t>
            </a:r>
            <a:r>
              <a:rPr lang="ru-RU" b="1" i="1" dirty="0"/>
              <a:t> </a:t>
            </a:r>
            <a:r>
              <a:rPr lang="ru-RU" b="1" i="1" dirty="0" err="1"/>
              <a:t>розвитку</a:t>
            </a:r>
            <a:endParaRPr lang="uk-UA" b="1" i="1" dirty="0"/>
          </a:p>
        </p:txBody>
      </p:sp>
      <p:sp>
        <p:nvSpPr>
          <p:cNvPr id="3" name="Підзаголовок 2">
            <a:extLst>
              <a:ext uri="{FF2B5EF4-FFF2-40B4-BE49-F238E27FC236}">
                <a16:creationId xmlns:a16="http://schemas.microsoft.com/office/drawing/2014/main" id="{996CCECD-913E-443C-9C87-C55E29ADD56D}"/>
              </a:ext>
            </a:extLst>
          </p:cNvPr>
          <p:cNvSpPr>
            <a:spLocks noGrp="1"/>
          </p:cNvSpPr>
          <p:nvPr>
            <p:ph type="subTitle" idx="1"/>
          </p:nvPr>
        </p:nvSpPr>
        <p:spPr>
          <a:solidFill>
            <a:schemeClr val="accent4">
              <a:lumMod val="40000"/>
              <a:lumOff val="60000"/>
            </a:schemeClr>
          </a:solidFill>
        </p:spPr>
        <p:txBody>
          <a:bodyPr/>
          <a:lstStyle/>
          <a:p>
            <a:r>
              <a:rPr lang="uk-UA" dirty="0"/>
              <a:t>ТЕМА 2</a:t>
            </a:r>
          </a:p>
        </p:txBody>
      </p:sp>
    </p:spTree>
    <p:extLst>
      <p:ext uri="{BB962C8B-B14F-4D97-AF65-F5344CB8AC3E}">
        <p14:creationId xmlns:p14="http://schemas.microsoft.com/office/powerpoint/2010/main" val="3967152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6320F5-5959-4671-A646-34F6BF0740E6}"/>
              </a:ext>
            </a:extLst>
          </p:cNvPr>
          <p:cNvSpPr>
            <a:spLocks noGrp="1"/>
          </p:cNvSpPr>
          <p:nvPr>
            <p:ph type="title"/>
          </p:nvPr>
        </p:nvSpPr>
        <p:spPr>
          <a:solidFill>
            <a:schemeClr val="accent4">
              <a:lumMod val="40000"/>
              <a:lumOff val="60000"/>
            </a:schemeClr>
          </a:solidFill>
        </p:spPr>
        <p:txBody>
          <a:bodyPr>
            <a:normAutofit/>
          </a:bodyPr>
          <a:lstStyle/>
          <a:p>
            <a:pPr algn="ctr"/>
            <a:r>
              <a:rPr lang="uk-UA" sz="3600" dirty="0"/>
              <a:t>2. Детермінанти відхилень в особистісному розвитку</a:t>
            </a:r>
          </a:p>
        </p:txBody>
      </p:sp>
      <p:sp>
        <p:nvSpPr>
          <p:cNvPr id="3" name="Місце для вмісту 2">
            <a:extLst>
              <a:ext uri="{FF2B5EF4-FFF2-40B4-BE49-F238E27FC236}">
                <a16:creationId xmlns:a16="http://schemas.microsoft.com/office/drawing/2014/main" id="{26A0FA10-800F-41B8-A02A-D501232C09D6}"/>
              </a:ext>
            </a:extLst>
          </p:cNvPr>
          <p:cNvSpPr>
            <a:spLocks noGrp="1"/>
          </p:cNvSpPr>
          <p:nvPr>
            <p:ph idx="1"/>
          </p:nvPr>
        </p:nvSpPr>
        <p:spPr>
          <a:solidFill>
            <a:schemeClr val="accent6">
              <a:lumMod val="20000"/>
              <a:lumOff val="80000"/>
            </a:schemeClr>
          </a:solidFill>
        </p:spPr>
        <p:txBody>
          <a:bodyPr>
            <a:normAutofit/>
          </a:bodyPr>
          <a:lstStyle/>
          <a:p>
            <a:pPr marL="0" indent="0">
              <a:buNone/>
            </a:pPr>
            <a:r>
              <a:rPr lang="uk-UA" dirty="0"/>
              <a:t>Існує безліч теорій, які пояснюють відхилення в особистісному розвитку. Розглянемо деякі з них.</a:t>
            </a:r>
          </a:p>
          <a:p>
            <a:pPr marL="0" indent="0">
              <a:buNone/>
            </a:pPr>
            <a:endParaRPr lang="uk-UA" dirty="0"/>
          </a:p>
          <a:p>
            <a:pPr marL="0" indent="0">
              <a:buNone/>
            </a:pPr>
            <a:r>
              <a:rPr lang="uk-UA" dirty="0"/>
              <a:t>1. У біологічно орієнтованій психіатрії й психології особистісні та поведінкові порушення в дітей та підлітків розглядаються як результат впливу генетичних факторів. Так, схильність до ризику, агресія, висока </a:t>
            </a:r>
            <a:r>
              <a:rPr lang="uk-UA" dirty="0" err="1"/>
              <a:t>делінквентна</a:t>
            </a:r>
            <a:r>
              <a:rPr lang="uk-UA" dirty="0"/>
              <a:t> активність у хлопчиків пов'язуються з наявністю додаткової «У»-хромосоми. </a:t>
            </a:r>
          </a:p>
        </p:txBody>
      </p:sp>
    </p:spTree>
    <p:extLst>
      <p:ext uri="{BB962C8B-B14F-4D97-AF65-F5344CB8AC3E}">
        <p14:creationId xmlns:p14="http://schemas.microsoft.com/office/powerpoint/2010/main" val="18191149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6320F5-5959-4671-A646-34F6BF0740E6}"/>
              </a:ext>
            </a:extLst>
          </p:cNvPr>
          <p:cNvSpPr>
            <a:spLocks noGrp="1"/>
          </p:cNvSpPr>
          <p:nvPr>
            <p:ph type="title"/>
          </p:nvPr>
        </p:nvSpPr>
        <p:spPr>
          <a:solidFill>
            <a:schemeClr val="accent4">
              <a:lumMod val="40000"/>
              <a:lumOff val="60000"/>
            </a:schemeClr>
          </a:solidFill>
        </p:spPr>
        <p:txBody>
          <a:bodyPr>
            <a:normAutofit/>
          </a:bodyPr>
          <a:lstStyle/>
          <a:p>
            <a:pPr algn="ctr"/>
            <a:r>
              <a:rPr lang="uk-UA" sz="3600" dirty="0"/>
              <a:t>2. Детермінанти відхилень в особистісному розвитку</a:t>
            </a:r>
          </a:p>
        </p:txBody>
      </p:sp>
      <p:sp>
        <p:nvSpPr>
          <p:cNvPr id="3" name="Місце для вмісту 2">
            <a:extLst>
              <a:ext uri="{FF2B5EF4-FFF2-40B4-BE49-F238E27FC236}">
                <a16:creationId xmlns:a16="http://schemas.microsoft.com/office/drawing/2014/main" id="{26A0FA10-800F-41B8-A02A-D501232C09D6}"/>
              </a:ext>
            </a:extLst>
          </p:cNvPr>
          <p:cNvSpPr>
            <a:spLocks noGrp="1"/>
          </p:cNvSpPr>
          <p:nvPr>
            <p:ph idx="1"/>
          </p:nvPr>
        </p:nvSpPr>
        <p:spPr>
          <a:solidFill>
            <a:schemeClr val="accent6">
              <a:lumMod val="20000"/>
              <a:lumOff val="80000"/>
            </a:schemeClr>
          </a:solidFill>
        </p:spPr>
        <p:txBody>
          <a:bodyPr>
            <a:normAutofit fontScale="62500" lnSpcReduction="20000"/>
          </a:bodyPr>
          <a:lstStyle/>
          <a:p>
            <a:pPr marL="0" indent="0">
              <a:buNone/>
            </a:pPr>
            <a:r>
              <a:rPr lang="uk-UA" dirty="0"/>
              <a:t>С. </a:t>
            </a:r>
            <a:r>
              <a:rPr lang="uk-UA" dirty="0" err="1"/>
              <a:t>Гроф</a:t>
            </a:r>
            <a:r>
              <a:rPr lang="uk-UA" dirty="0"/>
              <a:t> пов'язує особистісний розвиток дитини та дорослого з особливостями перебігу передродового періоду та пологів. Він виділяє 4 «базові </a:t>
            </a:r>
            <a:r>
              <a:rPr lang="uk-UA" dirty="0" err="1"/>
              <a:t>перинатальні</a:t>
            </a:r>
            <a:r>
              <a:rPr lang="uk-UA" dirty="0"/>
              <a:t> матриці», що відповідають стадіям пологів та </a:t>
            </a:r>
            <a:r>
              <a:rPr lang="uk-UA" dirty="0" err="1"/>
              <a:t>внутрішньоособистісним</a:t>
            </a:r>
            <a:r>
              <a:rPr lang="uk-UA" dirty="0"/>
              <a:t> конфліктам, домінуючим потребам.</a:t>
            </a:r>
          </a:p>
          <a:p>
            <a:pPr marL="0" indent="0">
              <a:buNone/>
            </a:pPr>
            <a:r>
              <a:rPr lang="uk-UA" dirty="0"/>
              <a:t>Перша </a:t>
            </a:r>
            <a:r>
              <a:rPr lang="uk-UA" dirty="0" err="1"/>
              <a:t>перинтальна</a:t>
            </a:r>
            <a:r>
              <a:rPr lang="uk-UA" dirty="0"/>
              <a:t> матриця (безтурботного </a:t>
            </a:r>
            <a:r>
              <a:rPr lang="uk-UA" dirty="0" err="1"/>
              <a:t>внутріматкового</a:t>
            </a:r>
            <a:r>
              <a:rPr lang="uk-UA" dirty="0"/>
              <a:t> існування) пов'язана з виникненням почуття задоволення від колихання, купання; з прагненням до того, щоб оточуючі негайно задовольняли всі потреби.</a:t>
            </a:r>
          </a:p>
          <a:p>
            <a:pPr marL="0" indent="0">
              <a:buNone/>
            </a:pPr>
            <a:r>
              <a:rPr lang="uk-UA" dirty="0"/>
              <a:t>Друга </a:t>
            </a:r>
            <a:r>
              <a:rPr lang="uk-UA" dirty="0" err="1"/>
              <a:t>перинатальна</a:t>
            </a:r>
            <a:r>
              <a:rPr lang="uk-UA" dirty="0"/>
              <a:t> матриця (період переймів) закладає сприйняття світу як джерела безперервних та невизначених страждань, схильність до депресії, прагнення до безкровних способів самогубства.</a:t>
            </a:r>
          </a:p>
          <a:p>
            <a:pPr marL="0" indent="0">
              <a:buNone/>
            </a:pPr>
            <a:r>
              <a:rPr lang="uk-UA" dirty="0"/>
              <a:t>Третя </a:t>
            </a:r>
            <a:r>
              <a:rPr lang="uk-UA" dirty="0" err="1"/>
              <a:t>перинатальна</a:t>
            </a:r>
            <a:r>
              <a:rPr lang="uk-UA" dirty="0"/>
              <a:t> матриця (період потуг) породжує напруженість, полярність емоційних переживань, високу схильність до ризику, кривавих способів самогубства. На думку С. Грофа, такі форми порушень потягів, як прагнення до підпалювань, бродяжництва, агресія, пов'язані з функцією третьої </a:t>
            </a:r>
            <a:r>
              <a:rPr lang="uk-UA" dirty="0" err="1"/>
              <a:t>перинатальної</a:t>
            </a:r>
            <a:r>
              <a:rPr lang="uk-UA" dirty="0"/>
              <a:t> матриці)</a:t>
            </a:r>
          </a:p>
          <a:p>
            <a:pPr marL="0" indent="0">
              <a:buNone/>
            </a:pPr>
            <a:r>
              <a:rPr lang="uk-UA" dirty="0"/>
              <a:t>Четверга </a:t>
            </a:r>
            <a:r>
              <a:rPr lang="uk-UA" dirty="0" err="1"/>
              <a:t>перинатальна</a:t>
            </a:r>
            <a:r>
              <a:rPr lang="uk-UA" dirty="0"/>
              <a:t> матриця (відразу після народження) пов'язана з почуттям радості, полегшення, з прагненням до подолання перешкод. Формування таких сексуальних порушень, як ексгібіціонізм, гомосексуалізм, на думку С. Грофа, пов'язане з функцією цієї матриці. Не виключений зв'язок між функціями </a:t>
            </a:r>
            <a:r>
              <a:rPr lang="uk-UA" dirty="0" err="1"/>
              <a:t>перинатальних</a:t>
            </a:r>
            <a:r>
              <a:rPr lang="uk-UA" dirty="0"/>
              <a:t> матриць та рівнями базальної емоційної регуляції.</a:t>
            </a:r>
          </a:p>
          <a:p>
            <a:pPr marL="0" indent="0">
              <a:buNone/>
            </a:pPr>
            <a:endParaRPr lang="uk-UA" dirty="0"/>
          </a:p>
        </p:txBody>
      </p:sp>
    </p:spTree>
    <p:extLst>
      <p:ext uri="{BB962C8B-B14F-4D97-AF65-F5344CB8AC3E}">
        <p14:creationId xmlns:p14="http://schemas.microsoft.com/office/powerpoint/2010/main" val="14314424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6320F5-5959-4671-A646-34F6BF0740E6}"/>
              </a:ext>
            </a:extLst>
          </p:cNvPr>
          <p:cNvSpPr>
            <a:spLocks noGrp="1"/>
          </p:cNvSpPr>
          <p:nvPr>
            <p:ph type="title"/>
          </p:nvPr>
        </p:nvSpPr>
        <p:spPr>
          <a:solidFill>
            <a:schemeClr val="accent4">
              <a:lumMod val="40000"/>
              <a:lumOff val="60000"/>
            </a:schemeClr>
          </a:solidFill>
        </p:spPr>
        <p:txBody>
          <a:bodyPr>
            <a:normAutofit/>
          </a:bodyPr>
          <a:lstStyle/>
          <a:p>
            <a:pPr algn="ctr"/>
            <a:r>
              <a:rPr lang="uk-UA" sz="3600" dirty="0"/>
              <a:t>2. Детермінанти відхилень в особистісному розвитку</a:t>
            </a:r>
          </a:p>
        </p:txBody>
      </p:sp>
      <p:sp>
        <p:nvSpPr>
          <p:cNvPr id="3" name="Місце для вмісту 2">
            <a:extLst>
              <a:ext uri="{FF2B5EF4-FFF2-40B4-BE49-F238E27FC236}">
                <a16:creationId xmlns:a16="http://schemas.microsoft.com/office/drawing/2014/main" id="{26A0FA10-800F-41B8-A02A-D501232C09D6}"/>
              </a:ext>
            </a:extLst>
          </p:cNvPr>
          <p:cNvSpPr>
            <a:spLocks noGrp="1"/>
          </p:cNvSpPr>
          <p:nvPr>
            <p:ph idx="1"/>
          </p:nvPr>
        </p:nvSpPr>
        <p:spPr>
          <a:solidFill>
            <a:schemeClr val="accent6">
              <a:lumMod val="20000"/>
              <a:lumOff val="80000"/>
            </a:schemeClr>
          </a:solidFill>
        </p:spPr>
        <p:txBody>
          <a:bodyPr>
            <a:normAutofit/>
          </a:bodyPr>
          <a:lstStyle/>
          <a:p>
            <a:pPr marL="0" indent="0">
              <a:buNone/>
            </a:pPr>
            <a:r>
              <a:rPr lang="uk-UA" dirty="0"/>
              <a:t>Згідно з теорією О. Ранка, первинно перенесеною </a:t>
            </a:r>
            <a:r>
              <a:rPr lang="uk-UA" dirty="0" err="1"/>
              <a:t>психотравмуючою</a:t>
            </a:r>
            <a:r>
              <a:rPr lang="uk-UA" dirty="0"/>
              <a:t> ситуацією є сам факт народження як перехід від ідеально сприятливих умов внутрішньоутробного існування до ворожого середовища. Це створює первинне відчуття тривоги. </a:t>
            </a:r>
            <a:r>
              <a:rPr lang="uk-UA" dirty="0" err="1"/>
              <a:t>Ранк</a:t>
            </a:r>
            <a:r>
              <a:rPr lang="uk-UA" dirty="0"/>
              <a:t> вважає відокремлення від тіла матері основною травмою народження, що викликає подальші страхи самотності, розлуки тощо</a:t>
            </a:r>
          </a:p>
        </p:txBody>
      </p:sp>
    </p:spTree>
    <p:extLst>
      <p:ext uri="{BB962C8B-B14F-4D97-AF65-F5344CB8AC3E}">
        <p14:creationId xmlns:p14="http://schemas.microsoft.com/office/powerpoint/2010/main" val="37603622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6320F5-5959-4671-A646-34F6BF0740E6}"/>
              </a:ext>
            </a:extLst>
          </p:cNvPr>
          <p:cNvSpPr>
            <a:spLocks noGrp="1"/>
          </p:cNvSpPr>
          <p:nvPr>
            <p:ph type="title"/>
          </p:nvPr>
        </p:nvSpPr>
        <p:spPr>
          <a:solidFill>
            <a:schemeClr val="accent4">
              <a:lumMod val="40000"/>
              <a:lumOff val="60000"/>
            </a:schemeClr>
          </a:solidFill>
        </p:spPr>
        <p:txBody>
          <a:bodyPr>
            <a:normAutofit/>
          </a:bodyPr>
          <a:lstStyle/>
          <a:p>
            <a:pPr algn="ctr"/>
            <a:r>
              <a:rPr lang="uk-UA" sz="3600" dirty="0"/>
              <a:t>2. Детермінанти відхилень в особистісному розвитку</a:t>
            </a:r>
          </a:p>
        </p:txBody>
      </p:sp>
      <p:sp>
        <p:nvSpPr>
          <p:cNvPr id="3" name="Місце для вмісту 2">
            <a:extLst>
              <a:ext uri="{FF2B5EF4-FFF2-40B4-BE49-F238E27FC236}">
                <a16:creationId xmlns:a16="http://schemas.microsoft.com/office/drawing/2014/main" id="{26A0FA10-800F-41B8-A02A-D501232C09D6}"/>
              </a:ext>
            </a:extLst>
          </p:cNvPr>
          <p:cNvSpPr>
            <a:spLocks noGrp="1"/>
          </p:cNvSpPr>
          <p:nvPr>
            <p:ph idx="1"/>
          </p:nvPr>
        </p:nvSpPr>
        <p:spPr>
          <a:solidFill>
            <a:schemeClr val="accent6">
              <a:lumMod val="20000"/>
              <a:lumOff val="80000"/>
            </a:schemeClr>
          </a:solidFill>
        </p:spPr>
        <p:txBody>
          <a:bodyPr>
            <a:normAutofit/>
          </a:bodyPr>
          <a:lstStyle/>
          <a:p>
            <a:pPr marL="0" indent="0">
              <a:buNone/>
            </a:pPr>
            <a:r>
              <a:rPr lang="uk-UA" dirty="0"/>
              <a:t>Вплив на процес формування особистості негативних факторів розвитку дитини в ранньому віці, а саме недостатньої уваги з боку матері, простежений і в працях </a:t>
            </a:r>
            <a:r>
              <a:rPr lang="uk-UA" b="1" dirty="0"/>
              <a:t>3. Фрейда</a:t>
            </a:r>
            <a:r>
              <a:rPr lang="uk-UA" dirty="0"/>
              <a:t>. Психоаналітичне трактування «незгладного сліду від розлуки з матір'ю у свідомості дитини» є фундаментом концепції 3. Фрейда про виникнення у людини комплексів неповноцінності.</a:t>
            </a:r>
          </a:p>
        </p:txBody>
      </p:sp>
    </p:spTree>
    <p:extLst>
      <p:ext uri="{BB962C8B-B14F-4D97-AF65-F5344CB8AC3E}">
        <p14:creationId xmlns:p14="http://schemas.microsoft.com/office/powerpoint/2010/main" val="31185499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6320F5-5959-4671-A646-34F6BF0740E6}"/>
              </a:ext>
            </a:extLst>
          </p:cNvPr>
          <p:cNvSpPr>
            <a:spLocks noGrp="1"/>
          </p:cNvSpPr>
          <p:nvPr>
            <p:ph type="title"/>
          </p:nvPr>
        </p:nvSpPr>
        <p:spPr>
          <a:solidFill>
            <a:schemeClr val="accent4">
              <a:lumMod val="40000"/>
              <a:lumOff val="60000"/>
            </a:schemeClr>
          </a:solidFill>
        </p:spPr>
        <p:txBody>
          <a:bodyPr>
            <a:normAutofit/>
          </a:bodyPr>
          <a:lstStyle/>
          <a:p>
            <a:pPr algn="ctr"/>
            <a:r>
              <a:rPr lang="uk-UA" sz="3600" dirty="0"/>
              <a:t>2. Детермінанти відхилень в особистісному розвитку</a:t>
            </a:r>
          </a:p>
        </p:txBody>
      </p:sp>
      <p:sp>
        <p:nvSpPr>
          <p:cNvPr id="3" name="Місце для вмісту 2">
            <a:extLst>
              <a:ext uri="{FF2B5EF4-FFF2-40B4-BE49-F238E27FC236}">
                <a16:creationId xmlns:a16="http://schemas.microsoft.com/office/drawing/2014/main" id="{26A0FA10-800F-41B8-A02A-D501232C09D6}"/>
              </a:ext>
            </a:extLst>
          </p:cNvPr>
          <p:cNvSpPr>
            <a:spLocks noGrp="1"/>
          </p:cNvSpPr>
          <p:nvPr>
            <p:ph idx="1"/>
          </p:nvPr>
        </p:nvSpPr>
        <p:spPr>
          <a:solidFill>
            <a:schemeClr val="accent6">
              <a:lumMod val="20000"/>
              <a:lumOff val="80000"/>
            </a:schemeClr>
          </a:solidFill>
        </p:spPr>
        <p:txBody>
          <a:bodyPr>
            <a:normAutofit fontScale="92500" lnSpcReduction="20000"/>
          </a:bodyPr>
          <a:lstStyle/>
          <a:p>
            <a:pPr marL="0" indent="0">
              <a:buNone/>
            </a:pPr>
            <a:r>
              <a:rPr lang="uk-UA" dirty="0"/>
              <a:t>У сучасних концепціях гуманістичної психології велике значення надається </a:t>
            </a:r>
            <a:r>
              <a:rPr lang="uk-UA" dirty="0" err="1"/>
              <a:t>дитячо</a:t>
            </a:r>
            <a:r>
              <a:rPr lang="uk-UA" dirty="0"/>
              <a:t>-батьківським стосункам, особливо емоційному контакту матері з дитиною.</a:t>
            </a:r>
          </a:p>
          <a:p>
            <a:pPr marL="0" indent="0">
              <a:buNone/>
            </a:pPr>
            <a:r>
              <a:rPr lang="uk-UA" dirty="0"/>
              <a:t>Із самого раннього віку, ще до того, як дитина починає усвідомлювати себе, вона вже відчуває ставлення до себе, почуваючи себе улюбленою або знехтуваною. Природно, що ці почуття дитини пов'язані насамперед із стосунками з матір'ю, оскільки зв'язок її з матір'ю найтісніший (у перші місяці життя — симбіотичний) та </a:t>
            </a:r>
            <a:r>
              <a:rPr lang="uk-UA" dirty="0" err="1"/>
              <a:t>емоційно</a:t>
            </a:r>
            <a:r>
              <a:rPr lang="uk-UA" dirty="0"/>
              <a:t> насичений. Любов матері, її підтримка та, цілковите прийняття дитини, що проявляються в постійному контакті, ніжності та дбайливому догляданні, є фундаментом формування гармонійної </a:t>
            </a:r>
            <a:r>
              <a:rPr lang="uk-UA" dirty="0" err="1"/>
              <a:t>емоційно</a:t>
            </a:r>
            <a:r>
              <a:rPr lang="uk-UA" dirty="0"/>
              <a:t>-стійкої особи. </a:t>
            </a:r>
          </a:p>
          <a:p>
            <a:pPr marL="0" indent="0">
              <a:buNone/>
            </a:pPr>
            <a:r>
              <a:rPr lang="uk-UA" dirty="0"/>
              <a:t>Відповідно, позбавлення дитини материнської любові – фундамент для порушень</a:t>
            </a:r>
          </a:p>
        </p:txBody>
      </p:sp>
    </p:spTree>
    <p:extLst>
      <p:ext uri="{BB962C8B-B14F-4D97-AF65-F5344CB8AC3E}">
        <p14:creationId xmlns:p14="http://schemas.microsoft.com/office/powerpoint/2010/main" val="25323581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6320F5-5959-4671-A646-34F6BF0740E6}"/>
              </a:ext>
            </a:extLst>
          </p:cNvPr>
          <p:cNvSpPr>
            <a:spLocks noGrp="1"/>
          </p:cNvSpPr>
          <p:nvPr>
            <p:ph type="title"/>
          </p:nvPr>
        </p:nvSpPr>
        <p:spPr>
          <a:solidFill>
            <a:schemeClr val="accent4">
              <a:lumMod val="40000"/>
              <a:lumOff val="60000"/>
            </a:schemeClr>
          </a:solidFill>
        </p:spPr>
        <p:txBody>
          <a:bodyPr>
            <a:normAutofit/>
          </a:bodyPr>
          <a:lstStyle/>
          <a:p>
            <a:pPr algn="ctr"/>
            <a:r>
              <a:rPr lang="uk-UA" sz="3600" dirty="0"/>
              <a:t>2. Детермінанти відхилень в особистісному розвитку</a:t>
            </a:r>
          </a:p>
        </p:txBody>
      </p:sp>
      <p:sp>
        <p:nvSpPr>
          <p:cNvPr id="3" name="Місце для вмісту 2">
            <a:extLst>
              <a:ext uri="{FF2B5EF4-FFF2-40B4-BE49-F238E27FC236}">
                <a16:creationId xmlns:a16="http://schemas.microsoft.com/office/drawing/2014/main" id="{26A0FA10-800F-41B8-A02A-D501232C09D6}"/>
              </a:ext>
            </a:extLst>
          </p:cNvPr>
          <p:cNvSpPr>
            <a:spLocks noGrp="1"/>
          </p:cNvSpPr>
          <p:nvPr>
            <p:ph idx="1"/>
          </p:nvPr>
        </p:nvSpPr>
        <p:spPr>
          <a:solidFill>
            <a:schemeClr val="accent6">
              <a:lumMod val="20000"/>
              <a:lumOff val="80000"/>
            </a:schemeClr>
          </a:solidFill>
        </p:spPr>
        <p:txBody>
          <a:bodyPr>
            <a:normAutofit/>
          </a:bodyPr>
          <a:lstStyle/>
          <a:p>
            <a:pPr marL="0" indent="0">
              <a:buNone/>
            </a:pPr>
            <a:r>
              <a:rPr lang="uk-UA" dirty="0"/>
              <a:t>У концепції індивідуальної психології А. Адлера такі особистісні особливості, як прагнення до зверхності, а також неврози розглядаються як реалізація потреби в </a:t>
            </a:r>
            <a:r>
              <a:rPr lang="uk-UA" dirty="0" err="1"/>
              <a:t>гіперкомпенсації</a:t>
            </a:r>
            <a:r>
              <a:rPr lang="uk-UA" dirty="0"/>
              <a:t> біологічної недостатності. Вказується на пряму залежність аномалій особистісного розвитку від умов виховання в ранньому дитинстві — надто сильної опіки чи занедбаності, або того й іншого по черзі. Це породжує в дитини страх зіткнення з новими ситуаціями, почуття неповноцінності.</a:t>
            </a:r>
          </a:p>
        </p:txBody>
      </p:sp>
    </p:spTree>
    <p:extLst>
      <p:ext uri="{BB962C8B-B14F-4D97-AF65-F5344CB8AC3E}">
        <p14:creationId xmlns:p14="http://schemas.microsoft.com/office/powerpoint/2010/main" val="35601651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6320F5-5959-4671-A646-34F6BF0740E6}"/>
              </a:ext>
            </a:extLst>
          </p:cNvPr>
          <p:cNvSpPr>
            <a:spLocks noGrp="1"/>
          </p:cNvSpPr>
          <p:nvPr>
            <p:ph type="title"/>
          </p:nvPr>
        </p:nvSpPr>
        <p:spPr>
          <a:solidFill>
            <a:schemeClr val="accent4">
              <a:lumMod val="40000"/>
              <a:lumOff val="60000"/>
            </a:schemeClr>
          </a:solidFill>
        </p:spPr>
        <p:txBody>
          <a:bodyPr>
            <a:normAutofit/>
          </a:bodyPr>
          <a:lstStyle/>
          <a:p>
            <a:pPr algn="ctr"/>
            <a:r>
              <a:rPr lang="uk-UA" sz="3600" dirty="0"/>
              <a:t>2. Детермінанти відхилень в особистісному розвитку</a:t>
            </a:r>
          </a:p>
        </p:txBody>
      </p:sp>
      <p:sp>
        <p:nvSpPr>
          <p:cNvPr id="3" name="Місце для вмісту 2">
            <a:extLst>
              <a:ext uri="{FF2B5EF4-FFF2-40B4-BE49-F238E27FC236}">
                <a16:creationId xmlns:a16="http://schemas.microsoft.com/office/drawing/2014/main" id="{26A0FA10-800F-41B8-A02A-D501232C09D6}"/>
              </a:ext>
            </a:extLst>
          </p:cNvPr>
          <p:cNvSpPr>
            <a:spLocks noGrp="1"/>
          </p:cNvSpPr>
          <p:nvPr>
            <p:ph idx="1"/>
          </p:nvPr>
        </p:nvSpPr>
        <p:spPr>
          <a:solidFill>
            <a:schemeClr val="accent6">
              <a:lumMod val="20000"/>
              <a:lumOff val="80000"/>
            </a:schemeClr>
          </a:solidFill>
        </p:spPr>
        <p:txBody>
          <a:bodyPr>
            <a:normAutofit/>
          </a:bodyPr>
          <a:lstStyle/>
          <a:p>
            <a:pPr marL="0" indent="0">
              <a:buNone/>
            </a:pPr>
            <a:r>
              <a:rPr lang="uk-UA" dirty="0"/>
              <a:t>У теоріях </a:t>
            </a:r>
            <a:r>
              <a:rPr lang="uk-UA" dirty="0" err="1"/>
              <a:t>патохарактерологічного</a:t>
            </a:r>
            <a:r>
              <a:rPr lang="uk-UA" dirty="0"/>
              <a:t> розвитку (К. Леонгард, О. </a:t>
            </a:r>
            <a:r>
              <a:rPr lang="uk-UA" dirty="0" err="1"/>
              <a:t>Лічко</a:t>
            </a:r>
            <a:r>
              <a:rPr lang="uk-UA" dirty="0"/>
              <a:t>) акцентуації трактуються як результат поєднання певної генетичної та конституціональної схильності й несприятливих умов виховання та навчання.</a:t>
            </a:r>
          </a:p>
          <a:p>
            <a:pPr marL="0" indent="0">
              <a:buNone/>
            </a:pPr>
            <a:r>
              <a:rPr lang="uk-UA" dirty="0"/>
              <a:t>Поведінковий підхід у дитячій патопсихології втілено у працях М. </a:t>
            </a:r>
            <a:r>
              <a:rPr lang="uk-UA" dirty="0" err="1"/>
              <a:t>Ратгера</a:t>
            </a:r>
            <a:r>
              <a:rPr lang="uk-UA" dirty="0"/>
              <a:t>. Він розглядає особистісні порушення як результат засвоєння неправильних поведінкових стереотипів та формування шкідливих звичок. У зв'язку з цим завданням психолога є корекція неправильних форм поведінки незалежно від їхніх детермінант.</a:t>
            </a:r>
          </a:p>
        </p:txBody>
      </p:sp>
    </p:spTree>
    <p:extLst>
      <p:ext uri="{BB962C8B-B14F-4D97-AF65-F5344CB8AC3E}">
        <p14:creationId xmlns:p14="http://schemas.microsoft.com/office/powerpoint/2010/main" val="37932285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6320F5-5959-4671-A646-34F6BF0740E6}"/>
              </a:ext>
            </a:extLst>
          </p:cNvPr>
          <p:cNvSpPr>
            <a:spLocks noGrp="1"/>
          </p:cNvSpPr>
          <p:nvPr>
            <p:ph type="title"/>
          </p:nvPr>
        </p:nvSpPr>
        <p:spPr>
          <a:solidFill>
            <a:schemeClr val="accent4">
              <a:lumMod val="40000"/>
              <a:lumOff val="60000"/>
            </a:schemeClr>
          </a:solidFill>
        </p:spPr>
        <p:txBody>
          <a:bodyPr>
            <a:normAutofit/>
          </a:bodyPr>
          <a:lstStyle/>
          <a:p>
            <a:pPr algn="ctr"/>
            <a:r>
              <a:rPr lang="uk-UA" sz="3600" dirty="0"/>
              <a:t>2. Детермінанти відхилень в особистісному розвитку</a:t>
            </a:r>
          </a:p>
        </p:txBody>
      </p:sp>
      <p:sp>
        <p:nvSpPr>
          <p:cNvPr id="3" name="Місце для вмісту 2">
            <a:extLst>
              <a:ext uri="{FF2B5EF4-FFF2-40B4-BE49-F238E27FC236}">
                <a16:creationId xmlns:a16="http://schemas.microsoft.com/office/drawing/2014/main" id="{26A0FA10-800F-41B8-A02A-D501232C09D6}"/>
              </a:ext>
            </a:extLst>
          </p:cNvPr>
          <p:cNvSpPr>
            <a:spLocks noGrp="1"/>
          </p:cNvSpPr>
          <p:nvPr>
            <p:ph idx="1"/>
          </p:nvPr>
        </p:nvSpPr>
        <p:spPr>
          <a:solidFill>
            <a:schemeClr val="accent6">
              <a:lumMod val="20000"/>
              <a:lumOff val="80000"/>
            </a:schemeClr>
          </a:solidFill>
        </p:spPr>
        <p:txBody>
          <a:bodyPr>
            <a:normAutofit fontScale="77500" lnSpcReduction="20000"/>
          </a:bodyPr>
          <a:lstStyle/>
          <a:p>
            <a:pPr marL="0" indent="0">
              <a:buNone/>
            </a:pPr>
            <a:r>
              <a:rPr lang="uk-UA" dirty="0" err="1"/>
              <a:t>Трансактний</a:t>
            </a:r>
            <a:r>
              <a:rPr lang="uk-UA" dirty="0"/>
              <a:t> аналіз (Е. Берн) концентрує увагу на системі міжособистісних та </a:t>
            </a:r>
            <a:r>
              <a:rPr lang="uk-UA" dirty="0" err="1"/>
              <a:t>внутрішньоособистісних</a:t>
            </a:r>
            <a:r>
              <a:rPr lang="uk-UA" dirty="0"/>
              <a:t> стосунків. В особистості людини (в будь-якому віці) розрізняються три частини: Батька, Дорослого й Дитини. Це означає, що в поведінці та особистісних характеристиках дитини проявляються елементи більш ранньої поведінки, здатність раціональної оцінки дійсності (маленький професор) та наслідування батьківських норм і стереотипів. </a:t>
            </a:r>
          </a:p>
          <a:p>
            <a:pPr marL="0" indent="0">
              <a:buNone/>
            </a:pPr>
            <a:r>
              <a:rPr lang="uk-UA" dirty="0"/>
              <a:t>За несприятливих впливів сімейного виховання в дитини можуть актуалізуватися форми поведінки, властиві для більш раннього віку (наприклад, дитина в 6 років </a:t>
            </a:r>
            <a:r>
              <a:rPr lang="uk-UA" dirty="0" err="1"/>
              <a:t>смокче</a:t>
            </a:r>
            <a:r>
              <a:rPr lang="uk-UA" dirty="0"/>
              <a:t> </a:t>
            </a:r>
            <a:r>
              <a:rPr lang="uk-UA" dirty="0" err="1"/>
              <a:t>палый</a:t>
            </a:r>
            <a:r>
              <a:rPr lang="uk-UA" dirty="0"/>
              <a:t>). Можлива й така ситуація, за якої в дитини актуалізується оціночна, та, що звинувачує, частина Дорослого. Це призводить до невпевненості, відчуття провини й несвободи. В подальшому, в міру зростання та розвитку особистості </a:t>
            </a:r>
            <a:r>
              <a:rPr lang="uk-UA" dirty="0" err="1"/>
              <a:t>підлітка</a:t>
            </a:r>
            <a:r>
              <a:rPr lang="uk-UA" dirty="0"/>
              <a:t> </a:t>
            </a:r>
            <a:r>
              <a:rPr lang="uk-UA" dirty="0" err="1"/>
              <a:t>внутрішньоособиснісний</a:t>
            </a:r>
            <a:r>
              <a:rPr lang="uk-UA" dirty="0"/>
              <a:t> конфлікт між частинами Дитини, Батька та Дорослого може спричинити недостатньо раціональну оцінку навколишнього світу, автоматичне наслідування стереотипів поведінки, несвідомо засвоєних від батьків. Особливим розділом теорії </a:t>
            </a:r>
            <a:r>
              <a:rPr lang="uk-UA" dirty="0" err="1"/>
              <a:t>трансактного</a:t>
            </a:r>
            <a:r>
              <a:rPr lang="uk-UA" dirty="0"/>
              <a:t> аналізу є теорія «сценарію життя», що засвоюється в дитячому віці.</a:t>
            </a:r>
          </a:p>
        </p:txBody>
      </p:sp>
    </p:spTree>
    <p:extLst>
      <p:ext uri="{BB962C8B-B14F-4D97-AF65-F5344CB8AC3E}">
        <p14:creationId xmlns:p14="http://schemas.microsoft.com/office/powerpoint/2010/main" val="7440467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6320F5-5959-4671-A646-34F6BF0740E6}"/>
              </a:ext>
            </a:extLst>
          </p:cNvPr>
          <p:cNvSpPr>
            <a:spLocks noGrp="1"/>
          </p:cNvSpPr>
          <p:nvPr>
            <p:ph type="title"/>
          </p:nvPr>
        </p:nvSpPr>
        <p:spPr>
          <a:solidFill>
            <a:schemeClr val="accent4">
              <a:lumMod val="40000"/>
              <a:lumOff val="60000"/>
            </a:schemeClr>
          </a:solidFill>
        </p:spPr>
        <p:txBody>
          <a:bodyPr>
            <a:normAutofit/>
          </a:bodyPr>
          <a:lstStyle/>
          <a:p>
            <a:pPr algn="ctr"/>
            <a:r>
              <a:rPr lang="uk-UA" sz="3600" dirty="0"/>
              <a:t>2. Детермінанти відхилень в особистісному розвитку</a:t>
            </a:r>
          </a:p>
        </p:txBody>
      </p:sp>
      <p:sp>
        <p:nvSpPr>
          <p:cNvPr id="3" name="Місце для вмісту 2">
            <a:extLst>
              <a:ext uri="{FF2B5EF4-FFF2-40B4-BE49-F238E27FC236}">
                <a16:creationId xmlns:a16="http://schemas.microsoft.com/office/drawing/2014/main" id="{26A0FA10-800F-41B8-A02A-D501232C09D6}"/>
              </a:ext>
            </a:extLst>
          </p:cNvPr>
          <p:cNvSpPr>
            <a:spLocks noGrp="1"/>
          </p:cNvSpPr>
          <p:nvPr>
            <p:ph idx="1"/>
          </p:nvPr>
        </p:nvSpPr>
        <p:spPr>
          <a:solidFill>
            <a:schemeClr val="accent6">
              <a:lumMod val="20000"/>
              <a:lumOff val="80000"/>
            </a:schemeClr>
          </a:solidFill>
        </p:spPr>
        <p:txBody>
          <a:bodyPr>
            <a:normAutofit lnSpcReduction="10000"/>
          </a:bodyPr>
          <a:lstStyle/>
          <a:p>
            <a:pPr marL="0" indent="0">
              <a:buNone/>
            </a:pPr>
            <a:r>
              <a:rPr lang="uk-UA" dirty="0"/>
              <a:t>В концепціях нейролінгвістичного програмування причиною особистісних порушень постає порушення комунікації між членами сім’ї, розбіжності між їхніми словесними й несловесними «висловлюваннями», що призводить до виникнення в дитини почуття збентеженості, формування в неї порушених форм спілкування та неадекватного уявлення про себе. Наприклад, якщо мати говорить дитині: «Ти найкращий за всіх!» з гнівною інтонацією та відштовхуючим рухом рук, то дитина не знає, на яке з цих повідомлень орієнтуватись і, при багаторазовому повторенні подібних ситуацій, починає реагувати або тільки на мову, або ж на рухи та інтонацію. Надалі вона сама засвоює подібні форми комунікації.</a:t>
            </a:r>
          </a:p>
        </p:txBody>
      </p:sp>
    </p:spTree>
    <p:extLst>
      <p:ext uri="{BB962C8B-B14F-4D97-AF65-F5344CB8AC3E}">
        <p14:creationId xmlns:p14="http://schemas.microsoft.com/office/powerpoint/2010/main" val="21766275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6320F5-5959-4671-A646-34F6BF0740E6}"/>
              </a:ext>
            </a:extLst>
          </p:cNvPr>
          <p:cNvSpPr>
            <a:spLocks noGrp="1"/>
          </p:cNvSpPr>
          <p:nvPr>
            <p:ph type="title"/>
          </p:nvPr>
        </p:nvSpPr>
        <p:spPr>
          <a:solidFill>
            <a:schemeClr val="accent4">
              <a:lumMod val="40000"/>
              <a:lumOff val="60000"/>
            </a:schemeClr>
          </a:solidFill>
        </p:spPr>
        <p:txBody>
          <a:bodyPr>
            <a:normAutofit/>
          </a:bodyPr>
          <a:lstStyle/>
          <a:p>
            <a:pPr algn="ctr"/>
            <a:r>
              <a:rPr lang="uk-UA" sz="3600" dirty="0"/>
              <a:t>2. Детермінанти відхилень в особистісному розвитку</a:t>
            </a:r>
          </a:p>
        </p:txBody>
      </p:sp>
      <p:sp>
        <p:nvSpPr>
          <p:cNvPr id="3" name="Місце для вмісту 2">
            <a:extLst>
              <a:ext uri="{FF2B5EF4-FFF2-40B4-BE49-F238E27FC236}">
                <a16:creationId xmlns:a16="http://schemas.microsoft.com/office/drawing/2014/main" id="{26A0FA10-800F-41B8-A02A-D501232C09D6}"/>
              </a:ext>
            </a:extLst>
          </p:cNvPr>
          <p:cNvSpPr>
            <a:spLocks noGrp="1"/>
          </p:cNvSpPr>
          <p:nvPr>
            <p:ph idx="1"/>
          </p:nvPr>
        </p:nvSpPr>
        <p:spPr>
          <a:solidFill>
            <a:schemeClr val="accent6">
              <a:lumMod val="20000"/>
              <a:lumOff val="80000"/>
            </a:schemeClr>
          </a:solidFill>
        </p:spPr>
        <p:txBody>
          <a:bodyPr>
            <a:normAutofit/>
          </a:bodyPr>
          <a:lstStyle/>
          <a:p>
            <a:pPr marL="0" indent="0">
              <a:buNone/>
            </a:pPr>
            <a:r>
              <a:rPr lang="uk-UA" dirty="0"/>
              <a:t>У працях В. </a:t>
            </a:r>
            <a:r>
              <a:rPr lang="uk-UA" dirty="0" err="1"/>
              <a:t>Франкла</a:t>
            </a:r>
            <a:r>
              <a:rPr lang="uk-UA" dirty="0"/>
              <a:t> та Б. </a:t>
            </a:r>
            <a:r>
              <a:rPr lang="uk-UA" dirty="0" err="1"/>
              <a:t>Бетгельгейма</a:t>
            </a:r>
            <a:r>
              <a:rPr lang="uk-UA" dirty="0"/>
              <a:t> прояви </a:t>
            </a:r>
            <a:r>
              <a:rPr lang="uk-UA" dirty="0" err="1"/>
              <a:t>внутрішньоособистісного</a:t>
            </a:r>
            <a:r>
              <a:rPr lang="uk-UA" dirty="0"/>
              <a:t> конфлікту, невротичні реакції в дітей та підлітків розглядаються як наслідки </a:t>
            </a:r>
            <a:r>
              <a:rPr lang="uk-UA" dirty="0" err="1"/>
              <a:t>психотравмуючого</a:t>
            </a:r>
            <a:r>
              <a:rPr lang="uk-UA" dirty="0"/>
              <a:t> впливу батьків або суспільства в цілому (в умовах гетто, концтабору тощо). Як механізм компенсації пропонуються розуміння ситуації, усвідомлення сенсу життя, опора на творчу та пізнавальну активність особи.</a:t>
            </a:r>
          </a:p>
        </p:txBody>
      </p:sp>
    </p:spTree>
    <p:extLst>
      <p:ext uri="{BB962C8B-B14F-4D97-AF65-F5344CB8AC3E}">
        <p14:creationId xmlns:p14="http://schemas.microsoft.com/office/powerpoint/2010/main" val="1143236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6320F5-5959-4671-A646-34F6BF0740E6}"/>
              </a:ext>
            </a:extLst>
          </p:cNvPr>
          <p:cNvSpPr>
            <a:spLocks noGrp="1"/>
          </p:cNvSpPr>
          <p:nvPr>
            <p:ph type="title"/>
          </p:nvPr>
        </p:nvSpPr>
        <p:spPr>
          <a:solidFill>
            <a:schemeClr val="accent4">
              <a:lumMod val="40000"/>
              <a:lumOff val="60000"/>
            </a:schemeClr>
          </a:solidFill>
        </p:spPr>
        <p:txBody>
          <a:bodyPr/>
          <a:lstStyle/>
          <a:p>
            <a:pPr algn="ctr"/>
            <a:r>
              <a:rPr lang="uk-UA" dirty="0"/>
              <a:t>ПЛАН</a:t>
            </a:r>
          </a:p>
        </p:txBody>
      </p:sp>
      <p:sp>
        <p:nvSpPr>
          <p:cNvPr id="3" name="Місце для вмісту 2">
            <a:extLst>
              <a:ext uri="{FF2B5EF4-FFF2-40B4-BE49-F238E27FC236}">
                <a16:creationId xmlns:a16="http://schemas.microsoft.com/office/drawing/2014/main" id="{26A0FA10-800F-41B8-A02A-D501232C09D6}"/>
              </a:ext>
            </a:extLst>
          </p:cNvPr>
          <p:cNvSpPr>
            <a:spLocks noGrp="1"/>
          </p:cNvSpPr>
          <p:nvPr>
            <p:ph idx="1"/>
          </p:nvPr>
        </p:nvSpPr>
        <p:spPr>
          <a:solidFill>
            <a:schemeClr val="accent6">
              <a:lumMod val="20000"/>
              <a:lumOff val="80000"/>
            </a:schemeClr>
          </a:solidFill>
        </p:spPr>
        <p:txBody>
          <a:bodyPr/>
          <a:lstStyle/>
          <a:p>
            <a:pPr marL="0" indent="0">
              <a:buNone/>
            </a:pPr>
            <a:r>
              <a:rPr lang="uk-UA" dirty="0"/>
              <a:t>1. Порушення </a:t>
            </a:r>
            <a:r>
              <a:rPr lang="uk-UA" dirty="0" err="1"/>
              <a:t>міжфункціональної</a:t>
            </a:r>
            <a:r>
              <a:rPr lang="uk-UA" dirty="0"/>
              <a:t> взаємодії. </a:t>
            </a:r>
          </a:p>
          <a:p>
            <a:pPr marL="0" indent="0">
              <a:buNone/>
            </a:pPr>
            <a:r>
              <a:rPr lang="uk-UA" dirty="0"/>
              <a:t>2. Детермінанти відхилень в особистісному розвитку (генетичні, фізіологічні, соціальні тощо). </a:t>
            </a:r>
          </a:p>
          <a:p>
            <a:pPr marL="0" indent="0">
              <a:buNone/>
            </a:pPr>
            <a:r>
              <a:rPr lang="uk-UA" dirty="0"/>
              <a:t>3. Структура первинного і вторинного дефекту. </a:t>
            </a:r>
          </a:p>
          <a:p>
            <a:endParaRPr lang="uk-UA" dirty="0"/>
          </a:p>
        </p:txBody>
      </p:sp>
    </p:spTree>
    <p:extLst>
      <p:ext uri="{BB962C8B-B14F-4D97-AF65-F5344CB8AC3E}">
        <p14:creationId xmlns:p14="http://schemas.microsoft.com/office/powerpoint/2010/main" val="4231123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6320F5-5959-4671-A646-34F6BF0740E6}"/>
              </a:ext>
            </a:extLst>
          </p:cNvPr>
          <p:cNvSpPr>
            <a:spLocks noGrp="1"/>
          </p:cNvSpPr>
          <p:nvPr>
            <p:ph type="title"/>
          </p:nvPr>
        </p:nvSpPr>
        <p:spPr>
          <a:solidFill>
            <a:schemeClr val="accent4">
              <a:lumMod val="40000"/>
              <a:lumOff val="60000"/>
            </a:schemeClr>
          </a:solidFill>
        </p:spPr>
        <p:txBody>
          <a:bodyPr>
            <a:normAutofit/>
          </a:bodyPr>
          <a:lstStyle/>
          <a:p>
            <a:pPr algn="ctr"/>
            <a:r>
              <a:rPr lang="uk-UA" sz="3600" dirty="0"/>
              <a:t>2. Детермінанти відхилень в особистісному розвитку</a:t>
            </a:r>
          </a:p>
        </p:txBody>
      </p:sp>
      <p:sp>
        <p:nvSpPr>
          <p:cNvPr id="3" name="Місце для вмісту 2">
            <a:extLst>
              <a:ext uri="{FF2B5EF4-FFF2-40B4-BE49-F238E27FC236}">
                <a16:creationId xmlns:a16="http://schemas.microsoft.com/office/drawing/2014/main" id="{26A0FA10-800F-41B8-A02A-D501232C09D6}"/>
              </a:ext>
            </a:extLst>
          </p:cNvPr>
          <p:cNvSpPr>
            <a:spLocks noGrp="1"/>
          </p:cNvSpPr>
          <p:nvPr>
            <p:ph idx="1"/>
          </p:nvPr>
        </p:nvSpPr>
        <p:spPr>
          <a:solidFill>
            <a:schemeClr val="accent6">
              <a:lumMod val="20000"/>
              <a:lumOff val="80000"/>
            </a:schemeClr>
          </a:solidFill>
        </p:spPr>
        <p:txBody>
          <a:bodyPr>
            <a:normAutofit fontScale="92500"/>
          </a:bodyPr>
          <a:lstStyle/>
          <a:p>
            <a:pPr marL="0" indent="0">
              <a:buNone/>
            </a:pPr>
            <a:r>
              <a:rPr lang="uk-UA" dirty="0"/>
              <a:t>Більш синтетичним підходом до проблеми виникнення особистісних розладів та їх терапії є точка зору </a:t>
            </a:r>
            <a:r>
              <a:rPr lang="uk-UA" dirty="0" err="1"/>
              <a:t>Дж</a:t>
            </a:r>
            <a:r>
              <a:rPr lang="uk-UA" dirty="0"/>
              <a:t>. Грехема, який вважає невротичні розлади в дорослих результатом </a:t>
            </a:r>
            <a:r>
              <a:rPr lang="uk-UA" dirty="0" err="1"/>
              <a:t>психотравмуючих</a:t>
            </a:r>
            <a:r>
              <a:rPr lang="uk-UA" dirty="0"/>
              <a:t> впливів, пережитих у момент народження, в період грудного дитинства, а надалі в ході конфліктних стосунків з батьками, що призводить до викривленого сприйняття свого «Я», оточення, почуття неповноцінності, пригніченості, страху. Цей дослідник пропонує метод </a:t>
            </a:r>
            <a:r>
              <a:rPr lang="uk-UA" dirty="0" err="1"/>
              <a:t>психогенетичної</a:t>
            </a:r>
            <a:r>
              <a:rPr lang="uk-UA" dirty="0"/>
              <a:t> корекції таких порушень у дітей та дорослих шляхом повторного, більш усвідомленого проживання та «програвання» </a:t>
            </a:r>
            <a:r>
              <a:rPr lang="uk-UA" dirty="0" err="1"/>
              <a:t>психотравмуючих</a:t>
            </a:r>
            <a:r>
              <a:rPr lang="uk-UA" dirty="0"/>
              <a:t> моментів. Розуміння різноманітності та, часто, взаємодоповнюваності причин особистісних розладів дає змогу будувати гнучкішу систему психотерапії.</a:t>
            </a:r>
          </a:p>
        </p:txBody>
      </p:sp>
    </p:spTree>
    <p:extLst>
      <p:ext uri="{BB962C8B-B14F-4D97-AF65-F5344CB8AC3E}">
        <p14:creationId xmlns:p14="http://schemas.microsoft.com/office/powerpoint/2010/main" val="25744225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6320F5-5959-4671-A646-34F6BF0740E6}"/>
              </a:ext>
            </a:extLst>
          </p:cNvPr>
          <p:cNvSpPr>
            <a:spLocks noGrp="1"/>
          </p:cNvSpPr>
          <p:nvPr>
            <p:ph type="title"/>
          </p:nvPr>
        </p:nvSpPr>
        <p:spPr>
          <a:solidFill>
            <a:schemeClr val="accent4">
              <a:lumMod val="40000"/>
              <a:lumOff val="60000"/>
            </a:schemeClr>
          </a:solidFill>
        </p:spPr>
        <p:txBody>
          <a:bodyPr>
            <a:normAutofit/>
          </a:bodyPr>
          <a:lstStyle/>
          <a:p>
            <a:pPr algn="ctr"/>
            <a:r>
              <a:rPr lang="uk-UA" sz="3600" dirty="0"/>
              <a:t>2. Детермінанти відхилень в особистісному розвитку</a:t>
            </a:r>
          </a:p>
        </p:txBody>
      </p:sp>
      <p:sp>
        <p:nvSpPr>
          <p:cNvPr id="3" name="Місце для вмісту 2">
            <a:extLst>
              <a:ext uri="{FF2B5EF4-FFF2-40B4-BE49-F238E27FC236}">
                <a16:creationId xmlns:a16="http://schemas.microsoft.com/office/drawing/2014/main" id="{26A0FA10-800F-41B8-A02A-D501232C09D6}"/>
              </a:ext>
            </a:extLst>
          </p:cNvPr>
          <p:cNvSpPr>
            <a:spLocks noGrp="1"/>
          </p:cNvSpPr>
          <p:nvPr>
            <p:ph idx="1"/>
          </p:nvPr>
        </p:nvSpPr>
        <p:spPr>
          <a:solidFill>
            <a:schemeClr val="accent6">
              <a:lumMod val="20000"/>
              <a:lumOff val="80000"/>
            </a:schemeClr>
          </a:solidFill>
        </p:spPr>
        <p:txBody>
          <a:bodyPr>
            <a:normAutofit fontScale="92500" lnSpcReduction="20000"/>
          </a:bodyPr>
          <a:lstStyle/>
          <a:p>
            <a:pPr marL="0" indent="0">
              <a:buNone/>
            </a:pPr>
            <a:r>
              <a:rPr lang="uk-UA" dirty="0"/>
              <a:t>Значна роль у формуванні особистісних порушень традиційно відводиться помилкам у сімейному вихованні (Е. </a:t>
            </a:r>
            <a:r>
              <a:rPr lang="uk-UA" dirty="0" err="1"/>
              <a:t>Ейдеміллер</a:t>
            </a:r>
            <a:r>
              <a:rPr lang="uk-UA" dirty="0"/>
              <a:t>, В. Москаленко, М. </a:t>
            </a:r>
            <a:r>
              <a:rPr lang="uk-UA" dirty="0" err="1"/>
              <a:t>Буянов</a:t>
            </a:r>
            <a:r>
              <a:rPr lang="uk-UA" dirty="0"/>
              <a:t> та ін.). Відомо, що дитина, яка народилася цілком здоровою, може мати серйозні відхилення в особистісному розвитку через несприятливе сімейне оточення. До формування психопатичних рис особистості та невротичних проявів спричинюються </a:t>
            </a:r>
            <a:r>
              <a:rPr lang="uk-UA" dirty="0" err="1"/>
              <a:t>внутрісімейні</a:t>
            </a:r>
            <a:r>
              <a:rPr lang="uk-UA" dirty="0"/>
              <a:t> конфлікти, відсутність одного з батьків, неправильні виховні дії, рання ізоляція дитини від сім'ї тощо). Порушення поведінки в дітей спостерігаються вже в дошкільному віці. Дослідження О. Захарова показують, що в п'ятирічному віці 37 % хлопчиків та 29 % </a:t>
            </a:r>
            <a:r>
              <a:rPr lang="uk-UA" dirty="0" err="1"/>
              <a:t>дівчаток</a:t>
            </a:r>
            <a:r>
              <a:rPr lang="uk-UA" dirty="0"/>
              <a:t> мають відхилення в поведінці. У хлопчиків дещо частіше, ніж у </a:t>
            </a:r>
            <a:r>
              <a:rPr lang="uk-UA" dirty="0" err="1"/>
              <a:t>дівчаток</a:t>
            </a:r>
            <a:r>
              <a:rPr lang="uk-UA" dirty="0"/>
              <a:t>, фіксуються підвищена збудливість, некерованість, </a:t>
            </a:r>
            <a:r>
              <a:rPr lang="uk-UA" dirty="0" err="1"/>
              <a:t>розгальмованість</a:t>
            </a:r>
            <a:r>
              <a:rPr lang="uk-UA" dirty="0"/>
              <a:t> у поєднанні з агресивністю (забіякуватістю), конфліктність та незлагідність. У </a:t>
            </a:r>
            <a:r>
              <a:rPr lang="uk-UA" dirty="0" err="1"/>
              <a:t>дівчаток</a:t>
            </a:r>
            <a:r>
              <a:rPr lang="uk-UA" dirty="0"/>
              <a:t> переважають лякливість, підвищене емоційне реагування, схильність ображатися, плакати та засмучуватися.</a:t>
            </a:r>
          </a:p>
        </p:txBody>
      </p:sp>
    </p:spTree>
    <p:extLst>
      <p:ext uri="{BB962C8B-B14F-4D97-AF65-F5344CB8AC3E}">
        <p14:creationId xmlns:p14="http://schemas.microsoft.com/office/powerpoint/2010/main" val="38127368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6320F5-5959-4671-A646-34F6BF0740E6}"/>
              </a:ext>
            </a:extLst>
          </p:cNvPr>
          <p:cNvSpPr>
            <a:spLocks noGrp="1"/>
          </p:cNvSpPr>
          <p:nvPr>
            <p:ph type="title"/>
          </p:nvPr>
        </p:nvSpPr>
        <p:spPr>
          <a:solidFill>
            <a:schemeClr val="accent4">
              <a:lumMod val="40000"/>
              <a:lumOff val="60000"/>
            </a:schemeClr>
          </a:solidFill>
        </p:spPr>
        <p:txBody>
          <a:bodyPr>
            <a:normAutofit/>
          </a:bodyPr>
          <a:lstStyle/>
          <a:p>
            <a:pPr algn="ctr"/>
            <a:r>
              <a:rPr lang="uk-UA" sz="3600" dirty="0"/>
              <a:t>2. Детермінанти відхилень в особистісному розвитку</a:t>
            </a:r>
          </a:p>
        </p:txBody>
      </p:sp>
      <p:sp>
        <p:nvSpPr>
          <p:cNvPr id="3" name="Місце для вмісту 2">
            <a:extLst>
              <a:ext uri="{FF2B5EF4-FFF2-40B4-BE49-F238E27FC236}">
                <a16:creationId xmlns:a16="http://schemas.microsoft.com/office/drawing/2014/main" id="{26A0FA10-800F-41B8-A02A-D501232C09D6}"/>
              </a:ext>
            </a:extLst>
          </p:cNvPr>
          <p:cNvSpPr>
            <a:spLocks noGrp="1"/>
          </p:cNvSpPr>
          <p:nvPr>
            <p:ph idx="1"/>
          </p:nvPr>
        </p:nvSpPr>
        <p:spPr>
          <a:solidFill>
            <a:schemeClr val="accent6">
              <a:lumMod val="20000"/>
              <a:lumOff val="80000"/>
            </a:schemeClr>
          </a:solidFill>
        </p:spPr>
        <p:txBody>
          <a:bodyPr>
            <a:normAutofit/>
          </a:bodyPr>
          <a:lstStyle/>
          <a:p>
            <a:pPr marL="0" indent="0">
              <a:buNone/>
            </a:pPr>
            <a:r>
              <a:rPr lang="uk-UA" dirty="0"/>
              <a:t>Таким чином, специфічними відхиленнями в особистісному розвитку дітей молодшого шкільного віку є різного роду </a:t>
            </a:r>
            <a:r>
              <a:rPr lang="uk-UA" dirty="0" err="1"/>
              <a:t>психогенії</a:t>
            </a:r>
            <a:r>
              <a:rPr lang="uk-UA" dirty="0"/>
              <a:t>: шкільна тривожність, психогенна шкільна дезадаптація та. ін.</a:t>
            </a:r>
          </a:p>
          <a:p>
            <a:pPr marL="0" indent="0">
              <a:buNone/>
            </a:pPr>
            <a:endParaRPr lang="uk-UA" dirty="0"/>
          </a:p>
          <a:p>
            <a:pPr marL="0" indent="0">
              <a:buNone/>
            </a:pPr>
            <a:r>
              <a:rPr lang="uk-UA" dirty="0"/>
              <a:t>Серед підлітків кількість невротичних проявів знижується. Захворюваність на неврози в цій віковій групі значно нижча, і відносно невелика кількість (близько 15 %) підлітків, що стоять на обліку в психоневрологічних диспансерах, складається за рахунок тих, хто хворіє на неврози з більш раннього дитинства. </a:t>
            </a:r>
          </a:p>
        </p:txBody>
      </p:sp>
    </p:spTree>
    <p:extLst>
      <p:ext uri="{BB962C8B-B14F-4D97-AF65-F5344CB8AC3E}">
        <p14:creationId xmlns:p14="http://schemas.microsoft.com/office/powerpoint/2010/main" val="30134618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6320F5-5959-4671-A646-34F6BF0740E6}"/>
              </a:ext>
            </a:extLst>
          </p:cNvPr>
          <p:cNvSpPr>
            <a:spLocks noGrp="1"/>
          </p:cNvSpPr>
          <p:nvPr>
            <p:ph type="title"/>
          </p:nvPr>
        </p:nvSpPr>
        <p:spPr>
          <a:solidFill>
            <a:schemeClr val="accent4">
              <a:lumMod val="40000"/>
              <a:lumOff val="60000"/>
            </a:schemeClr>
          </a:solidFill>
        </p:spPr>
        <p:txBody>
          <a:bodyPr>
            <a:normAutofit/>
          </a:bodyPr>
          <a:lstStyle/>
          <a:p>
            <a:pPr algn="ctr"/>
            <a:r>
              <a:rPr lang="uk-UA" sz="3600" dirty="0"/>
              <a:t>2. Детермінанти відхилень в особистісному розвитку</a:t>
            </a:r>
          </a:p>
        </p:txBody>
      </p:sp>
      <p:sp>
        <p:nvSpPr>
          <p:cNvPr id="3" name="Місце для вмісту 2">
            <a:extLst>
              <a:ext uri="{FF2B5EF4-FFF2-40B4-BE49-F238E27FC236}">
                <a16:creationId xmlns:a16="http://schemas.microsoft.com/office/drawing/2014/main" id="{26A0FA10-800F-41B8-A02A-D501232C09D6}"/>
              </a:ext>
            </a:extLst>
          </p:cNvPr>
          <p:cNvSpPr>
            <a:spLocks noGrp="1"/>
          </p:cNvSpPr>
          <p:nvPr>
            <p:ph idx="1"/>
          </p:nvPr>
        </p:nvSpPr>
        <p:spPr>
          <a:solidFill>
            <a:schemeClr val="accent6">
              <a:lumMod val="20000"/>
              <a:lumOff val="80000"/>
            </a:schemeClr>
          </a:solidFill>
        </p:spPr>
        <p:txBody>
          <a:bodyPr>
            <a:normAutofit/>
          </a:bodyPr>
          <a:lstStyle/>
          <a:p>
            <a:pPr marL="0" indent="0">
              <a:buNone/>
            </a:pPr>
            <a:r>
              <a:rPr lang="uk-UA" dirty="0"/>
              <a:t>«Кризовий» підлітковий вік) незважаючи на його складність та суперечливість, не дає різкого збільшення захворюваності на неврози. Проте, як справедливо зауважує О. </a:t>
            </a:r>
            <a:r>
              <a:rPr lang="uk-UA" dirty="0" err="1"/>
              <a:t>Лічко</a:t>
            </a:r>
            <a:r>
              <a:rPr lang="uk-UA" dirty="0"/>
              <a:t>, вся «справа в тому, що в цьому віці виявляється схильність до "заміни" невротичних вегетативних та моторних симптомів порушеннями поведінки. Ті ж самі психогенні фактори, що в дітей та дорослих викликають невроз (хоч і різний за картиною виявлення), у підлітків, у період становлення характеру, ведуть до девіантної поведінки».</a:t>
            </a:r>
          </a:p>
        </p:txBody>
      </p:sp>
    </p:spTree>
    <p:extLst>
      <p:ext uri="{BB962C8B-B14F-4D97-AF65-F5344CB8AC3E}">
        <p14:creationId xmlns:p14="http://schemas.microsoft.com/office/powerpoint/2010/main" val="26520977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6320F5-5959-4671-A646-34F6BF0740E6}"/>
              </a:ext>
            </a:extLst>
          </p:cNvPr>
          <p:cNvSpPr>
            <a:spLocks noGrp="1"/>
          </p:cNvSpPr>
          <p:nvPr>
            <p:ph type="title"/>
          </p:nvPr>
        </p:nvSpPr>
        <p:spPr>
          <a:solidFill>
            <a:schemeClr val="accent4">
              <a:lumMod val="40000"/>
              <a:lumOff val="60000"/>
            </a:schemeClr>
          </a:solidFill>
        </p:spPr>
        <p:txBody>
          <a:bodyPr>
            <a:normAutofit/>
          </a:bodyPr>
          <a:lstStyle/>
          <a:p>
            <a:pPr algn="ctr"/>
            <a:r>
              <a:rPr lang="uk-UA" sz="3600" dirty="0"/>
              <a:t>2. Детермінанти відхилень в особистісному розвитку</a:t>
            </a:r>
          </a:p>
        </p:txBody>
      </p:sp>
      <p:sp>
        <p:nvSpPr>
          <p:cNvPr id="3" name="Місце для вмісту 2">
            <a:extLst>
              <a:ext uri="{FF2B5EF4-FFF2-40B4-BE49-F238E27FC236}">
                <a16:creationId xmlns:a16="http://schemas.microsoft.com/office/drawing/2014/main" id="{26A0FA10-800F-41B8-A02A-D501232C09D6}"/>
              </a:ext>
            </a:extLst>
          </p:cNvPr>
          <p:cNvSpPr>
            <a:spLocks noGrp="1"/>
          </p:cNvSpPr>
          <p:nvPr>
            <p:ph idx="1"/>
          </p:nvPr>
        </p:nvSpPr>
        <p:spPr>
          <a:solidFill>
            <a:schemeClr val="accent6">
              <a:lumMod val="20000"/>
              <a:lumOff val="80000"/>
            </a:schemeClr>
          </a:solidFill>
        </p:spPr>
        <p:txBody>
          <a:bodyPr>
            <a:normAutofit fontScale="85000" lnSpcReduction="20000"/>
          </a:bodyPr>
          <a:lstStyle/>
          <a:p>
            <a:pPr marL="0" indent="0">
              <a:buNone/>
            </a:pPr>
            <a:r>
              <a:rPr lang="uk-UA" dirty="0"/>
              <a:t>Отже, ми схематично розглянули причини виникнення відхилень у психічному та особистісному розвитку дітей. Підкреслимо, що йшлося не тільки про тих дітей, які мають дефекти, а й тих, котрі народилися здоровими й не наражалися на шкідливий вплив екзогенного походження (різного роду інтоксикації, </a:t>
            </a:r>
            <a:r>
              <a:rPr lang="uk-UA" dirty="0" err="1"/>
              <a:t>нейроінфекції</a:t>
            </a:r>
            <a:r>
              <a:rPr lang="uk-UA" dirty="0"/>
              <a:t>, травми голови та інші пошкодження мозку тощо). Безумовно, якщо розвиток дитини із самого початку ускладнений уродженими чи прижиттєвими порушеннями психічної діяльності фізіологічного порядку, то роль негативних соціальних впливів стає фатальною. В цьому випадку соціально </a:t>
            </a:r>
            <a:r>
              <a:rPr lang="uk-UA" dirty="0" err="1"/>
              <a:t>дезадаптована</a:t>
            </a:r>
            <a:r>
              <a:rPr lang="uk-UA" dirty="0"/>
              <a:t> поведінка може трансформуватися в </a:t>
            </a:r>
            <a:r>
              <a:rPr lang="uk-UA" dirty="0" err="1"/>
              <a:t>делінквентну</a:t>
            </a:r>
            <a:r>
              <a:rPr lang="uk-UA" dirty="0"/>
              <a:t>, а також набувати кримінальних форм. Саме тому необхідне втручання психолога та психотерапевта з метою попередження чи вже корекції небажаних форм особистісного розвитку: неврозів, психопатій, стійких неадекватних поведінкових реакцій</a:t>
            </a:r>
          </a:p>
          <a:p>
            <a:pPr marL="0" indent="0">
              <a:buNone/>
            </a:pPr>
            <a:r>
              <a:rPr lang="uk-UA" dirty="0"/>
              <a:t> Останнім часом зусиллями психологів, психіатрів, психотерапевтів створюється найбільш синтезований, багатоплановий підхід до діагностики й корекції порушень психічного та особистісного розвитку дітей. </a:t>
            </a:r>
          </a:p>
        </p:txBody>
      </p:sp>
    </p:spTree>
    <p:extLst>
      <p:ext uri="{BB962C8B-B14F-4D97-AF65-F5344CB8AC3E}">
        <p14:creationId xmlns:p14="http://schemas.microsoft.com/office/powerpoint/2010/main" val="33324643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6320F5-5959-4671-A646-34F6BF0740E6}"/>
              </a:ext>
            </a:extLst>
          </p:cNvPr>
          <p:cNvSpPr>
            <a:spLocks noGrp="1"/>
          </p:cNvSpPr>
          <p:nvPr>
            <p:ph type="title"/>
          </p:nvPr>
        </p:nvSpPr>
        <p:spPr>
          <a:solidFill>
            <a:schemeClr val="accent4">
              <a:lumMod val="40000"/>
              <a:lumOff val="60000"/>
            </a:schemeClr>
          </a:solidFill>
        </p:spPr>
        <p:txBody>
          <a:bodyPr>
            <a:normAutofit/>
          </a:bodyPr>
          <a:lstStyle/>
          <a:p>
            <a:pPr algn="ctr"/>
            <a:r>
              <a:rPr lang="ru-RU" sz="3600" dirty="0"/>
              <a:t>3. Структура </a:t>
            </a:r>
            <a:r>
              <a:rPr lang="ru-RU" sz="3600" dirty="0" err="1"/>
              <a:t>первинного</a:t>
            </a:r>
            <a:r>
              <a:rPr lang="ru-RU" sz="3600" dirty="0"/>
              <a:t> і </a:t>
            </a:r>
            <a:r>
              <a:rPr lang="ru-RU" sz="3600" dirty="0" err="1"/>
              <a:t>вторинного</a:t>
            </a:r>
            <a:r>
              <a:rPr lang="ru-RU" sz="3600" dirty="0"/>
              <a:t> дефекту</a:t>
            </a:r>
            <a:br>
              <a:rPr lang="ru-RU" sz="3600" dirty="0"/>
            </a:br>
            <a:endParaRPr lang="uk-UA" sz="3600" dirty="0"/>
          </a:p>
        </p:txBody>
      </p:sp>
      <p:sp>
        <p:nvSpPr>
          <p:cNvPr id="3" name="Місце для вмісту 2">
            <a:extLst>
              <a:ext uri="{FF2B5EF4-FFF2-40B4-BE49-F238E27FC236}">
                <a16:creationId xmlns:a16="http://schemas.microsoft.com/office/drawing/2014/main" id="{26A0FA10-800F-41B8-A02A-D501232C09D6}"/>
              </a:ext>
            </a:extLst>
          </p:cNvPr>
          <p:cNvSpPr>
            <a:spLocks noGrp="1"/>
          </p:cNvSpPr>
          <p:nvPr>
            <p:ph idx="1"/>
          </p:nvPr>
        </p:nvSpPr>
        <p:spPr>
          <a:solidFill>
            <a:schemeClr val="accent6">
              <a:lumMod val="20000"/>
              <a:lumOff val="80000"/>
            </a:schemeClr>
          </a:solidFill>
        </p:spPr>
        <p:txBody>
          <a:bodyPr>
            <a:normAutofit/>
          </a:bodyPr>
          <a:lstStyle/>
          <a:p>
            <a:pPr marL="0" indent="0">
              <a:buNone/>
            </a:pPr>
            <a:r>
              <a:rPr lang="uk-UA" dirty="0"/>
              <a:t>Структура первинного і вторинного дефектів.</a:t>
            </a:r>
          </a:p>
          <a:p>
            <a:pPr marL="0" indent="0">
              <a:buNone/>
            </a:pPr>
            <a:r>
              <a:rPr lang="uk-UA" dirty="0"/>
              <a:t>Розглядаючи проблему порушень психічного розвитку в руслі концепції </a:t>
            </a:r>
            <a:r>
              <a:rPr lang="uk-UA" b="1" i="1" dirty="0" err="1"/>
              <a:t>Л.Виготського</a:t>
            </a:r>
            <a:r>
              <a:rPr lang="uk-UA" dirty="0"/>
              <a:t>, треба розрізняти дві групи дефектів.</a:t>
            </a:r>
          </a:p>
          <a:p>
            <a:pPr marL="0" indent="0">
              <a:buNone/>
            </a:pPr>
            <a:r>
              <a:rPr lang="uk-UA" dirty="0"/>
              <a:t>До первинного дефекту належать часткові та загальні порушення центральної нервової системи, а також невідповідність рівня розвитку віковій нормі (недорозвиток, затримка, </a:t>
            </a:r>
            <a:r>
              <a:rPr lang="uk-UA" dirty="0" err="1"/>
              <a:t>асинхронії</a:t>
            </a:r>
            <a:r>
              <a:rPr lang="uk-UA" dirty="0"/>
              <a:t> розвитку, явища ретардації, регресу та акселерації, порушення </a:t>
            </a:r>
            <a:r>
              <a:rPr lang="uk-UA" dirty="0" err="1"/>
              <a:t>міжфункціональних</a:t>
            </a:r>
            <a:r>
              <a:rPr lang="uk-UA" dirty="0"/>
              <a:t> </a:t>
            </a:r>
            <a:r>
              <a:rPr lang="uk-UA" dirty="0" err="1"/>
              <a:t>зв'язків</a:t>
            </a:r>
            <a:r>
              <a:rPr lang="uk-UA" dirty="0"/>
              <a:t>).</a:t>
            </a:r>
          </a:p>
          <a:p>
            <a:pPr marL="0" indent="0">
              <a:buNone/>
            </a:pPr>
            <a:endParaRPr lang="uk-UA" dirty="0"/>
          </a:p>
        </p:txBody>
      </p:sp>
    </p:spTree>
    <p:extLst>
      <p:ext uri="{BB962C8B-B14F-4D97-AF65-F5344CB8AC3E}">
        <p14:creationId xmlns:p14="http://schemas.microsoft.com/office/powerpoint/2010/main" val="6486162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6320F5-5959-4671-A646-34F6BF0740E6}"/>
              </a:ext>
            </a:extLst>
          </p:cNvPr>
          <p:cNvSpPr>
            <a:spLocks noGrp="1"/>
          </p:cNvSpPr>
          <p:nvPr>
            <p:ph type="title"/>
          </p:nvPr>
        </p:nvSpPr>
        <p:spPr>
          <a:solidFill>
            <a:schemeClr val="accent4">
              <a:lumMod val="40000"/>
              <a:lumOff val="60000"/>
            </a:schemeClr>
          </a:solidFill>
        </p:spPr>
        <p:txBody>
          <a:bodyPr>
            <a:normAutofit/>
          </a:bodyPr>
          <a:lstStyle/>
          <a:p>
            <a:pPr algn="ctr"/>
            <a:r>
              <a:rPr lang="ru-RU" sz="3600" dirty="0"/>
              <a:t>3. Структура </a:t>
            </a:r>
            <a:r>
              <a:rPr lang="ru-RU" sz="3600" dirty="0" err="1"/>
              <a:t>первинного</a:t>
            </a:r>
            <a:r>
              <a:rPr lang="ru-RU" sz="3600" dirty="0"/>
              <a:t> і </a:t>
            </a:r>
            <a:r>
              <a:rPr lang="ru-RU" sz="3600" dirty="0" err="1"/>
              <a:t>вторинного</a:t>
            </a:r>
            <a:r>
              <a:rPr lang="ru-RU" sz="3600" dirty="0"/>
              <a:t> дефекту</a:t>
            </a:r>
            <a:br>
              <a:rPr lang="ru-RU" sz="3600" dirty="0"/>
            </a:br>
            <a:endParaRPr lang="uk-UA" sz="3600" dirty="0"/>
          </a:p>
        </p:txBody>
      </p:sp>
      <p:sp>
        <p:nvSpPr>
          <p:cNvPr id="3" name="Місце для вмісту 2">
            <a:extLst>
              <a:ext uri="{FF2B5EF4-FFF2-40B4-BE49-F238E27FC236}">
                <a16:creationId xmlns:a16="http://schemas.microsoft.com/office/drawing/2014/main" id="{26A0FA10-800F-41B8-A02A-D501232C09D6}"/>
              </a:ext>
            </a:extLst>
          </p:cNvPr>
          <p:cNvSpPr>
            <a:spLocks noGrp="1"/>
          </p:cNvSpPr>
          <p:nvPr>
            <p:ph idx="1"/>
          </p:nvPr>
        </p:nvSpPr>
        <p:spPr>
          <a:solidFill>
            <a:schemeClr val="accent6">
              <a:lumMod val="20000"/>
              <a:lumOff val="80000"/>
            </a:schemeClr>
          </a:solidFill>
        </p:spPr>
        <p:txBody>
          <a:bodyPr>
            <a:normAutofit/>
          </a:bodyPr>
          <a:lstStyle/>
          <a:p>
            <a:pPr marL="0" indent="0">
              <a:buNone/>
            </a:pPr>
            <a:r>
              <a:rPr lang="uk-UA" dirty="0"/>
              <a:t>Первинний дефект є наслідком недорозвитку чи ушкоджень мозку. Можливе і поєднання їх при ушкодженні підкіркових утворень виникає недорозвиток кори. Виявлення первинного дефекту та робота над тим, щоб його по можливості зменшити, і є завданням невропатолога, психіатра, </a:t>
            </a:r>
            <a:r>
              <a:rPr lang="uk-UA" dirty="0" err="1"/>
              <a:t>патопсихолога</a:t>
            </a:r>
            <a:r>
              <a:rPr lang="uk-UA" dirty="0"/>
              <a:t>. Проявляється первинний дефект у вигляді порушень слуху, зору, паралічу, порушень розумової працездатності, мозкових дисфункцій і т. ін.</a:t>
            </a:r>
          </a:p>
        </p:txBody>
      </p:sp>
    </p:spTree>
    <p:extLst>
      <p:ext uri="{BB962C8B-B14F-4D97-AF65-F5344CB8AC3E}">
        <p14:creationId xmlns:p14="http://schemas.microsoft.com/office/powerpoint/2010/main" val="11775797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6320F5-5959-4671-A646-34F6BF0740E6}"/>
              </a:ext>
            </a:extLst>
          </p:cNvPr>
          <p:cNvSpPr>
            <a:spLocks noGrp="1"/>
          </p:cNvSpPr>
          <p:nvPr>
            <p:ph type="title"/>
          </p:nvPr>
        </p:nvSpPr>
        <p:spPr>
          <a:solidFill>
            <a:schemeClr val="accent4">
              <a:lumMod val="40000"/>
              <a:lumOff val="60000"/>
            </a:schemeClr>
          </a:solidFill>
        </p:spPr>
        <p:txBody>
          <a:bodyPr>
            <a:normAutofit/>
          </a:bodyPr>
          <a:lstStyle/>
          <a:p>
            <a:pPr algn="ctr"/>
            <a:r>
              <a:rPr lang="ru-RU" sz="3600" dirty="0"/>
              <a:t>3. Структура </a:t>
            </a:r>
            <a:r>
              <a:rPr lang="ru-RU" sz="3600" dirty="0" err="1"/>
              <a:t>первинного</a:t>
            </a:r>
            <a:r>
              <a:rPr lang="ru-RU" sz="3600" dirty="0"/>
              <a:t> і </a:t>
            </a:r>
            <a:r>
              <a:rPr lang="ru-RU" sz="3600" dirty="0" err="1"/>
              <a:t>вторинного</a:t>
            </a:r>
            <a:r>
              <a:rPr lang="ru-RU" sz="3600" dirty="0"/>
              <a:t> дефекту</a:t>
            </a:r>
            <a:br>
              <a:rPr lang="ru-RU" sz="3600" dirty="0"/>
            </a:br>
            <a:endParaRPr lang="uk-UA" sz="3600" dirty="0"/>
          </a:p>
        </p:txBody>
      </p:sp>
      <p:sp>
        <p:nvSpPr>
          <p:cNvPr id="3" name="Місце для вмісту 2">
            <a:extLst>
              <a:ext uri="{FF2B5EF4-FFF2-40B4-BE49-F238E27FC236}">
                <a16:creationId xmlns:a16="http://schemas.microsoft.com/office/drawing/2014/main" id="{26A0FA10-800F-41B8-A02A-D501232C09D6}"/>
              </a:ext>
            </a:extLst>
          </p:cNvPr>
          <p:cNvSpPr>
            <a:spLocks noGrp="1"/>
          </p:cNvSpPr>
          <p:nvPr>
            <p:ph idx="1"/>
          </p:nvPr>
        </p:nvSpPr>
        <p:spPr>
          <a:solidFill>
            <a:schemeClr val="accent6">
              <a:lumMod val="20000"/>
              <a:lumOff val="80000"/>
            </a:schemeClr>
          </a:solidFill>
        </p:spPr>
        <p:txBody>
          <a:bodyPr>
            <a:normAutofit/>
          </a:bodyPr>
          <a:lstStyle/>
          <a:p>
            <a:pPr marL="0" indent="0">
              <a:buNone/>
            </a:pPr>
            <a:r>
              <a:rPr lang="uk-UA" dirty="0"/>
              <a:t>Вторинний дефект виникає в ході розвитку дитини з порушеннями психофізичного розвитку в тому випадку, якщо соціальне оточення не компенсує цих порушень, а, навпаки, детермінує відхилення в особистісному розвитку.</a:t>
            </a:r>
          </a:p>
          <a:p>
            <a:pPr marL="0" indent="0">
              <a:buNone/>
            </a:pPr>
            <a:r>
              <a:rPr lang="uk-UA" dirty="0"/>
              <a:t>Механізм виникнення вторинних дефектів різний.</a:t>
            </a:r>
          </a:p>
          <a:p>
            <a:pPr marL="0" indent="0">
              <a:buNone/>
            </a:pPr>
            <a:endParaRPr lang="uk-UA" dirty="0"/>
          </a:p>
        </p:txBody>
      </p:sp>
    </p:spTree>
    <p:extLst>
      <p:ext uri="{BB962C8B-B14F-4D97-AF65-F5344CB8AC3E}">
        <p14:creationId xmlns:p14="http://schemas.microsoft.com/office/powerpoint/2010/main" val="15935866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6320F5-5959-4671-A646-34F6BF0740E6}"/>
              </a:ext>
            </a:extLst>
          </p:cNvPr>
          <p:cNvSpPr>
            <a:spLocks noGrp="1"/>
          </p:cNvSpPr>
          <p:nvPr>
            <p:ph type="title"/>
          </p:nvPr>
        </p:nvSpPr>
        <p:spPr>
          <a:solidFill>
            <a:schemeClr val="accent4">
              <a:lumMod val="40000"/>
              <a:lumOff val="60000"/>
            </a:schemeClr>
          </a:solidFill>
        </p:spPr>
        <p:txBody>
          <a:bodyPr>
            <a:normAutofit/>
          </a:bodyPr>
          <a:lstStyle/>
          <a:p>
            <a:pPr algn="ctr"/>
            <a:r>
              <a:rPr lang="ru-RU" sz="3600" dirty="0"/>
              <a:t>3. Структура </a:t>
            </a:r>
            <a:r>
              <a:rPr lang="ru-RU" sz="3600" dirty="0" err="1"/>
              <a:t>первинного</a:t>
            </a:r>
            <a:r>
              <a:rPr lang="ru-RU" sz="3600" dirty="0"/>
              <a:t> і </a:t>
            </a:r>
            <a:r>
              <a:rPr lang="ru-RU" sz="3600" dirty="0" err="1"/>
              <a:t>вторинного</a:t>
            </a:r>
            <a:r>
              <a:rPr lang="ru-RU" sz="3600" dirty="0"/>
              <a:t> дефекту</a:t>
            </a:r>
            <a:br>
              <a:rPr lang="ru-RU" sz="3600" dirty="0"/>
            </a:br>
            <a:endParaRPr lang="uk-UA" sz="3600" dirty="0"/>
          </a:p>
        </p:txBody>
      </p:sp>
      <p:sp>
        <p:nvSpPr>
          <p:cNvPr id="3" name="Місце для вмісту 2">
            <a:extLst>
              <a:ext uri="{FF2B5EF4-FFF2-40B4-BE49-F238E27FC236}">
                <a16:creationId xmlns:a16="http://schemas.microsoft.com/office/drawing/2014/main" id="{26A0FA10-800F-41B8-A02A-D501232C09D6}"/>
              </a:ext>
            </a:extLst>
          </p:cNvPr>
          <p:cNvSpPr>
            <a:spLocks noGrp="1"/>
          </p:cNvSpPr>
          <p:nvPr>
            <p:ph idx="1"/>
          </p:nvPr>
        </p:nvSpPr>
        <p:spPr>
          <a:solidFill>
            <a:schemeClr val="accent6">
              <a:lumMod val="20000"/>
              <a:lumOff val="80000"/>
            </a:schemeClr>
          </a:solidFill>
        </p:spPr>
        <p:txBody>
          <a:bodyPr>
            <a:normAutofit lnSpcReduction="10000"/>
          </a:bodyPr>
          <a:lstStyle/>
          <a:p>
            <a:pPr marL="0" indent="0">
              <a:buNone/>
            </a:pPr>
            <a:r>
              <a:rPr lang="uk-UA" dirty="0"/>
              <a:t>1. Вторинного недорозвитку зазнають функції, які безпосередньо пов'язані з ушкодженням. За цим типом виникає порушення формування мови у глухих, конструктивного </a:t>
            </a:r>
            <a:r>
              <a:rPr lang="uk-UA" dirty="0" err="1"/>
              <a:t>праксису</a:t>
            </a:r>
            <a:r>
              <a:rPr lang="uk-UA" dirty="0"/>
              <a:t> при дитячому церебральному паралічі.</a:t>
            </a:r>
          </a:p>
          <a:p>
            <a:pPr marL="0" indent="0">
              <a:buNone/>
            </a:pPr>
            <a:r>
              <a:rPr lang="uk-UA" dirty="0"/>
              <a:t>2. Вторинний недорозвиток характерний і для тих функцій, які під час ушкодження були в сенситивному періоді розвитку. Внаслідок цього різні шкідливі фактори можуть давати схожі результати. Наприклад, у дошкільному віці в сенситивному періоді розвитку перебуває довільна моторика. Тому різні шкідливі фактори (перенесений менінгіт, травма черепа тощо) можуть викликати явища затримки у формуванні цієї функції, що й проявляється як </a:t>
            </a:r>
            <a:r>
              <a:rPr lang="uk-UA" dirty="0" err="1"/>
              <a:t>розгальмованість</a:t>
            </a:r>
            <a:r>
              <a:rPr lang="uk-UA" dirty="0"/>
              <a:t> рухів.</a:t>
            </a:r>
          </a:p>
          <a:p>
            <a:pPr marL="0" indent="0">
              <a:buNone/>
            </a:pPr>
            <a:endParaRPr lang="uk-UA" dirty="0"/>
          </a:p>
        </p:txBody>
      </p:sp>
    </p:spTree>
    <p:extLst>
      <p:ext uri="{BB962C8B-B14F-4D97-AF65-F5344CB8AC3E}">
        <p14:creationId xmlns:p14="http://schemas.microsoft.com/office/powerpoint/2010/main" val="4947150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6320F5-5959-4671-A646-34F6BF0740E6}"/>
              </a:ext>
            </a:extLst>
          </p:cNvPr>
          <p:cNvSpPr>
            <a:spLocks noGrp="1"/>
          </p:cNvSpPr>
          <p:nvPr>
            <p:ph type="title"/>
          </p:nvPr>
        </p:nvSpPr>
        <p:spPr>
          <a:solidFill>
            <a:schemeClr val="accent4">
              <a:lumMod val="40000"/>
              <a:lumOff val="60000"/>
            </a:schemeClr>
          </a:solidFill>
        </p:spPr>
        <p:txBody>
          <a:bodyPr>
            <a:normAutofit/>
          </a:bodyPr>
          <a:lstStyle/>
          <a:p>
            <a:pPr algn="ctr"/>
            <a:r>
              <a:rPr lang="ru-RU" sz="3600" dirty="0"/>
              <a:t>3. Структура </a:t>
            </a:r>
            <a:r>
              <a:rPr lang="ru-RU" sz="3600" dirty="0" err="1"/>
              <a:t>первинного</a:t>
            </a:r>
            <a:r>
              <a:rPr lang="ru-RU" sz="3600" dirty="0"/>
              <a:t> і </a:t>
            </a:r>
            <a:r>
              <a:rPr lang="ru-RU" sz="3600" dirty="0" err="1"/>
              <a:t>вторинного</a:t>
            </a:r>
            <a:r>
              <a:rPr lang="ru-RU" sz="3600" dirty="0"/>
              <a:t> дефекту</a:t>
            </a:r>
            <a:br>
              <a:rPr lang="ru-RU" sz="3600" dirty="0"/>
            </a:br>
            <a:endParaRPr lang="uk-UA" sz="3600" dirty="0"/>
          </a:p>
        </p:txBody>
      </p:sp>
      <p:sp>
        <p:nvSpPr>
          <p:cNvPr id="3" name="Місце для вмісту 2">
            <a:extLst>
              <a:ext uri="{FF2B5EF4-FFF2-40B4-BE49-F238E27FC236}">
                <a16:creationId xmlns:a16="http://schemas.microsoft.com/office/drawing/2014/main" id="{26A0FA10-800F-41B8-A02A-D501232C09D6}"/>
              </a:ext>
            </a:extLst>
          </p:cNvPr>
          <p:cNvSpPr>
            <a:spLocks noGrp="1"/>
          </p:cNvSpPr>
          <p:nvPr>
            <p:ph idx="1"/>
          </p:nvPr>
        </p:nvSpPr>
        <p:spPr>
          <a:solidFill>
            <a:schemeClr val="accent6">
              <a:lumMod val="20000"/>
              <a:lumOff val="80000"/>
            </a:schemeClr>
          </a:solidFill>
        </p:spPr>
        <p:txBody>
          <a:bodyPr>
            <a:normAutofit lnSpcReduction="10000"/>
          </a:bodyPr>
          <a:lstStyle/>
          <a:p>
            <a:pPr marL="0" indent="0">
              <a:buNone/>
            </a:pPr>
            <a:r>
              <a:rPr lang="uk-UA" dirty="0"/>
              <a:t>3. Найважливішим фактором виникнення вторинного недорозвитку є соціальна </a:t>
            </a:r>
            <a:r>
              <a:rPr lang="uk-UA" dirty="0" err="1"/>
              <a:t>депривація</a:t>
            </a:r>
            <a:r>
              <a:rPr lang="uk-UA" dirty="0"/>
              <a:t>. Дефект, який перешкоджає нормальному спілкуванню зі своїми ровесниками та дорослими, гальмує засвоєння знань і навичок.</a:t>
            </a:r>
          </a:p>
          <a:p>
            <a:pPr marL="0" indent="0">
              <a:buNone/>
            </a:pPr>
            <a:r>
              <a:rPr lang="uk-UA" dirty="0"/>
              <a:t>Вторинний недорозвиток частіше спрямований від елементарних функцій до складніших. Так, недорозвиток функцій сприйняття та пам'яті при деяких органічних ушкодженнях головного мозку веде до затримки в розвитку інтелекту. Але можливий і протилежний напрям формування вторинного дефекту. Наприклад, при олігофренії недорозвиток мислення зумовлює і вторинний недорозвиток потенційно більш збереженого </a:t>
            </a:r>
            <a:r>
              <a:rPr lang="uk-UA" dirty="0" err="1"/>
              <a:t>праксису</a:t>
            </a:r>
            <a:r>
              <a:rPr lang="uk-UA" dirty="0"/>
              <a:t>.</a:t>
            </a:r>
          </a:p>
          <a:p>
            <a:pPr marL="0" indent="0">
              <a:buNone/>
            </a:pPr>
            <a:endParaRPr lang="uk-UA" dirty="0"/>
          </a:p>
        </p:txBody>
      </p:sp>
    </p:spTree>
    <p:extLst>
      <p:ext uri="{BB962C8B-B14F-4D97-AF65-F5344CB8AC3E}">
        <p14:creationId xmlns:p14="http://schemas.microsoft.com/office/powerpoint/2010/main" val="3077785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6320F5-5959-4671-A646-34F6BF0740E6}"/>
              </a:ext>
            </a:extLst>
          </p:cNvPr>
          <p:cNvSpPr>
            <a:spLocks noGrp="1"/>
          </p:cNvSpPr>
          <p:nvPr>
            <p:ph type="title"/>
          </p:nvPr>
        </p:nvSpPr>
        <p:spPr>
          <a:solidFill>
            <a:schemeClr val="accent4">
              <a:lumMod val="40000"/>
              <a:lumOff val="60000"/>
            </a:schemeClr>
          </a:solidFill>
        </p:spPr>
        <p:txBody>
          <a:bodyPr>
            <a:normAutofit/>
          </a:bodyPr>
          <a:lstStyle/>
          <a:p>
            <a:pPr algn="ctr"/>
            <a:r>
              <a:rPr lang="uk-UA" dirty="0"/>
              <a:t>1. Порушення </a:t>
            </a:r>
            <a:r>
              <a:rPr lang="uk-UA" dirty="0" err="1"/>
              <a:t>міжфункціональної</a:t>
            </a:r>
            <a:r>
              <a:rPr lang="uk-UA" dirty="0"/>
              <a:t> взаємодії</a:t>
            </a:r>
          </a:p>
        </p:txBody>
      </p:sp>
      <p:sp>
        <p:nvSpPr>
          <p:cNvPr id="3" name="Місце для вмісту 2">
            <a:extLst>
              <a:ext uri="{FF2B5EF4-FFF2-40B4-BE49-F238E27FC236}">
                <a16:creationId xmlns:a16="http://schemas.microsoft.com/office/drawing/2014/main" id="{26A0FA10-800F-41B8-A02A-D501232C09D6}"/>
              </a:ext>
            </a:extLst>
          </p:cNvPr>
          <p:cNvSpPr>
            <a:spLocks noGrp="1"/>
          </p:cNvSpPr>
          <p:nvPr>
            <p:ph idx="1"/>
          </p:nvPr>
        </p:nvSpPr>
        <p:spPr>
          <a:solidFill>
            <a:schemeClr val="accent6">
              <a:lumMod val="20000"/>
              <a:lumOff val="80000"/>
            </a:schemeClr>
          </a:solidFill>
        </p:spPr>
        <p:txBody>
          <a:bodyPr/>
          <a:lstStyle/>
          <a:p>
            <a:r>
              <a:rPr lang="uk-UA" dirty="0"/>
              <a:t>Психічні функції (за К. </a:t>
            </a:r>
            <a:r>
              <a:rPr lang="uk-UA" dirty="0" err="1"/>
              <a:t>Юнгом</a:t>
            </a:r>
            <a:r>
              <a:rPr lang="uk-UA" dirty="0"/>
              <a:t>) - Мислення, Емоції, Відчуття, Інтуїція</a:t>
            </a:r>
          </a:p>
          <a:p>
            <a:r>
              <a:rPr lang="uk-UA" dirty="0"/>
              <a:t>Вищі психічні функції (ВПФ) — об'єднує форми та види пізнавальних процесів, притаманні тільки людині, а саме: довільні та опосередковані форми сприйняття, уваги, уяви, мислення, мовлення.</a:t>
            </a:r>
          </a:p>
          <a:p>
            <a:endParaRPr lang="uk-UA" dirty="0"/>
          </a:p>
        </p:txBody>
      </p:sp>
    </p:spTree>
    <p:extLst>
      <p:ext uri="{BB962C8B-B14F-4D97-AF65-F5344CB8AC3E}">
        <p14:creationId xmlns:p14="http://schemas.microsoft.com/office/powerpoint/2010/main" val="12722713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6320F5-5959-4671-A646-34F6BF0740E6}"/>
              </a:ext>
            </a:extLst>
          </p:cNvPr>
          <p:cNvSpPr>
            <a:spLocks noGrp="1"/>
          </p:cNvSpPr>
          <p:nvPr>
            <p:ph type="title"/>
          </p:nvPr>
        </p:nvSpPr>
        <p:spPr>
          <a:solidFill>
            <a:schemeClr val="accent4">
              <a:lumMod val="40000"/>
              <a:lumOff val="60000"/>
            </a:schemeClr>
          </a:solidFill>
        </p:spPr>
        <p:txBody>
          <a:bodyPr>
            <a:normAutofit/>
          </a:bodyPr>
          <a:lstStyle/>
          <a:p>
            <a:pPr algn="ctr"/>
            <a:r>
              <a:rPr lang="ru-RU" sz="3600" dirty="0"/>
              <a:t>3. Структура </a:t>
            </a:r>
            <a:r>
              <a:rPr lang="ru-RU" sz="3600" dirty="0" err="1"/>
              <a:t>первинного</a:t>
            </a:r>
            <a:r>
              <a:rPr lang="ru-RU" sz="3600" dirty="0"/>
              <a:t> і </a:t>
            </a:r>
            <a:r>
              <a:rPr lang="ru-RU" sz="3600" dirty="0" err="1"/>
              <a:t>вторинного</a:t>
            </a:r>
            <a:r>
              <a:rPr lang="ru-RU" sz="3600" dirty="0"/>
              <a:t> дефекту</a:t>
            </a:r>
            <a:br>
              <a:rPr lang="ru-RU" sz="3600" dirty="0"/>
            </a:br>
            <a:endParaRPr lang="uk-UA" sz="3600" dirty="0"/>
          </a:p>
        </p:txBody>
      </p:sp>
      <p:sp>
        <p:nvSpPr>
          <p:cNvPr id="3" name="Місце для вмісту 2">
            <a:extLst>
              <a:ext uri="{FF2B5EF4-FFF2-40B4-BE49-F238E27FC236}">
                <a16:creationId xmlns:a16="http://schemas.microsoft.com/office/drawing/2014/main" id="{26A0FA10-800F-41B8-A02A-D501232C09D6}"/>
              </a:ext>
            </a:extLst>
          </p:cNvPr>
          <p:cNvSpPr>
            <a:spLocks noGrp="1"/>
          </p:cNvSpPr>
          <p:nvPr>
            <p:ph idx="1"/>
          </p:nvPr>
        </p:nvSpPr>
        <p:spPr>
          <a:solidFill>
            <a:schemeClr val="accent6">
              <a:lumMod val="20000"/>
              <a:lumOff val="80000"/>
            </a:schemeClr>
          </a:solidFill>
        </p:spPr>
        <p:txBody>
          <a:bodyPr>
            <a:normAutofit fontScale="85000" lnSpcReduction="20000"/>
          </a:bodyPr>
          <a:lstStyle/>
          <a:p>
            <a:pPr marL="0" indent="0">
              <a:buNone/>
            </a:pPr>
            <a:r>
              <a:rPr lang="uk-UA" dirty="0"/>
              <a:t>Особливе місце в групі вторинних дефектів посідають </a:t>
            </a:r>
            <a:r>
              <a:rPr lang="uk-UA" b="1" dirty="0"/>
              <a:t>особистісні реакції на первинний дефект</a:t>
            </a:r>
            <a:r>
              <a:rPr lang="uk-UA" dirty="0"/>
              <a:t>. Можливі декілька типів особистісного реагування.</a:t>
            </a:r>
          </a:p>
          <a:p>
            <a:pPr marL="0" indent="0">
              <a:buNone/>
            </a:pPr>
            <a:r>
              <a:rPr lang="uk-UA" b="1" dirty="0"/>
              <a:t>Ігнорування</a:t>
            </a:r>
            <a:r>
              <a:rPr lang="uk-UA" dirty="0"/>
              <a:t>, яке часто трапляється при олігофренії, пов'язане з недостатністю мислення та недостатньою критичністю щодо успішності своєї діяльності.</a:t>
            </a:r>
          </a:p>
          <a:p>
            <a:pPr marL="0" indent="0">
              <a:buNone/>
            </a:pPr>
            <a:r>
              <a:rPr lang="uk-UA" b="1" dirty="0"/>
              <a:t>Витиснення</a:t>
            </a:r>
            <a:r>
              <a:rPr lang="uk-UA" dirty="0"/>
              <a:t> належить до невротичного типу реагування на дефект і проявляється у свідомому </a:t>
            </a:r>
            <a:r>
              <a:rPr lang="uk-UA" dirty="0" err="1"/>
              <a:t>невизнаванні</a:t>
            </a:r>
            <a:r>
              <a:rPr lang="uk-UA" dirty="0"/>
              <a:t> його існування при істотному підсвідомому конфлікті, нагромадженні негативних емоцій.</a:t>
            </a:r>
          </a:p>
          <a:p>
            <a:pPr marL="0" indent="0">
              <a:buNone/>
            </a:pPr>
            <a:r>
              <a:rPr lang="uk-UA" b="1" dirty="0"/>
              <a:t>Компенсація</a:t>
            </a:r>
            <a:r>
              <a:rPr lang="uk-UA" dirty="0"/>
              <a:t> — такий тип реагування, при якому відбувається усвідомлення дефекту та заміщення втраченої функції за рахунок більш збережених.</a:t>
            </a:r>
          </a:p>
          <a:p>
            <a:pPr marL="0" indent="0">
              <a:buNone/>
            </a:pPr>
            <a:r>
              <a:rPr lang="uk-UA" b="1" dirty="0" err="1"/>
              <a:t>Гіперкомпенсація</a:t>
            </a:r>
            <a:r>
              <a:rPr lang="uk-UA" dirty="0"/>
              <a:t> — посилений розвиток функцій, що збереглися, який поєднується з прагненням довести, що дефект не викликає будь-яких проблем. </a:t>
            </a:r>
          </a:p>
          <a:p>
            <a:pPr marL="0" indent="0">
              <a:buNone/>
            </a:pPr>
            <a:r>
              <a:rPr lang="uk-UA" b="1" dirty="0"/>
              <a:t>Астенічний тип реагування </a:t>
            </a:r>
            <a:r>
              <a:rPr lang="uk-UA" dirty="0"/>
              <a:t>призводить до заниження рівня домагань, низької самооцінки, фіксації на усвідомленні своєї неповноцінності.</a:t>
            </a:r>
          </a:p>
          <a:p>
            <a:pPr marL="0" indent="0">
              <a:buNone/>
            </a:pPr>
            <a:endParaRPr lang="uk-UA" dirty="0"/>
          </a:p>
        </p:txBody>
      </p:sp>
    </p:spTree>
    <p:extLst>
      <p:ext uri="{BB962C8B-B14F-4D97-AF65-F5344CB8AC3E}">
        <p14:creationId xmlns:p14="http://schemas.microsoft.com/office/powerpoint/2010/main" val="33468601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6320F5-5959-4671-A646-34F6BF0740E6}"/>
              </a:ext>
            </a:extLst>
          </p:cNvPr>
          <p:cNvSpPr>
            <a:spLocks noGrp="1"/>
          </p:cNvSpPr>
          <p:nvPr>
            <p:ph type="title"/>
          </p:nvPr>
        </p:nvSpPr>
        <p:spPr>
          <a:solidFill>
            <a:schemeClr val="accent4">
              <a:lumMod val="40000"/>
              <a:lumOff val="60000"/>
            </a:schemeClr>
          </a:solidFill>
        </p:spPr>
        <p:txBody>
          <a:bodyPr>
            <a:normAutofit/>
          </a:bodyPr>
          <a:lstStyle/>
          <a:p>
            <a:pPr algn="ctr"/>
            <a:r>
              <a:rPr lang="ru-RU" sz="3600" dirty="0"/>
              <a:t>3. Структура </a:t>
            </a:r>
            <a:r>
              <a:rPr lang="ru-RU" sz="3600" dirty="0" err="1"/>
              <a:t>первинного</a:t>
            </a:r>
            <a:r>
              <a:rPr lang="ru-RU" sz="3600" dirty="0"/>
              <a:t> і </a:t>
            </a:r>
            <a:r>
              <a:rPr lang="ru-RU" sz="3600" dirty="0" err="1"/>
              <a:t>вторинного</a:t>
            </a:r>
            <a:r>
              <a:rPr lang="ru-RU" sz="3600" dirty="0"/>
              <a:t> дефекту</a:t>
            </a:r>
            <a:br>
              <a:rPr lang="ru-RU" sz="3600" dirty="0"/>
            </a:br>
            <a:endParaRPr lang="uk-UA" sz="3600" dirty="0"/>
          </a:p>
        </p:txBody>
      </p:sp>
      <p:sp>
        <p:nvSpPr>
          <p:cNvPr id="3" name="Місце для вмісту 2">
            <a:extLst>
              <a:ext uri="{FF2B5EF4-FFF2-40B4-BE49-F238E27FC236}">
                <a16:creationId xmlns:a16="http://schemas.microsoft.com/office/drawing/2014/main" id="{26A0FA10-800F-41B8-A02A-D501232C09D6}"/>
              </a:ext>
            </a:extLst>
          </p:cNvPr>
          <p:cNvSpPr>
            <a:spLocks noGrp="1"/>
          </p:cNvSpPr>
          <p:nvPr>
            <p:ph idx="1"/>
          </p:nvPr>
        </p:nvSpPr>
        <p:spPr>
          <a:solidFill>
            <a:schemeClr val="accent6">
              <a:lumMod val="20000"/>
              <a:lumOff val="80000"/>
            </a:schemeClr>
          </a:solidFill>
        </p:spPr>
        <p:txBody>
          <a:bodyPr>
            <a:normAutofit/>
          </a:bodyPr>
          <a:lstStyle/>
          <a:p>
            <a:pPr marL="0" indent="0">
              <a:buNone/>
            </a:pPr>
            <a:r>
              <a:rPr lang="uk-UA" dirty="0"/>
              <a:t>Необхідність якомога </a:t>
            </a:r>
            <a:r>
              <a:rPr lang="uk-UA" dirty="0" err="1"/>
              <a:t>ранішої</a:t>
            </a:r>
            <a:r>
              <a:rPr lang="uk-UA" dirty="0"/>
              <a:t> корекції вторинних порушень пов'язана з особливостями дитячого віку. Пропущені сенситивні періоди в навчанні та вихованні ведуть до поглиблення явищ недорозвитку в підлітковому віці.</a:t>
            </a:r>
          </a:p>
          <a:p>
            <a:pPr marL="0" indent="0">
              <a:buNone/>
            </a:pPr>
            <a:r>
              <a:rPr lang="uk-UA" dirty="0"/>
              <a:t>Якщо спостерігається неспроможність засвоєння масової програми в молодших класах, досить мала вірогідність самостійної компенсації цього стану в майбутньому. Труднощі в навчанні зумовлюють не тільки педагогічну занедбаність, а й стійке негативне ставлення до школи, відхилення в поведінці.</a:t>
            </a:r>
          </a:p>
          <a:p>
            <a:pPr marL="0" indent="0">
              <a:buNone/>
            </a:pPr>
            <a:endParaRPr lang="uk-UA" dirty="0"/>
          </a:p>
        </p:txBody>
      </p:sp>
    </p:spTree>
    <p:extLst>
      <p:ext uri="{BB962C8B-B14F-4D97-AF65-F5344CB8AC3E}">
        <p14:creationId xmlns:p14="http://schemas.microsoft.com/office/powerpoint/2010/main" val="18816850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6320F5-5959-4671-A646-34F6BF0740E6}"/>
              </a:ext>
            </a:extLst>
          </p:cNvPr>
          <p:cNvSpPr>
            <a:spLocks noGrp="1"/>
          </p:cNvSpPr>
          <p:nvPr>
            <p:ph type="title"/>
          </p:nvPr>
        </p:nvSpPr>
        <p:spPr>
          <a:solidFill>
            <a:schemeClr val="accent4">
              <a:lumMod val="40000"/>
              <a:lumOff val="60000"/>
            </a:schemeClr>
          </a:solidFill>
        </p:spPr>
        <p:txBody>
          <a:bodyPr>
            <a:normAutofit/>
          </a:bodyPr>
          <a:lstStyle/>
          <a:p>
            <a:pPr algn="ctr"/>
            <a:r>
              <a:rPr lang="ru-RU" sz="3600" dirty="0"/>
              <a:t>3. Структура </a:t>
            </a:r>
            <a:r>
              <a:rPr lang="ru-RU" sz="3600" dirty="0" err="1"/>
              <a:t>первинного</a:t>
            </a:r>
            <a:r>
              <a:rPr lang="ru-RU" sz="3600" dirty="0"/>
              <a:t> і </a:t>
            </a:r>
            <a:r>
              <a:rPr lang="ru-RU" sz="3600" dirty="0" err="1"/>
              <a:t>вторинного</a:t>
            </a:r>
            <a:r>
              <a:rPr lang="ru-RU" sz="3600" dirty="0"/>
              <a:t> дефекту</a:t>
            </a:r>
            <a:br>
              <a:rPr lang="ru-RU" sz="3600" dirty="0"/>
            </a:br>
            <a:endParaRPr lang="uk-UA" sz="3600" dirty="0"/>
          </a:p>
        </p:txBody>
      </p:sp>
      <p:sp>
        <p:nvSpPr>
          <p:cNvPr id="3" name="Місце для вмісту 2">
            <a:extLst>
              <a:ext uri="{FF2B5EF4-FFF2-40B4-BE49-F238E27FC236}">
                <a16:creationId xmlns:a16="http://schemas.microsoft.com/office/drawing/2014/main" id="{26A0FA10-800F-41B8-A02A-D501232C09D6}"/>
              </a:ext>
            </a:extLst>
          </p:cNvPr>
          <p:cNvSpPr>
            <a:spLocks noGrp="1"/>
          </p:cNvSpPr>
          <p:nvPr>
            <p:ph idx="1"/>
          </p:nvPr>
        </p:nvSpPr>
        <p:spPr>
          <a:solidFill>
            <a:schemeClr val="accent6">
              <a:lumMod val="20000"/>
              <a:lumOff val="80000"/>
            </a:schemeClr>
          </a:solidFill>
        </p:spPr>
        <p:txBody>
          <a:bodyPr>
            <a:normAutofit/>
          </a:bodyPr>
          <a:lstStyle/>
          <a:p>
            <a:pPr marL="0" indent="0">
              <a:buNone/>
            </a:pPr>
            <a:r>
              <a:rPr lang="uk-UA" dirty="0"/>
              <a:t>У підлітковому віці часто вже не сам первинний дефект, а явища вторинного недорозвитку й особистісні реакції на цей стан призводять до виражених явних порушень соціальної адаптації.</a:t>
            </a:r>
          </a:p>
          <a:p>
            <a:pPr marL="0" indent="0">
              <a:buNone/>
            </a:pPr>
            <a:r>
              <a:rPr lang="uk-UA" dirty="0"/>
              <a:t>Не можна забувати, що первинним дефектом, який породжує такий набір наслідків, може бути не тільки олігофренія чи тяжке органічне ураження, а й такі відносно «незначні» особливості, як заїкання, енурез тощо. Тому завданнями спеціалістів є виявлення дітей з різного роду порушеннями, своєчасне направлення їх до спеціалістів, а також психолого-педагогічна корекція вторинних порушень.</a:t>
            </a:r>
          </a:p>
          <a:p>
            <a:pPr marL="0" indent="0">
              <a:buNone/>
            </a:pPr>
            <a:endParaRPr lang="uk-UA" dirty="0"/>
          </a:p>
        </p:txBody>
      </p:sp>
    </p:spTree>
    <p:extLst>
      <p:ext uri="{BB962C8B-B14F-4D97-AF65-F5344CB8AC3E}">
        <p14:creationId xmlns:p14="http://schemas.microsoft.com/office/powerpoint/2010/main" val="7228465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6320F5-5959-4671-A646-34F6BF0740E6}"/>
              </a:ext>
            </a:extLst>
          </p:cNvPr>
          <p:cNvSpPr>
            <a:spLocks noGrp="1"/>
          </p:cNvSpPr>
          <p:nvPr>
            <p:ph type="title"/>
          </p:nvPr>
        </p:nvSpPr>
        <p:spPr>
          <a:solidFill>
            <a:schemeClr val="accent4">
              <a:lumMod val="40000"/>
              <a:lumOff val="60000"/>
            </a:schemeClr>
          </a:solidFill>
        </p:spPr>
        <p:txBody>
          <a:bodyPr>
            <a:normAutofit/>
          </a:bodyPr>
          <a:lstStyle/>
          <a:p>
            <a:pPr algn="ctr"/>
            <a:r>
              <a:rPr lang="ru-RU" sz="3600" dirty="0" err="1"/>
              <a:t>Використана</a:t>
            </a:r>
            <a:r>
              <a:rPr lang="ru-RU" sz="3600" dirty="0"/>
              <a:t> </a:t>
            </a:r>
            <a:r>
              <a:rPr lang="ru-RU" sz="3600" dirty="0" err="1"/>
              <a:t>література</a:t>
            </a:r>
            <a:endParaRPr lang="uk-UA" sz="3600" dirty="0"/>
          </a:p>
        </p:txBody>
      </p:sp>
      <p:sp>
        <p:nvSpPr>
          <p:cNvPr id="3" name="Місце для вмісту 2">
            <a:extLst>
              <a:ext uri="{FF2B5EF4-FFF2-40B4-BE49-F238E27FC236}">
                <a16:creationId xmlns:a16="http://schemas.microsoft.com/office/drawing/2014/main" id="{26A0FA10-800F-41B8-A02A-D501232C09D6}"/>
              </a:ext>
            </a:extLst>
          </p:cNvPr>
          <p:cNvSpPr>
            <a:spLocks noGrp="1"/>
          </p:cNvSpPr>
          <p:nvPr>
            <p:ph idx="1"/>
          </p:nvPr>
        </p:nvSpPr>
        <p:spPr>
          <a:solidFill>
            <a:schemeClr val="accent6">
              <a:lumMod val="20000"/>
              <a:lumOff val="80000"/>
            </a:schemeClr>
          </a:solidFill>
        </p:spPr>
        <p:txBody>
          <a:bodyPr>
            <a:normAutofit/>
          </a:bodyPr>
          <a:lstStyle/>
          <a:p>
            <a:pPr marL="0" indent="0">
              <a:buNone/>
            </a:pPr>
            <a:r>
              <a:rPr lang="ru-RU" dirty="0" err="1"/>
              <a:t>Дуткевич</a:t>
            </a:r>
            <a:r>
              <a:rPr lang="ru-RU" dirty="0"/>
              <a:t> Т. В.  </a:t>
            </a:r>
            <a:r>
              <a:rPr lang="ru-RU" dirty="0" err="1"/>
              <a:t>Теорія</a:t>
            </a:r>
            <a:r>
              <a:rPr lang="ru-RU" dirty="0"/>
              <a:t> і практика </a:t>
            </a:r>
            <a:r>
              <a:rPr lang="ru-RU" dirty="0" err="1"/>
              <a:t>розвивально-корекційної</a:t>
            </a:r>
            <a:r>
              <a:rPr lang="ru-RU" dirty="0"/>
              <a:t> </a:t>
            </a:r>
            <a:r>
              <a:rPr lang="ru-RU" dirty="0" err="1"/>
              <a:t>роботи</a:t>
            </a:r>
            <a:r>
              <a:rPr lang="ru-RU" dirty="0"/>
              <a:t> психолога : </a:t>
            </a:r>
            <a:r>
              <a:rPr lang="ru-RU" dirty="0" err="1"/>
              <a:t>навч</a:t>
            </a:r>
            <a:r>
              <a:rPr lang="ru-RU" dirty="0"/>
              <a:t>. </a:t>
            </a:r>
            <a:r>
              <a:rPr lang="ru-RU" dirty="0" err="1"/>
              <a:t>посіб</a:t>
            </a:r>
            <a:r>
              <a:rPr lang="ru-RU" dirty="0"/>
              <a:t>. </a:t>
            </a:r>
            <a:r>
              <a:rPr lang="ru-RU" dirty="0" err="1"/>
              <a:t>Київ</a:t>
            </a:r>
            <a:r>
              <a:rPr lang="ru-RU" dirty="0"/>
              <a:t> : КНТ, 2021. 265 с.</a:t>
            </a:r>
          </a:p>
          <a:p>
            <a:pPr marL="0" indent="0">
              <a:buNone/>
            </a:pPr>
            <a:r>
              <a:rPr lang="uk-UA" dirty="0"/>
              <a:t>Корекційна психопедагогіка (Олігофренопедагогіка) : </a:t>
            </a:r>
            <a:r>
              <a:rPr lang="uk-UA" dirty="0" err="1"/>
              <a:t>навч</a:t>
            </a:r>
            <a:r>
              <a:rPr lang="uk-UA" dirty="0"/>
              <a:t>.-метод. </a:t>
            </a:r>
            <a:r>
              <a:rPr lang="uk-UA" dirty="0" err="1"/>
              <a:t>посіб</a:t>
            </a:r>
            <a:r>
              <a:rPr lang="uk-UA" dirty="0"/>
              <a:t>. / </a:t>
            </a:r>
            <a:r>
              <a:rPr lang="uk-UA" dirty="0" err="1"/>
              <a:t>укл</a:t>
            </a:r>
            <a:r>
              <a:rPr lang="uk-UA" dirty="0"/>
              <a:t>. О. В, </a:t>
            </a:r>
            <a:r>
              <a:rPr lang="uk-UA" dirty="0" err="1"/>
              <a:t>Гаяш</a:t>
            </a:r>
            <a:r>
              <a:rPr lang="uk-UA" dirty="0"/>
              <a:t>. Ужгород : УжНУ, 2021. 255 с. </a:t>
            </a:r>
            <a:r>
              <a:rPr lang="en-US" dirty="0"/>
              <a:t>URL: http://files.znu.edu.ua/files/Bibliobooks/Inshi72/0052314.pdf.</a:t>
            </a:r>
            <a:endParaRPr lang="uk-UA" dirty="0"/>
          </a:p>
          <a:p>
            <a:pPr marL="0" indent="0">
              <a:buNone/>
            </a:pPr>
            <a:r>
              <a:rPr lang="uk-UA" dirty="0"/>
              <a:t>Миронова С. П.  Корекційна психопедагогіка. Олігофренопедагогіка : підручник. Кам'янець-Подільський, 2015. 245 с. </a:t>
            </a:r>
            <a:r>
              <a:rPr lang="en-US" dirty="0"/>
              <a:t>URL: http://files.znu.edu.ua/files/Bibliobooks/Inshi75/0055731.pdf.</a:t>
            </a:r>
            <a:endParaRPr lang="uk-UA" dirty="0"/>
          </a:p>
        </p:txBody>
      </p:sp>
    </p:spTree>
    <p:extLst>
      <p:ext uri="{BB962C8B-B14F-4D97-AF65-F5344CB8AC3E}">
        <p14:creationId xmlns:p14="http://schemas.microsoft.com/office/powerpoint/2010/main" val="2817194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6320F5-5959-4671-A646-34F6BF0740E6}"/>
              </a:ext>
            </a:extLst>
          </p:cNvPr>
          <p:cNvSpPr>
            <a:spLocks noGrp="1"/>
          </p:cNvSpPr>
          <p:nvPr>
            <p:ph type="title"/>
          </p:nvPr>
        </p:nvSpPr>
        <p:spPr>
          <a:solidFill>
            <a:schemeClr val="accent4">
              <a:lumMod val="40000"/>
              <a:lumOff val="60000"/>
            </a:schemeClr>
          </a:solidFill>
        </p:spPr>
        <p:txBody>
          <a:bodyPr>
            <a:normAutofit/>
          </a:bodyPr>
          <a:lstStyle/>
          <a:p>
            <a:pPr algn="ctr"/>
            <a:r>
              <a:rPr lang="uk-UA" dirty="0"/>
              <a:t>1. Порушення </a:t>
            </a:r>
            <a:r>
              <a:rPr lang="uk-UA" dirty="0" err="1"/>
              <a:t>міжфункціональної</a:t>
            </a:r>
            <a:r>
              <a:rPr lang="uk-UA" dirty="0"/>
              <a:t> взаємодії</a:t>
            </a:r>
          </a:p>
        </p:txBody>
      </p:sp>
      <p:sp>
        <p:nvSpPr>
          <p:cNvPr id="3" name="Місце для вмісту 2">
            <a:extLst>
              <a:ext uri="{FF2B5EF4-FFF2-40B4-BE49-F238E27FC236}">
                <a16:creationId xmlns:a16="http://schemas.microsoft.com/office/drawing/2014/main" id="{26A0FA10-800F-41B8-A02A-D501232C09D6}"/>
              </a:ext>
            </a:extLst>
          </p:cNvPr>
          <p:cNvSpPr>
            <a:spLocks noGrp="1"/>
          </p:cNvSpPr>
          <p:nvPr>
            <p:ph idx="1"/>
          </p:nvPr>
        </p:nvSpPr>
        <p:spPr>
          <a:solidFill>
            <a:schemeClr val="accent6">
              <a:lumMod val="20000"/>
              <a:lumOff val="80000"/>
            </a:schemeClr>
          </a:solidFill>
        </p:spPr>
        <p:txBody>
          <a:bodyPr/>
          <a:lstStyle/>
          <a:p>
            <a:pPr marL="0" indent="0">
              <a:buNone/>
            </a:pPr>
            <a:r>
              <a:rPr lang="uk-UA" dirty="0"/>
              <a:t>Порушення </a:t>
            </a:r>
            <a:r>
              <a:rPr lang="uk-UA" dirty="0" err="1"/>
              <a:t>міжфункціональної</a:t>
            </a:r>
            <a:r>
              <a:rPr lang="uk-UA" dirty="0"/>
              <a:t> взаємодії – явище </a:t>
            </a:r>
            <a:r>
              <a:rPr lang="uk-UA" dirty="0" err="1"/>
              <a:t>асинхронії</a:t>
            </a:r>
            <a:r>
              <a:rPr lang="uk-UA" dirty="0"/>
              <a:t> розвитку – може проявлятися у вигляді: </a:t>
            </a:r>
          </a:p>
          <a:p>
            <a:pPr>
              <a:buFont typeface="Wingdings" panose="05000000000000000000" pitchFamily="2" charset="2"/>
              <a:buChar char="ü"/>
            </a:pPr>
            <a:r>
              <a:rPr lang="uk-UA" dirty="0"/>
              <a:t>ретардації, </a:t>
            </a:r>
          </a:p>
          <a:p>
            <a:pPr>
              <a:buFont typeface="Wingdings" panose="05000000000000000000" pitchFamily="2" charset="2"/>
              <a:buChar char="ü"/>
            </a:pPr>
            <a:r>
              <a:rPr lang="uk-UA" dirty="0"/>
              <a:t>патологічної акселерації, </a:t>
            </a:r>
          </a:p>
          <a:p>
            <a:pPr>
              <a:buFont typeface="Wingdings" panose="05000000000000000000" pitchFamily="2" charset="2"/>
              <a:buChar char="ü"/>
            </a:pPr>
            <a:r>
              <a:rPr lang="uk-UA" dirty="0"/>
              <a:t>взаємозв'язок ретардації та акселерації.</a:t>
            </a:r>
          </a:p>
          <a:p>
            <a:pPr marL="0" indent="0">
              <a:buNone/>
            </a:pPr>
            <a:r>
              <a:rPr lang="uk-UA" dirty="0"/>
              <a:t>В </a:t>
            </a:r>
            <a:r>
              <a:rPr lang="uk-UA" b="1" i="1" dirty="0"/>
              <a:t>нормі</a:t>
            </a:r>
            <a:r>
              <a:rPr lang="uk-UA" dirty="0"/>
              <a:t> трапляються такі типи </a:t>
            </a:r>
            <a:r>
              <a:rPr lang="uk-UA" dirty="0" err="1"/>
              <a:t>міжфункціональних</a:t>
            </a:r>
            <a:r>
              <a:rPr lang="uk-UA" dirty="0"/>
              <a:t> відношень: явища тимчасової незалежності функцій, асоціативні, ієрархічні зв'язки.</a:t>
            </a:r>
          </a:p>
          <a:p>
            <a:pPr marL="0" indent="0">
              <a:buNone/>
            </a:pPr>
            <a:endParaRPr lang="uk-UA" dirty="0"/>
          </a:p>
        </p:txBody>
      </p:sp>
    </p:spTree>
    <p:extLst>
      <p:ext uri="{BB962C8B-B14F-4D97-AF65-F5344CB8AC3E}">
        <p14:creationId xmlns:p14="http://schemas.microsoft.com/office/powerpoint/2010/main" val="1292125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6320F5-5959-4671-A646-34F6BF0740E6}"/>
              </a:ext>
            </a:extLst>
          </p:cNvPr>
          <p:cNvSpPr>
            <a:spLocks noGrp="1"/>
          </p:cNvSpPr>
          <p:nvPr>
            <p:ph type="title"/>
          </p:nvPr>
        </p:nvSpPr>
        <p:spPr>
          <a:solidFill>
            <a:schemeClr val="accent4">
              <a:lumMod val="40000"/>
              <a:lumOff val="60000"/>
            </a:schemeClr>
          </a:solidFill>
        </p:spPr>
        <p:txBody>
          <a:bodyPr>
            <a:normAutofit/>
          </a:bodyPr>
          <a:lstStyle/>
          <a:p>
            <a:pPr algn="ctr"/>
            <a:r>
              <a:rPr lang="uk-UA" dirty="0"/>
              <a:t>1. Порушення </a:t>
            </a:r>
            <a:r>
              <a:rPr lang="uk-UA" dirty="0" err="1"/>
              <a:t>міжфункціональної</a:t>
            </a:r>
            <a:r>
              <a:rPr lang="uk-UA" dirty="0"/>
              <a:t> взаємодії</a:t>
            </a:r>
          </a:p>
        </p:txBody>
      </p:sp>
      <p:sp>
        <p:nvSpPr>
          <p:cNvPr id="3" name="Місце для вмісту 2">
            <a:extLst>
              <a:ext uri="{FF2B5EF4-FFF2-40B4-BE49-F238E27FC236}">
                <a16:creationId xmlns:a16="http://schemas.microsoft.com/office/drawing/2014/main" id="{26A0FA10-800F-41B8-A02A-D501232C09D6}"/>
              </a:ext>
            </a:extLst>
          </p:cNvPr>
          <p:cNvSpPr>
            <a:spLocks noGrp="1"/>
          </p:cNvSpPr>
          <p:nvPr>
            <p:ph idx="1"/>
          </p:nvPr>
        </p:nvSpPr>
        <p:spPr>
          <a:solidFill>
            <a:schemeClr val="accent6">
              <a:lumMod val="20000"/>
              <a:lumOff val="80000"/>
            </a:schemeClr>
          </a:solidFill>
        </p:spPr>
        <p:txBody>
          <a:bodyPr>
            <a:normAutofit fontScale="77500" lnSpcReduction="20000"/>
          </a:bodyPr>
          <a:lstStyle/>
          <a:p>
            <a:pPr marL="0" indent="0">
              <a:buNone/>
            </a:pPr>
            <a:r>
              <a:rPr lang="uk-UA" dirty="0"/>
              <a:t>Як правило, явища тимчасової незалежності функцій спостерігаються в ранньому віці </a:t>
            </a:r>
          </a:p>
          <a:p>
            <a:pPr marL="0" indent="0">
              <a:buNone/>
            </a:pPr>
            <a:r>
              <a:rPr lang="uk-UA" dirty="0"/>
              <a:t>(до 2 років). Наприклад, на ранньому етапі становлення мови можливий незалежний розвиток фонетичної та смислової функцій, що має відносний характер і досить швидко припиняється.</a:t>
            </a:r>
          </a:p>
          <a:p>
            <a:pPr marL="0" indent="0">
              <a:buNone/>
            </a:pPr>
            <a:r>
              <a:rPr lang="uk-UA" dirty="0"/>
              <a:t>При порушенні - тимчасова незалежність перетворюється в ізоляцію. Ізольована функція не реагує на вплив інших, </a:t>
            </a:r>
            <a:r>
              <a:rPr lang="uk-UA" dirty="0" err="1"/>
              <a:t>стереотипізується</a:t>
            </a:r>
            <a:r>
              <a:rPr lang="uk-UA" dirty="0"/>
              <a:t>. Ізоляції може зазнавати як порушена, так і збережена функція. Наприклад, при деяких видах олігофренії можлива добре розвинена механічна пам'ять, але використання цієї функції неефективне внаслідок недорозвитку мислення. Трапляються також ізольовані здібності в. дітей з вираженими формами олігофренії—музичний слух, іноді здібності до швидкої лічби. Тому при патопсихологічному обстеженні необхідним є комплексний аналіз функцій психічних процесія, оскільки хороший розвиток механічної пам'яті й наслідувального мовлення можуть приховати інтелектуальний дефект при короткочасному спілкуванні з дитиною.</a:t>
            </a:r>
          </a:p>
          <a:p>
            <a:pPr marL="0" indent="0">
              <a:buNone/>
            </a:pPr>
            <a:endParaRPr lang="uk-UA" dirty="0"/>
          </a:p>
        </p:txBody>
      </p:sp>
    </p:spTree>
    <p:extLst>
      <p:ext uri="{BB962C8B-B14F-4D97-AF65-F5344CB8AC3E}">
        <p14:creationId xmlns:p14="http://schemas.microsoft.com/office/powerpoint/2010/main" val="637558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6320F5-5959-4671-A646-34F6BF0740E6}"/>
              </a:ext>
            </a:extLst>
          </p:cNvPr>
          <p:cNvSpPr>
            <a:spLocks noGrp="1"/>
          </p:cNvSpPr>
          <p:nvPr>
            <p:ph type="title"/>
          </p:nvPr>
        </p:nvSpPr>
        <p:spPr>
          <a:solidFill>
            <a:schemeClr val="accent4">
              <a:lumMod val="40000"/>
              <a:lumOff val="60000"/>
            </a:schemeClr>
          </a:solidFill>
        </p:spPr>
        <p:txBody>
          <a:bodyPr>
            <a:normAutofit/>
          </a:bodyPr>
          <a:lstStyle/>
          <a:p>
            <a:pPr algn="ctr"/>
            <a:r>
              <a:rPr lang="uk-UA" dirty="0"/>
              <a:t>1. Порушення </a:t>
            </a:r>
            <a:r>
              <a:rPr lang="uk-UA" dirty="0" err="1"/>
              <a:t>міжфункціональної</a:t>
            </a:r>
            <a:r>
              <a:rPr lang="uk-UA" dirty="0"/>
              <a:t> взаємодії</a:t>
            </a:r>
          </a:p>
        </p:txBody>
      </p:sp>
      <p:sp>
        <p:nvSpPr>
          <p:cNvPr id="3" name="Місце для вмісту 2">
            <a:extLst>
              <a:ext uri="{FF2B5EF4-FFF2-40B4-BE49-F238E27FC236}">
                <a16:creationId xmlns:a16="http://schemas.microsoft.com/office/drawing/2014/main" id="{26A0FA10-800F-41B8-A02A-D501232C09D6}"/>
              </a:ext>
            </a:extLst>
          </p:cNvPr>
          <p:cNvSpPr>
            <a:spLocks noGrp="1"/>
          </p:cNvSpPr>
          <p:nvPr>
            <p:ph idx="1"/>
          </p:nvPr>
        </p:nvSpPr>
        <p:spPr>
          <a:solidFill>
            <a:schemeClr val="accent6">
              <a:lumMod val="20000"/>
              <a:lumOff val="80000"/>
            </a:schemeClr>
          </a:solidFill>
        </p:spPr>
        <p:txBody>
          <a:bodyPr>
            <a:normAutofit fontScale="92500" lnSpcReduction="20000"/>
          </a:bodyPr>
          <a:lstStyle/>
          <a:p>
            <a:pPr marL="0" indent="0">
              <a:buNone/>
            </a:pPr>
            <a:r>
              <a:rPr lang="uk-UA" dirty="0"/>
              <a:t>Другий тип нормальних </a:t>
            </a:r>
            <a:r>
              <a:rPr lang="uk-UA" dirty="0" err="1"/>
              <a:t>зв'язків</a:t>
            </a:r>
            <a:r>
              <a:rPr lang="uk-UA" dirty="0"/>
              <a:t> — асоціативний. Як провідний він також зустрічається в перші роки життя. При цьому типі взаємодії розрізнені чуттєві враження об'єднуються на основі часово-просторової близькості. Ці асоціативні комплекси можуть бути різного ступеня складності, але відрізняються вони малою диференційованістю критеріїв зв'язку між властивостями предметів.</a:t>
            </a:r>
          </a:p>
          <a:p>
            <a:pPr marL="0" indent="0">
              <a:buNone/>
            </a:pPr>
            <a:r>
              <a:rPr lang="uk-UA" dirty="0"/>
              <a:t>Асоціативні зв'язки при органічному ураженні нервової системи характеризуються підвищеною інертністю</a:t>
            </a:r>
          </a:p>
          <a:p>
            <a:pPr marL="0" indent="0">
              <a:buNone/>
            </a:pPr>
            <a:r>
              <a:rPr lang="uk-UA" dirty="0"/>
              <a:t>Виникають патологічний механізм фіксації, труднощі переходу до інших типів зв'язку. В пізнавальній сфері це проявляється у вигляді стереотипності мислення, труднощів у формуванні нових інтелектуальних навичок. Спостерігається також фіксація в емоційній сфері: фіксація страхів, почуття гніву тощо.</a:t>
            </a:r>
          </a:p>
          <a:p>
            <a:pPr marL="0" indent="0">
              <a:buNone/>
            </a:pPr>
            <a:endParaRPr lang="uk-UA" dirty="0"/>
          </a:p>
        </p:txBody>
      </p:sp>
    </p:spTree>
    <p:extLst>
      <p:ext uri="{BB962C8B-B14F-4D97-AF65-F5344CB8AC3E}">
        <p14:creationId xmlns:p14="http://schemas.microsoft.com/office/powerpoint/2010/main" val="1056234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6320F5-5959-4671-A646-34F6BF0740E6}"/>
              </a:ext>
            </a:extLst>
          </p:cNvPr>
          <p:cNvSpPr>
            <a:spLocks noGrp="1"/>
          </p:cNvSpPr>
          <p:nvPr>
            <p:ph type="title"/>
          </p:nvPr>
        </p:nvSpPr>
        <p:spPr>
          <a:solidFill>
            <a:schemeClr val="accent4">
              <a:lumMod val="40000"/>
              <a:lumOff val="60000"/>
            </a:schemeClr>
          </a:solidFill>
        </p:spPr>
        <p:txBody>
          <a:bodyPr>
            <a:normAutofit/>
          </a:bodyPr>
          <a:lstStyle/>
          <a:p>
            <a:pPr algn="ctr"/>
            <a:r>
              <a:rPr lang="uk-UA" dirty="0"/>
              <a:t>1. Порушення </a:t>
            </a:r>
            <a:r>
              <a:rPr lang="uk-UA" dirty="0" err="1"/>
              <a:t>міжфункціональної</a:t>
            </a:r>
            <a:r>
              <a:rPr lang="uk-UA" dirty="0"/>
              <a:t> взаємодії</a:t>
            </a:r>
          </a:p>
        </p:txBody>
      </p:sp>
      <p:sp>
        <p:nvSpPr>
          <p:cNvPr id="3" name="Місце для вмісту 2">
            <a:extLst>
              <a:ext uri="{FF2B5EF4-FFF2-40B4-BE49-F238E27FC236}">
                <a16:creationId xmlns:a16="http://schemas.microsoft.com/office/drawing/2014/main" id="{26A0FA10-800F-41B8-A02A-D501232C09D6}"/>
              </a:ext>
            </a:extLst>
          </p:cNvPr>
          <p:cNvSpPr>
            <a:spLocks noGrp="1"/>
          </p:cNvSpPr>
          <p:nvPr>
            <p:ph idx="1"/>
          </p:nvPr>
        </p:nvSpPr>
        <p:spPr>
          <a:solidFill>
            <a:schemeClr val="accent6">
              <a:lumMod val="20000"/>
              <a:lumOff val="80000"/>
            </a:schemeClr>
          </a:solidFill>
        </p:spPr>
        <p:txBody>
          <a:bodyPr>
            <a:normAutofit/>
          </a:bodyPr>
          <a:lstStyle/>
          <a:p>
            <a:pPr marL="0" indent="0">
              <a:buNone/>
            </a:pPr>
            <a:r>
              <a:rPr lang="uk-UA" dirty="0"/>
              <a:t>Третій тип </a:t>
            </a:r>
            <a:r>
              <a:rPr lang="uk-UA" dirty="0" err="1"/>
              <a:t>зв'язків</a:t>
            </a:r>
            <a:r>
              <a:rPr lang="uk-UA" dirty="0"/>
              <a:t> — ієрархічний — характерний для більш старшого віку і формується в процесі предметної діяльності та спілкування. При </a:t>
            </a:r>
            <a:r>
              <a:rPr lang="uk-UA" dirty="0" err="1"/>
              <a:t>ієрархізації</a:t>
            </a:r>
            <a:r>
              <a:rPr lang="uk-UA" dirty="0"/>
              <a:t> виділяються провідні (регуляторні) і фонові рівні, що виконують свої завдання з певною автономністю. Це дає змогу ускладнювати та вдосконалювати всі рівні, успішно компенсувати порушення, що виникають на одному з фонових рівнів.</a:t>
            </a:r>
          </a:p>
          <a:p>
            <a:pPr marL="0" indent="0">
              <a:buNone/>
            </a:pPr>
            <a:r>
              <a:rPr lang="uk-UA" dirty="0"/>
              <a:t>У нормі нові типи </a:t>
            </a:r>
            <a:r>
              <a:rPr lang="uk-UA" dirty="0" err="1"/>
              <a:t>міжфункціональних</a:t>
            </a:r>
            <a:r>
              <a:rPr lang="uk-UA" dirty="0"/>
              <a:t> </a:t>
            </a:r>
            <a:r>
              <a:rPr lang="uk-UA" dirty="0" err="1"/>
              <a:t>зв'язків</a:t>
            </a:r>
            <a:r>
              <a:rPr lang="uk-UA" dirty="0"/>
              <a:t> виникають у певній послідовності; у випадку ж порушення психічного розвитку виникає явище </a:t>
            </a:r>
            <a:r>
              <a:rPr lang="uk-UA" dirty="0" err="1"/>
              <a:t>асинхронії</a:t>
            </a:r>
            <a:r>
              <a:rPr lang="uk-UA" dirty="0"/>
              <a:t> розвитку </a:t>
            </a:r>
          </a:p>
          <a:p>
            <a:pPr marL="0" indent="0">
              <a:buNone/>
            </a:pPr>
            <a:endParaRPr lang="uk-UA" dirty="0"/>
          </a:p>
        </p:txBody>
      </p:sp>
    </p:spTree>
    <p:extLst>
      <p:ext uri="{BB962C8B-B14F-4D97-AF65-F5344CB8AC3E}">
        <p14:creationId xmlns:p14="http://schemas.microsoft.com/office/powerpoint/2010/main" val="4202601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6320F5-5959-4671-A646-34F6BF0740E6}"/>
              </a:ext>
            </a:extLst>
          </p:cNvPr>
          <p:cNvSpPr>
            <a:spLocks noGrp="1"/>
          </p:cNvSpPr>
          <p:nvPr>
            <p:ph type="title"/>
          </p:nvPr>
        </p:nvSpPr>
        <p:spPr>
          <a:solidFill>
            <a:schemeClr val="accent4">
              <a:lumMod val="40000"/>
              <a:lumOff val="60000"/>
            </a:schemeClr>
          </a:solidFill>
        </p:spPr>
        <p:txBody>
          <a:bodyPr>
            <a:normAutofit/>
          </a:bodyPr>
          <a:lstStyle/>
          <a:p>
            <a:pPr algn="ctr"/>
            <a:r>
              <a:rPr lang="uk-UA" dirty="0"/>
              <a:t>1. Порушення </a:t>
            </a:r>
            <a:r>
              <a:rPr lang="uk-UA" dirty="0" err="1"/>
              <a:t>міжфункціональної</a:t>
            </a:r>
            <a:r>
              <a:rPr lang="uk-UA" dirty="0"/>
              <a:t> взаємодії</a:t>
            </a:r>
          </a:p>
        </p:txBody>
      </p:sp>
      <p:sp>
        <p:nvSpPr>
          <p:cNvPr id="3" name="Місце для вмісту 2">
            <a:extLst>
              <a:ext uri="{FF2B5EF4-FFF2-40B4-BE49-F238E27FC236}">
                <a16:creationId xmlns:a16="http://schemas.microsoft.com/office/drawing/2014/main" id="{26A0FA10-800F-41B8-A02A-D501232C09D6}"/>
              </a:ext>
            </a:extLst>
          </p:cNvPr>
          <p:cNvSpPr>
            <a:spLocks noGrp="1"/>
          </p:cNvSpPr>
          <p:nvPr>
            <p:ph idx="1"/>
          </p:nvPr>
        </p:nvSpPr>
        <p:spPr>
          <a:solidFill>
            <a:schemeClr val="accent6">
              <a:lumMod val="20000"/>
              <a:lumOff val="80000"/>
            </a:schemeClr>
          </a:solidFill>
        </p:spPr>
        <p:txBody>
          <a:bodyPr>
            <a:normAutofit fontScale="92500" lnSpcReduction="10000"/>
          </a:bodyPr>
          <a:lstStyle/>
          <a:p>
            <a:pPr marL="0" indent="0">
              <a:buNone/>
            </a:pPr>
            <a:r>
              <a:rPr lang="uk-UA" dirty="0"/>
              <a:t>Явище </a:t>
            </a:r>
            <a:r>
              <a:rPr lang="uk-UA" dirty="0" err="1"/>
              <a:t>асинхронії</a:t>
            </a:r>
            <a:r>
              <a:rPr lang="uk-UA" dirty="0"/>
              <a:t> розвитку може проявлятися як: </a:t>
            </a:r>
          </a:p>
          <a:p>
            <a:pPr marL="0" indent="0">
              <a:buNone/>
            </a:pPr>
            <a:r>
              <a:rPr lang="uk-UA" dirty="0"/>
              <a:t>1) ретардація—незавершеність окремих періодів розвитку, збереження більш ранніх форм. Ретардація характерна для олігофренії та затримки психічного розвитку. Можлива також ретардація, що зачіпає окремі функції: це спостерігається при недорозвитку мови, при </a:t>
            </a:r>
            <a:r>
              <a:rPr lang="uk-UA" dirty="0" err="1"/>
              <a:t>емоційно</a:t>
            </a:r>
            <a:r>
              <a:rPr lang="uk-UA" dirty="0"/>
              <a:t>-мотиваційній незрілості в межах інфантилізму і т. д. ;</a:t>
            </a:r>
          </a:p>
          <a:p>
            <a:pPr marL="0" indent="0">
              <a:buNone/>
            </a:pPr>
            <a:r>
              <a:rPr lang="uk-UA" dirty="0"/>
              <a:t>2) явище патологічної акселерації окремих функцій, наприклад, ранні прояви сексуального потягу при передчасному статевому дозріванні органів;</a:t>
            </a:r>
          </a:p>
          <a:p>
            <a:pPr marL="0" indent="0">
              <a:buNone/>
            </a:pPr>
            <a:r>
              <a:rPr lang="uk-UA" dirty="0"/>
              <a:t>3) поєднання ретардації та акселерації. Дане явище характерне для різних порушень, але передусім трапляється при ранньому дитячому аутизмі, дисгармонійному інфантилізмі, психопатії.</a:t>
            </a:r>
          </a:p>
          <a:p>
            <a:pPr marL="0" indent="0">
              <a:buNone/>
            </a:pPr>
            <a:endParaRPr lang="uk-UA" dirty="0"/>
          </a:p>
        </p:txBody>
      </p:sp>
    </p:spTree>
    <p:extLst>
      <p:ext uri="{BB962C8B-B14F-4D97-AF65-F5344CB8AC3E}">
        <p14:creationId xmlns:p14="http://schemas.microsoft.com/office/powerpoint/2010/main" val="33481893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6320F5-5959-4671-A646-34F6BF0740E6}"/>
              </a:ext>
            </a:extLst>
          </p:cNvPr>
          <p:cNvSpPr>
            <a:spLocks noGrp="1"/>
          </p:cNvSpPr>
          <p:nvPr>
            <p:ph type="title"/>
          </p:nvPr>
        </p:nvSpPr>
        <p:spPr>
          <a:solidFill>
            <a:schemeClr val="accent4">
              <a:lumMod val="40000"/>
              <a:lumOff val="60000"/>
            </a:schemeClr>
          </a:solidFill>
        </p:spPr>
        <p:txBody>
          <a:bodyPr>
            <a:normAutofit/>
          </a:bodyPr>
          <a:lstStyle/>
          <a:p>
            <a:pPr algn="ctr"/>
            <a:r>
              <a:rPr lang="uk-UA" dirty="0"/>
              <a:t>1. Порушення </a:t>
            </a:r>
            <a:r>
              <a:rPr lang="uk-UA" dirty="0" err="1"/>
              <a:t>міжфункціональної</a:t>
            </a:r>
            <a:r>
              <a:rPr lang="uk-UA" dirty="0"/>
              <a:t> взаємодії</a:t>
            </a:r>
          </a:p>
        </p:txBody>
      </p:sp>
      <p:sp>
        <p:nvSpPr>
          <p:cNvPr id="3" name="Місце для вмісту 2">
            <a:extLst>
              <a:ext uri="{FF2B5EF4-FFF2-40B4-BE49-F238E27FC236}">
                <a16:creationId xmlns:a16="http://schemas.microsoft.com/office/drawing/2014/main" id="{26A0FA10-800F-41B8-A02A-D501232C09D6}"/>
              </a:ext>
            </a:extLst>
          </p:cNvPr>
          <p:cNvSpPr>
            <a:spLocks noGrp="1"/>
          </p:cNvSpPr>
          <p:nvPr>
            <p:ph idx="1"/>
          </p:nvPr>
        </p:nvSpPr>
        <p:spPr>
          <a:solidFill>
            <a:schemeClr val="accent6">
              <a:lumMod val="20000"/>
              <a:lumOff val="80000"/>
            </a:schemeClr>
          </a:solidFill>
        </p:spPr>
        <p:txBody>
          <a:bodyPr>
            <a:normAutofit/>
          </a:bodyPr>
          <a:lstStyle/>
          <a:p>
            <a:pPr marL="0" indent="0">
              <a:buNone/>
            </a:pPr>
            <a:r>
              <a:rPr lang="uk-UA" dirty="0"/>
              <a:t>Асинхронія розвитку породжує виражену дисгармонію формування психічних процесів та особистості, внаслідок чого зазнають змін передусім процеси контролю та саморегуляції.</a:t>
            </a:r>
          </a:p>
          <a:p>
            <a:pPr marL="0" indent="0">
              <a:buNone/>
            </a:pPr>
            <a:r>
              <a:rPr lang="uk-UA" dirty="0"/>
              <a:t>Під час психологічного обстеження бажане диференційоване дослідження функцій психічних процесів. Спеціаліст має прагнути не до усередненої оцінки порушення у вигляді якого-небудь коефіцієнта, а до виявлення механізмів ізоляції, патологічної фіксації, тимчасових та стійких </a:t>
            </a:r>
            <a:r>
              <a:rPr lang="uk-UA" dirty="0" err="1"/>
              <a:t>регресій</a:t>
            </a:r>
            <a:r>
              <a:rPr lang="uk-UA" dirty="0"/>
              <a:t>. Такий підхід дає змогу знаходити раціональні методи психологічної корекції, зміни соціальної ситуації розвитку.</a:t>
            </a:r>
          </a:p>
          <a:p>
            <a:pPr marL="0" indent="0">
              <a:buNone/>
            </a:pPr>
            <a:endParaRPr lang="uk-UA" dirty="0"/>
          </a:p>
        </p:txBody>
      </p:sp>
    </p:spTree>
    <p:extLst>
      <p:ext uri="{BB962C8B-B14F-4D97-AF65-F5344CB8AC3E}">
        <p14:creationId xmlns:p14="http://schemas.microsoft.com/office/powerpoint/2010/main" val="896208933"/>
      </p:ext>
    </p:extLst>
  </p:cSld>
  <p:clrMapOvr>
    <a:masterClrMapping/>
  </p:clrMapOvr>
</p:sld>
</file>

<file path=ppt/theme/theme1.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1374</TotalTime>
  <Words>3128</Words>
  <Application>Microsoft Office PowerPoint</Application>
  <PresentationFormat>Широкий екран</PresentationFormat>
  <Paragraphs>109</Paragraphs>
  <Slides>33</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33</vt:i4>
      </vt:variant>
    </vt:vector>
  </HeadingPairs>
  <TitlesOfParts>
    <vt:vector size="38" baseType="lpstr">
      <vt:lpstr>Arial</vt:lpstr>
      <vt:lpstr>Calibri</vt:lpstr>
      <vt:lpstr>Calibri Light</vt:lpstr>
      <vt:lpstr>Wingdings</vt:lpstr>
      <vt:lpstr>Тема Office</vt:lpstr>
      <vt:lpstr>Взаємозв’язок відхилень в інтелектуальному і особистісному розвитку</vt:lpstr>
      <vt:lpstr>ПЛАН</vt:lpstr>
      <vt:lpstr>1. Порушення міжфункціональної взаємодії</vt:lpstr>
      <vt:lpstr>1. Порушення міжфункціональної взаємодії</vt:lpstr>
      <vt:lpstr>1. Порушення міжфункціональної взаємодії</vt:lpstr>
      <vt:lpstr>1. Порушення міжфункціональної взаємодії</vt:lpstr>
      <vt:lpstr>1. Порушення міжфункціональної взаємодії</vt:lpstr>
      <vt:lpstr>1. Порушення міжфункціональної взаємодії</vt:lpstr>
      <vt:lpstr>1. Порушення міжфункціональної взаємодії</vt:lpstr>
      <vt:lpstr>2. Детермінанти відхилень в особистісному розвитку</vt:lpstr>
      <vt:lpstr>2. Детермінанти відхилень в особистісному розвитку</vt:lpstr>
      <vt:lpstr>2. Детермінанти відхилень в особистісному розвитку</vt:lpstr>
      <vt:lpstr>2. Детермінанти відхилень в особистісному розвитку</vt:lpstr>
      <vt:lpstr>2. Детермінанти відхилень в особистісному розвитку</vt:lpstr>
      <vt:lpstr>2. Детермінанти відхилень в особистісному розвитку</vt:lpstr>
      <vt:lpstr>2. Детермінанти відхилень в особистісному розвитку</vt:lpstr>
      <vt:lpstr>2. Детермінанти відхилень в особистісному розвитку</vt:lpstr>
      <vt:lpstr>2. Детермінанти відхилень в особистісному розвитку</vt:lpstr>
      <vt:lpstr>2. Детермінанти відхилень в особистісному розвитку</vt:lpstr>
      <vt:lpstr>2. Детермінанти відхилень в особистісному розвитку</vt:lpstr>
      <vt:lpstr>2. Детермінанти відхилень в особистісному розвитку</vt:lpstr>
      <vt:lpstr>2. Детермінанти відхилень в особистісному розвитку</vt:lpstr>
      <vt:lpstr>2. Детермінанти відхилень в особистісному розвитку</vt:lpstr>
      <vt:lpstr>2. Детермінанти відхилень в особистісному розвитку</vt:lpstr>
      <vt:lpstr>3. Структура первинного і вторинного дефекту </vt:lpstr>
      <vt:lpstr>3. Структура первинного і вторинного дефекту </vt:lpstr>
      <vt:lpstr>3. Структура первинного і вторинного дефекту </vt:lpstr>
      <vt:lpstr>3. Структура первинного і вторинного дефекту </vt:lpstr>
      <vt:lpstr>3. Структура первинного і вторинного дефекту </vt:lpstr>
      <vt:lpstr>3. Структура первинного і вторинного дефекту </vt:lpstr>
      <vt:lpstr>3. Структура первинного і вторинного дефекту </vt:lpstr>
      <vt:lpstr>3. Структура первинного і вторинного дефекту </vt:lpstr>
      <vt:lpstr>Використана література</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Взаємозв’язок відхилень в інтелектуальному і особистісному розвитку</dc:title>
  <dc:creator>Тетяна</dc:creator>
  <cp:lastModifiedBy>Tetiana Sol</cp:lastModifiedBy>
  <cp:revision>3</cp:revision>
  <dcterms:created xsi:type="dcterms:W3CDTF">2024-02-04T21:43:22Z</dcterms:created>
  <dcterms:modified xsi:type="dcterms:W3CDTF">2025-01-30T09:15:05Z</dcterms:modified>
</cp:coreProperties>
</file>