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9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1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3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5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5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1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2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9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9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5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51D09-CF59-4A1F-8173-C748485D104F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BFAD-819C-48EA-A284-EB662FC42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4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ps.ligazakon.net/document/JF14000A?an=3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6880" y="260214"/>
            <a:ext cx="9144000" cy="837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Соціальне партнерство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943" y="1097280"/>
            <a:ext cx="11430000" cy="416052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основи та сутність понять соціального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Соціальний діалог як механізм колективно- договірного  регулювання  соціально-трудових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</a:p>
          <a:p>
            <a:pPr marL="727075" indent="-457200" algn="just">
              <a:lnSpc>
                <a:spcPts val="137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Трипартизм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корпоратизм</a:t>
            </a:r>
            <a:r>
              <a:rPr lang="uk-UA" sz="20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соціальний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діалог</a:t>
            </a:r>
            <a:r>
              <a:rPr lang="uk-UA" sz="2000" spc="-4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інструменти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uk-UA" sz="20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партнерства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uk-UA" sz="20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соціальному</a:t>
            </a:r>
            <a:r>
              <a:rPr lang="uk-UA" sz="2000" spc="-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партнерстві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гарант</a:t>
            </a:r>
            <a:r>
              <a:rPr lang="uk-UA" sz="2000" spc="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uk-UA" sz="2000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Профспілки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uk-UA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 діалогу між роботодавцями та найманими 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працівниками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 колективних угод і договорів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64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1440" y="208966"/>
            <a:ext cx="12043954" cy="6637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06375" lvl="1" algn="ctr">
              <a:lnSpc>
                <a:spcPct val="98000"/>
              </a:lnSpc>
              <a:spcAft>
                <a:spcPts val="0"/>
              </a:spcAft>
              <a:tabLst>
                <a:tab pos="448310" algn="l"/>
                <a:tab pos="1748790" algn="l"/>
              </a:tabLst>
            </a:pP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Порівняння</a:t>
            </a:r>
            <a:r>
              <a:rPr lang="uk-UA" sz="1600" b="1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корпоратизму</a:t>
            </a:r>
            <a:r>
              <a:rPr lang="uk-UA" sz="1600" b="1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b="1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трипартизмом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600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 та обмеження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spcBef>
                <a:spcPts val="1365"/>
              </a:spcBef>
              <a:spcAft>
                <a:spcPts val="0"/>
              </a:spcAft>
              <a:buFont typeface="+mj-lt"/>
              <a:buAutoNum type="arabicPeriod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uk-UA" sz="1600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корпоратизму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7800" lvl="3" indent="-228600" algn="just">
              <a:spcBef>
                <a:spcPts val="1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у прийнятті рішень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корпоратизмі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рішення можуть бути ухвалені швидше та ефективніше, оскільки у процесі не беруть участь широкі кола зацікавлених сторін, що дозволяє швидше досягати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консенсусу.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653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Збереження конфіденційності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корпоратизмі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зазвичай відсутня широка громадська участь, що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 більш високий рівень конфіденційності у процесі ухвалення рішень, що може бути важливим для збереження комерційної та конфіденційної інформації.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8435" lvl="3" indent="-228600" algn="just"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Стимулювання інновацій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Відсутність значної бюрократії та обмеження часу на прийняття рішень може сприяти стимулюванню інновацій та розвитку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ідей у сфері бізнесу та економіки.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lnSpc>
                <a:spcPts val="1375"/>
              </a:lnSpc>
              <a:spcAft>
                <a:spcPts val="0"/>
              </a:spcAft>
              <a:buFont typeface="+mj-lt"/>
              <a:buAutoNum type="arabicPeriod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Обмеження</a:t>
            </a:r>
            <a:r>
              <a:rPr lang="uk-UA" sz="1600" i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корпоратизму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4625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4422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 широкого представництва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корпоратизмі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беруть участь всі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зацікавлені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сторони, такі як профспілки та громадські організації, що може призвести до ігнорування їхніх інтересів та потреб у прийнятті рішень.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2245" algn="just">
              <a:spcBef>
                <a:spcPts val="305"/>
              </a:spcBef>
              <a:spcAft>
                <a:spcPts val="0"/>
              </a:spcAf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3. Ризик</a:t>
            </a:r>
            <a:r>
              <a:rPr lang="uk-UA" sz="1600" i="1" spc="1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концентрації</a:t>
            </a:r>
            <a:r>
              <a:rPr lang="uk-UA" sz="1600" i="1" spc="1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600" spc="1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269875" marR="182245" algn="just">
              <a:spcBef>
                <a:spcPts val="305"/>
              </a:spcBef>
              <a:spcAft>
                <a:spcPts val="0"/>
              </a:spcAf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600" spc="1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корпоратизмі</a:t>
            </a:r>
            <a:r>
              <a:rPr lang="uk-UA" sz="1600" spc="1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2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існувати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ризик концентрації влади в руках обмеженої кількості корпорацій, що може вплинути на рівень демократії та справедливості у суспільстві.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7800" lvl="3" indent="-228600" algn="just">
              <a:spcBef>
                <a:spcPts val="1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0706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 широкої легітимації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У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можлива відсутність широкого легітимного базису, оскільки рішення приймаються лише державою та обмеженою кількістю корпорацій, що може призвести до втрати довіри громадськості.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algn="just">
              <a:lnSpc>
                <a:spcPts val="1370"/>
              </a:lnSpc>
              <a:spcAft>
                <a:spcPts val="0"/>
              </a:spcAft>
              <a:tabLst>
                <a:tab pos="716915" algn="l"/>
              </a:tabLs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Переваги</a:t>
            </a:r>
            <a:r>
              <a:rPr lang="uk-UA" i="1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1610" lvl="3" indent="-228600" algn="just">
              <a:spcBef>
                <a:spcPts val="1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4706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Широке представництво: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забезпечує участь різних соціальних сторін у процесі прийняття рішень, включаючи уряд, роботодавців та профспілки, що сприяє більш об'єктивному прийняттю рішень.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6690" lvl="3" indent="-228600" algn="just">
              <a:lnSpc>
                <a:spcPct val="98000"/>
              </a:lnSpc>
              <a:spcBef>
                <a:spcPts val="1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981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Легітимність рішень: Рішення, прийняті за участю різних соціальних сторін.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lvl="3" indent="-228600" algn="just">
              <a:spcBef>
                <a:spcPts val="1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19125" algn="l"/>
              </a:tabLst>
            </a:pP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US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15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3864"/>
            <a:ext cx="12192000" cy="7209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lvl="1" algn="just">
              <a:lnSpc>
                <a:spcPct val="98000"/>
              </a:lnSpc>
              <a:spcBef>
                <a:spcPts val="5"/>
              </a:spcBef>
              <a:spcAft>
                <a:spcPts val="0"/>
              </a:spcAft>
              <a:buSzPts val="1200"/>
              <a:tabLst>
                <a:tab pos="690245" algn="l"/>
                <a:tab pos="1108710" algn="l"/>
              </a:tabLst>
            </a:pP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4.Роль</a:t>
            </a:r>
            <a:r>
              <a:rPr lang="uk-UA" sz="1600" b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волонтерства</a:t>
            </a:r>
            <a:r>
              <a:rPr lang="uk-UA" sz="1600" b="1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соціальному</a:t>
            </a:r>
            <a:r>
              <a:rPr lang="uk-UA" sz="1600" b="1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партнерстві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форми некомерційної допомоги.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0975" indent="179705" algn="just">
              <a:spcBef>
                <a:spcPts val="1360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волонтерства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соціальному партнерстві як форми некомерційної допомоги є значною і має великий вплив на розвиток суспільства. Ось деякі ключові аспекти цієї ролі: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165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8072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Підтримка вразливих груп населення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допомагають в разі потреби вразливим групам, таким як люди похилого віку, діти, люди з інвалідністю та бездомні. Вони можуть надавати практичну допомогу, емоційну підтримку або допомагати соціальній інтеграції цих осіб.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3990" lvl="0" indent="-342900" algn="just">
              <a:spcBef>
                <a:spcPts val="3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72160" algn="l"/>
              </a:tabLst>
            </a:pPr>
            <a:r>
              <a:rPr lang="uk-UA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громади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сприяють розвитку громади шляхом участі у різних проектах та програмах, спрямованих на покращення умов проживання, розвиток освіти, культури, спорту та інфраструктури </a:t>
            </a:r>
          </a:p>
          <a:p>
            <a:pPr marL="342900" marR="173990" lvl="0" indent="-342900" algn="just">
              <a:spcBef>
                <a:spcPts val="3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721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Підтримка соціальних ініціатив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відіграють важливу роль у роботі з громадськими організаціями, надаючи їм допомогу у виконанні їхніх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місій та цілей. Вони можуть брати участь у зборі коштів, організації заходів або здійснювати інші види підтримки.</a:t>
            </a:r>
            <a:endParaRPr lang="en-US" sz="14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5895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96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Посилення соціальної відповідальності бізнесу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Волонтерство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також може бути формою співпраці між бізнесом та громадою. Багато компаній стимулюють своїх працівників до волонтерської діяльності або надають ресурси для реалізації соціальних проектів.</a:t>
            </a:r>
            <a:endParaRPr lang="en-US" sz="14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16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1437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свідомості суспільства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виступають агентами змін, які популяризують ідеї соціальної справедливості, взаємодопомоги та громадянської активності. Вони сприяють формуванню свідомого суспільства та активно залучають інших до участі у розв'язанні соціальних проблем.</a:t>
            </a:r>
          </a:p>
          <a:p>
            <a:pPr marL="269875" marR="179705" indent="179705" algn="just">
              <a:spcBef>
                <a:spcPts val="1360"/>
              </a:spcBef>
              <a:spcAft>
                <a:spcPts val="0"/>
              </a:spcAft>
            </a:pP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Волонтерство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має велике значення у створенні та підтримці соціальних ініціатив та проектів з багатьох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5260" lvl="0" algn="just">
              <a:spcBef>
                <a:spcPts val="15"/>
              </a:spcBef>
              <a:spcAft>
                <a:spcPts val="0"/>
              </a:spcAft>
              <a:buSzPts val="1200"/>
              <a:tabLst>
                <a:tab pos="76644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Мобілізація ресурсів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Волонтерство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дозволяє мобілізувати додаткові ресурси для реалізації соціальних ініціатив. Волонтери вносять свій час, енергію, таланти та навички безоплатно, що дозволяє знизити витрати на реалізацію проектів і збільшити їхню ефективність.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0340" algn="just">
              <a:spcBef>
                <a:spcPts val="305"/>
              </a:spcBef>
              <a:spcAft>
                <a:spcPts val="0"/>
              </a:spcAf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Розмаїття підходів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часто мають різні досвід,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навички,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створювати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 та інноваційні підходи до вирішення соціальних проблем. Вони можуть надати нові ідеї,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погляди та стратегії, які доповнюють роботу професійних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8435" lvl="0" indent="-342900" algn="just">
              <a:lnSpc>
                <a:spcPct val="100000"/>
              </a:lnSpc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56590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7165" lvl="0" algn="just">
              <a:spcAft>
                <a:spcPts val="0"/>
              </a:spcAft>
              <a:buSzPts val="1200"/>
              <a:tabLst>
                <a:tab pos="714375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8222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" y="198737"/>
            <a:ext cx="11939452" cy="533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070" lvl="0" algn="just">
              <a:spcBef>
                <a:spcPts val="5"/>
              </a:spcBef>
              <a:spcAft>
                <a:spcPts val="0"/>
              </a:spcAft>
              <a:buSzPts val="1200"/>
              <a:tabLst>
                <a:tab pos="6197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Залучення громадської підтримки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Участь волонтерів у проектах сприяє залученню громадської підтримки та підвищенню обізнаності громадськості щодо соціальних проблем. Вони допомагають залучати увагу до важливих питань і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мобілізувати громадський потенціал для реалізації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 lvl="0" algn="just">
              <a:spcAft>
                <a:spcPts val="0"/>
              </a:spcAft>
              <a:buSzPts val="1200"/>
              <a:tabLst>
                <a:tab pos="7721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Підтримка спільноти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Волонтерство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сприяє формуванню та зміцненню спільнот, оскільки волонтери часто працюють у команді та спілкуються з різними членами громади. Це сприяє встановленню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зв'язків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підтримці між різними групами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населення.</a:t>
            </a:r>
            <a:r>
              <a:rPr lang="uk-UA" sz="1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особистості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Участь волонтерів у соціальних ініціативах та проектах сприяє їхньому особистісному зростанню та розвитку.</a:t>
            </a:r>
          </a:p>
          <a:p>
            <a:pPr marR="179070" lvl="0" algn="just">
              <a:spcAft>
                <a:spcPts val="0"/>
              </a:spcAft>
              <a:buSzPts val="1200"/>
              <a:tabLst>
                <a:tab pos="77216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волонтерів з бізнесом, урядом та громадськими</a:t>
            </a:r>
            <a:r>
              <a:rPr lang="uk-UA" b="1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організаціями</a:t>
            </a:r>
            <a:r>
              <a:rPr lang="uk-UA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b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рамках</a:t>
            </a:r>
            <a:r>
              <a:rPr lang="uk-UA" b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 </a:t>
            </a:r>
            <a:r>
              <a:rPr lang="uk-UA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партнерства. </a:t>
            </a:r>
          </a:p>
          <a:p>
            <a:pPr marL="342900" marR="214630" lvl="0" indent="-342900" algn="just">
              <a:spcBef>
                <a:spcPts val="3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59130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Бізнес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Бізнес може взаємодіяти з волонтерами через різні механізми, такі як корпоративні програми </a:t>
            </a:r>
            <a:r>
              <a:rPr lang="uk-UA" sz="1600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волонтерства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спонсорство соціальних проектів,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(фінансових,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матеріальних, технічних) та спільна робота у рамках корпоративної відповідальності. </a:t>
            </a:r>
            <a:r>
              <a:rPr lang="uk-UA" sz="1600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Волонтерство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може бути важливим елементом у формуванні позитивного іміджу компанії та сприяти залученню талановитих працівників.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653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98500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Уряд може підтримувати волонтерські ініціативи через різні програми та ініціативи громадського сектору. Це може включати фінансову підтримку, надання грантів, розвиток законодавства,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яке сприяє розвитку </a:t>
            </a:r>
            <a:r>
              <a:rPr lang="uk-UA" sz="1600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волонтерства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 сприяння в обміні навичками та ресурсами між громадськими та державними установами.</a:t>
            </a:r>
            <a:endParaRPr lang="en-US" sz="16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59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93115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Громадські організації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часто працюють у партнерстві з громадськими організаціями, які мають досвід у роботі з конкретними соціальними проблемами. Це може включати спільну реалізацію проектів, обмін досвідом та ресурсами, а також співпрацю в розвитку соціальної політики та програм.</a:t>
            </a:r>
            <a:endParaRPr lang="en-US" sz="16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1717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02640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Локальна спільнота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Волонтери можуть взаємодіяти з місцевими громадами, слухаючи їхні потреби та сприяючи вирішенню конкретних проблем. Це може включати проведення різних заходів,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кампаній,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ініціатив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проектів,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спрямовані на покращення умов проживання та розвиток місцевих громад.</a:t>
            </a:r>
            <a:endParaRPr lang="en-US" sz="16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 lvl="0" algn="just">
              <a:spcAft>
                <a:spcPts val="0"/>
              </a:spcAft>
              <a:buSzPts val="1200"/>
              <a:tabLst>
                <a:tab pos="772160" algn="l"/>
              </a:tabLst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1653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286044"/>
            <a:ext cx="11456126" cy="722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6730" indent="-1110615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5.Середній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uk-UA" sz="16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гарант</a:t>
            </a:r>
            <a:r>
              <a:rPr lang="uk-UA" sz="1600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стабільності</a:t>
            </a:r>
            <a:endParaRPr lang="uk-UA" sz="1200" b="1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6530" indent="179705" algn="just">
              <a:spcBef>
                <a:spcPts val="134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Важливість середнього класу для соціальної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стабільності в суспільстві важко переоцінити, оскільки він відіграє ключову роль у багатьох аспектах економічного, соціального та політичного життя.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07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611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Економічна стабільність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є головним стовпом економічної стабільності суспільства. Він забезпечує стабільний рівень споживчого попиту, який є двигуном економічного зростання та розвитку. Споживчий попит середнього класу стимулює підприємства до виробництва товарів і послуг, що в свою чергу забезпечує стабільність ринків і зростання економіки.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843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24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Соціальна стабільність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має великий вплив на соціальну стабільність суспільства. Він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 підтримку освітніх та культурних інститутів, сприяє</a:t>
            </a:r>
            <a:r>
              <a:rPr lang="uk-UA" sz="16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соціальній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справедливості</a:t>
            </a:r>
            <a:r>
              <a:rPr lang="uk-UA" sz="16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допомагає</a:t>
            </a:r>
            <a:r>
              <a:rPr lang="uk-UA" sz="1600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зменшувати рівень соціальних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нерівностей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Крім того, середній клас забезпечує стабільність у сфері житлової та міської інфраструктури, що є важливим фактором у підтримці гармонійного розвитку суспільства.</a:t>
            </a:r>
          </a:p>
          <a:p>
            <a:pPr marL="342900" marR="17843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24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Політична стабільність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Участь середнього класу у політичному житті суспільства впливає на політичну стабільність. Середній клас має тенденцію до активної участі</a:t>
            </a:r>
            <a:r>
              <a:rPr lang="uk-UA" sz="1600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spc="3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демократичних</a:t>
            </a:r>
            <a:r>
              <a:rPr lang="uk-UA" sz="1600" spc="3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процесах,</a:t>
            </a:r>
            <a:r>
              <a:rPr lang="uk-UA" sz="1600" spc="1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1600" spc="1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сприяє</a:t>
            </a:r>
            <a:r>
              <a:rPr lang="uk-UA" sz="1600" spc="1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демократичних цінностей, боротьбі з корупцією та забезпеченню ефективності політичної системи. Відсутність широкого середнього класу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призвести до політичної нестабільності та конфліктів у суспільстві.</a:t>
            </a:r>
          </a:p>
          <a:p>
            <a:pPr marL="269875" marR="184785" indent="17970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Середній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соціальна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група,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займає</a:t>
            </a:r>
            <a:r>
              <a:rPr lang="uk-UA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проміжне положення між верхнім та нижнім класами в суспільстві. Характеристики цієї соціальної групи можуть включати: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75260" lvl="1" indent="-285750" algn="just">
              <a:spcBef>
                <a:spcPts val="1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718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Доходи та статус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зазвичай має стабільні доходи, які дозволяють їм забезпечувати базові потреби, такі як житло, освіта та медичне обслуговування,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також мати можливість на додаткові розваги і заощадження. Їхній соціальний статус може бути визначений рівнем освіти, професійною діяльністю, культурними цінностями тощо.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76530" lvl="1" indent="-28575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6548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Освіта та професійна діяльність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часто має вищу або середню освіту, що дозволяє їм мати більше можливостей для кар'єрного зростання та розвитку. Вони зазвичай працюють у високо кваліфікованих професіях, таких як вчителі, лікарі, інженери, менеджери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8435" lvl="0" algn="just">
              <a:spcAft>
                <a:spcPts val="0"/>
              </a:spcAft>
              <a:buSzPts val="1200"/>
              <a:tabLst>
                <a:tab pos="632460" algn="l"/>
              </a:tabLst>
            </a:pP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589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9285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6730" indent="-1110615" algn="just">
              <a:lnSpc>
                <a:spcPct val="100000"/>
              </a:lnSpc>
              <a:spcBef>
                <a:spcPts val="330"/>
              </a:spcBef>
              <a:spcAft>
                <a:spcPts val="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7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6" y="415779"/>
            <a:ext cx="11730445" cy="6809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176530" algn="just">
              <a:spcBef>
                <a:spcPts val="305"/>
              </a:spcBef>
              <a:spcAft>
                <a:spcPts val="0"/>
              </a:spcAf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Житлові умови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має здатність жити у комфортних</a:t>
            </a:r>
            <a:r>
              <a:rPr lang="uk-UA" sz="1600" spc="3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житлових</a:t>
            </a:r>
            <a:r>
              <a:rPr lang="uk-UA" sz="1600" spc="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умовах,</a:t>
            </a:r>
            <a:r>
              <a:rPr lang="uk-UA" sz="1600" spc="3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часто</a:t>
            </a:r>
            <a:r>
              <a:rPr lang="uk-UA" sz="1600" spc="2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володіють</a:t>
            </a:r>
            <a:r>
              <a:rPr lang="uk-UA" sz="1600" spc="3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житлом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можливістю взяти іпотеку на придбання власного житла. Вони зазвичай проживають у містах або міських районах з доступністю до різноманітних послуг та </a:t>
            </a:r>
            <a:r>
              <a:rPr lang="uk-UA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інфраструктури.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2245" lvl="1" algn="just">
              <a:spcBef>
                <a:spcPts val="5"/>
              </a:spcBef>
              <a:spcAft>
                <a:spcPts val="0"/>
              </a:spcAft>
              <a:buSzPts val="1200"/>
              <a:tabLst>
                <a:tab pos="610870" algn="l"/>
              </a:tabLst>
            </a:pPr>
            <a:r>
              <a:rPr lang="uk-UA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4.Культурні</a:t>
            </a:r>
            <a:r>
              <a:rPr lang="uk-UA" sz="1600" i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цінності</a:t>
            </a:r>
            <a:r>
              <a:rPr lang="uk-UA" sz="1600" i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споживча</a:t>
            </a:r>
            <a:r>
              <a:rPr lang="uk-UA" sz="1600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поведінка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Середній клас має тенденцію до цінностей, які сприяють освіті, культурному розвитку та соціальній взаємодії. Вони часто приділяють увагу розвитку себе та своїх дітей, відвідують культурні заходи, подорожують та інвестують у свій особистий та професійний розвиток.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0340" lvl="1" algn="just">
              <a:spcAft>
                <a:spcPts val="0"/>
              </a:spcAft>
              <a:buSzPts val="1200"/>
              <a:tabLst>
                <a:tab pos="650240" algn="l"/>
              </a:tabLst>
            </a:pPr>
            <a:r>
              <a:rPr lang="uk-UA" sz="1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5.Політична </a:t>
            </a: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активність та участь у громадському житті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зазвичай виявляє активність у політичному житті, беручи участь у виборах, громадських організаціях</a:t>
            </a:r>
            <a:r>
              <a:rPr lang="uk-UA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uk-UA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формах</a:t>
            </a:r>
            <a:r>
              <a:rPr lang="uk-UA" sz="1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громадської</a:t>
            </a:r>
            <a:r>
              <a:rPr lang="uk-UA" sz="16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діяльності. Вони можуть впливати на</a:t>
            </a:r>
            <a:r>
              <a:rPr lang="uk-UA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політичні</a:t>
            </a:r>
            <a:r>
              <a:rPr lang="uk-UA" sz="1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рішення через свої</a:t>
            </a:r>
            <a:r>
              <a:rPr lang="uk-UA" sz="1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голоси</a:t>
            </a:r>
            <a:r>
              <a:rPr lang="uk-UA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акції</a:t>
            </a:r>
            <a:r>
              <a:rPr lang="uk-UA" sz="16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180340" lvl="1" algn="just">
              <a:spcAft>
                <a:spcPts val="0"/>
              </a:spcAft>
              <a:buSzPts val="1200"/>
              <a:tabLst>
                <a:tab pos="650240" algn="l"/>
              </a:tabLst>
            </a:pP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середнього класу у суспільстві</a:t>
            </a:r>
          </a:p>
          <a:p>
            <a:pPr marR="180340" lvl="1" algn="just">
              <a:spcAft>
                <a:spcPts val="0"/>
              </a:spcAft>
              <a:buSzPts val="1200"/>
              <a:tabLst>
                <a:tab pos="650240" algn="l"/>
              </a:tabLs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1.Економічна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виступає важливим джерелом споживчого попиту, що стимулює економічний зріст. Вони є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ключовими споживачами товарів і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послуг, що забезпечує підтримку підприємств та розвиток бізнесу.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4150" algn="just">
              <a:spcBef>
                <a:spcPts val="305"/>
              </a:spcBef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2.Соціальна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створює соціальну стабільність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свої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підтримку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освітніх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культурних та міжособистісних цінностей. Вони часто виступають як модель для інших соціальних груп, демонструючи рівень освіти, культурного розвитку та соціальної відповідальності.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7165" lvl="1" algn="just">
              <a:spcBef>
                <a:spcPts val="5"/>
              </a:spcBef>
              <a:spcAft>
                <a:spcPts val="0"/>
              </a:spcAft>
              <a:buSzPts val="1200"/>
              <a:tabLst>
                <a:tab pos="614045" algn="l"/>
              </a:tabLs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.3.Політична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активно бере участь у політичному житті суспільства, виступаючи як електорат, який впливає на прийняття політичних рішень. Вони можуть вимагати від політичних лідерів реформ та програм, спрямованих на покращення якості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життя 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захист їхніх інтересів.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3515" lvl="1" algn="just">
              <a:spcAft>
                <a:spcPts val="0"/>
              </a:spcAft>
              <a:buSzPts val="1200"/>
              <a:tabLst>
                <a:tab pos="617220" algn="l"/>
              </a:tabLs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4.Етична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може бути свідомим про етичні питання та моральні цінності в суспільстві. Вони часто підтримують ініціативи, спрямовані на захист прав людини, рівність, справедливість та демократію.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8435" lvl="1" algn="just">
              <a:spcBef>
                <a:spcPts val="5"/>
              </a:spcBef>
              <a:spcAft>
                <a:spcPts val="0"/>
              </a:spcAft>
              <a:buSzPts val="1200"/>
              <a:tabLst>
                <a:tab pos="650240" algn="l"/>
              </a:tabLs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5.Екологічна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Середній клас може впливати на екологічні питання, виступаючи за збереження природних ресурсів, зменшення викидів та забруднення довкілля.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176530" lvl="1" indent="-285750" algn="just">
              <a:lnSpc>
                <a:spcPct val="100000"/>
              </a:lnSpc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6110" algn="l"/>
              </a:tabLst>
            </a:pPr>
            <a:endParaRPr lang="en-US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074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2" y="224635"/>
            <a:ext cx="11991703" cy="6758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183515" indent="179705" algn="just">
              <a:spcBef>
                <a:spcPts val="134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Становлення та розвиток профспілкового руху в Україні та світі є важливими аспектами історії трудових відносин. Давайте розглянемо їх детальніше: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5"/>
              </a:lnSpc>
              <a:spcBef>
                <a:spcPts val="15"/>
              </a:spcBef>
              <a:spcAft>
                <a:spcPts val="0"/>
              </a:spcAft>
            </a:pP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Світовий</a:t>
            </a:r>
            <a:r>
              <a:rPr lang="uk-UA" sz="1600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досвід: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181610" lvl="2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6769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Початки профспілкового руху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Профспілковий рух виник у другій половині ІХХ століття в розвинених країнах Європи та Північної Америки внаслідок індустріалізації та появи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фабрик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Працівники об'єднувалися для захисту своїх прав та соціальних </a:t>
            </a:r>
            <a:r>
              <a:rPr lang="uk-UA" sz="1600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вигод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180975" lvl="2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4292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sz="1600" i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i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боротьба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Профспілковий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uk-UA" sz="16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 розвивався у ХХ столітті, зокрема під час Великої депресії та двох світових війн. Профспілки стали суттєвим суб'єктом соціального діалогу та вирішення трудових конфліктів.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0"/>
              </a:lnSpc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Профспілковий</a:t>
            </a:r>
            <a:r>
              <a:rPr lang="uk-UA" sz="1600" b="1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uk-UA" sz="1600" b="1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uk-UA" sz="1600" b="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179705" lvl="2" indent="-2286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Початки: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Україні профспілковий рух сформувався у першій половині ХХ століття в умовах розвитку промисловості та робітничого класу.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algn="just">
              <a:spcBef>
                <a:spcPts val="305"/>
              </a:spcBef>
              <a:spcAft>
                <a:spcPts val="0"/>
              </a:spcAf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 під час радянського періоду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Протягом радянського</a:t>
            </a:r>
            <a:r>
              <a:rPr lang="uk-UA" sz="1600" spc="2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періоду</a:t>
            </a:r>
            <a:r>
              <a:rPr lang="uk-UA" sz="1600" spc="2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профспілковий</a:t>
            </a:r>
            <a:r>
              <a:rPr lang="uk-UA" sz="1600" spc="2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рух</a:t>
            </a:r>
            <a:r>
              <a:rPr lang="uk-UA" sz="1600" spc="2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був</a:t>
            </a:r>
            <a:r>
              <a:rPr lang="uk-UA" sz="1600" spc="2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державно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контрольованим</a:t>
            </a:r>
            <a:r>
              <a:rPr lang="uk-UA" sz="16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z="1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мав</a:t>
            </a:r>
            <a:r>
              <a:rPr lang="uk-UA" sz="1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повноцінної</a:t>
            </a:r>
            <a:r>
              <a:rPr lang="uk-UA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незалежності.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181610" lvl="2" indent="-228600" algn="just">
              <a:spcBef>
                <a:spcPts val="1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76580" algn="l"/>
              </a:tabLst>
            </a:pP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Сучасний період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Після отримання незалежності в 1991 році, профспілковий рух в Україні став демократичним та незалежним, активно беручи участь у вирішенні трудових питань та соціального діалогу.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5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z="1600" b="1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uk-UA" sz="1600" b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b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виклики</a:t>
            </a:r>
            <a:r>
              <a:rPr lang="uk-UA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184150" lvl="2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768985" algn="l"/>
              </a:tabLst>
            </a:pP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Досягнення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Профспілковий рух сприяв покращенню умов праці, впровадженню соціальних стандартів, захисту прав працівників та збалансованому розвитку трудових відносин.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177165" lvl="2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07060" algn="l"/>
              </a:tabLst>
            </a:pP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Виклики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До викликів для профспілкового руху відносяться глобалізація, зміни в економіці, зростання невпевненості на ринку праці та потреба в адаптації до нових умов.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становлення та розвиток профспілкового руху в Україні та світі відображає еволюцію трудових відносин та боротьбу за права та інтереси працівників протягом останніх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десятиліть </a:t>
            </a:r>
          </a:p>
          <a:p>
            <a:pPr marL="269875" marR="180975" indent="179705" algn="just">
              <a:spcBef>
                <a:spcPts val="135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профспілок у вирішенні трудових питань є критично важливою для забезпечення справедливих та ефективних умов праці. Ось ключові аспекти цієї ролі: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53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81380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Представництво інтересів працівників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є головними представниками інтересів працівників перед роботодавцями та державними органами. Вони борються за підвищення заробітної плати, поліпшення умов праці, забезпечення соціальних гарантій та захист прав працівників.</a:t>
            </a:r>
            <a:endParaRPr lang="en-US" sz="14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4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3898"/>
            <a:ext cx="12070080" cy="7296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182245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</a:pPr>
            <a:r>
              <a:rPr lang="uk-UA" sz="1600" i="1" spc="-1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2.Участь </a:t>
            </a:r>
            <a:r>
              <a:rPr lang="uk-UA" sz="1600" i="1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колективних переговорах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беруть активну участь у колективних переговорах з роботодавцями з метою укладання колективних договорів</a:t>
            </a:r>
            <a:r>
              <a:rPr lang="uk-UA" sz="1600" spc="36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36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угод.</a:t>
            </a:r>
            <a:r>
              <a:rPr lang="uk-UA" sz="1600" spc="37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uk-UA" sz="1600" spc="38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документи</a:t>
            </a:r>
            <a:r>
              <a:rPr lang="uk-UA" sz="1600" spc="39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uk-UA" sz="1600" spc="37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умови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праці, права та обов'язки сторін та регулюють трудові відносини на підприємстві.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3515" lvl="0" algn="just">
              <a:spcAft>
                <a:spcPts val="0"/>
              </a:spcAft>
              <a:buSzPts val="1200"/>
              <a:tabLst>
                <a:tab pos="616585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3.Правовий захист працівників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надають правову допомогу своїм членам у випадках порушення їх трудових прав або неправомірних дій з боку роботодавців. Вони виступають як посередники у вирішенні трудових конфліктів та захищають інтереси своїх членів в судах та інших інстанціях.</a:t>
            </a:r>
            <a:endParaRPr lang="en-US" sz="16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2245" lvl="0" algn="just">
              <a:spcAft>
                <a:spcPts val="0"/>
              </a:spcAft>
              <a:buSzPts val="1200"/>
              <a:tabLst>
                <a:tab pos="741680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4.Соціальний захист працівників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допомагають своїм членам отримати доступ до соціальних програм, які забезпечують пенсійне забезпечення, медичне обслуговування, страхування в разі безробіття та інші види соціального захисту.</a:t>
            </a:r>
            <a:endParaRPr lang="en-US" sz="16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1610" lvl="0" algn="just">
              <a:spcAft>
                <a:spcPts val="0"/>
              </a:spcAft>
              <a:buSzPts val="1200"/>
              <a:tabLst>
                <a:tab pos="668020" algn="l"/>
              </a:tabLs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5.Підтримка професійного розвитку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здійснюють різноманітні заходи з підвищення кваліфікації своїх членів, організовуючи тренінги, семінари та інші навчальні заходи. Це сприяє підвищенню конкурентоспроможності працівників на ринку праці.</a:t>
            </a:r>
          </a:p>
          <a:p>
            <a:pPr marL="269875" marR="184785" indent="179705" algn="just">
              <a:spcBef>
                <a:spcPts val="135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соціального діалогу з участю профспілок є важливим аспектом сучасних трудових відносин. Ось деякі ключові аспекти цього процесу: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2880" algn="just">
              <a:spcBef>
                <a:spcPts val="305"/>
              </a:spcBef>
              <a:spcAft>
                <a:spcPts val="0"/>
              </a:spcAft>
            </a:pP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колективних переговорах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беруть активну участь у колективних переговорах з роботодавцями</a:t>
            </a:r>
            <a:r>
              <a:rPr lang="uk-UA" sz="1600" spc="3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1600" spc="3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600" spc="3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представниками</a:t>
            </a:r>
            <a:r>
              <a:rPr lang="uk-UA" sz="1600" spc="3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3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 </a:t>
            </a:r>
            <a:r>
              <a:rPr lang="uk-UA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 колективних договорів або угод. Ці документи визначають умови праці, заробітну плату, робочий час, умови безпеки та інші аспекти трудових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відносин.</a:t>
            </a:r>
            <a:endParaRPr lang="en-U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530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81380" algn="l"/>
              </a:tabLst>
            </a:pPr>
            <a:r>
              <a:rPr lang="uk-UA" sz="14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Представництво інтересів працівників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виступають в якості головних</a:t>
            </a:r>
            <a:r>
              <a:rPr lang="uk-UA" sz="14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представників інтересів працівників перед роботодавцями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урядовими органами.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Вони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висувають вимоги щодо поліпшення умов праці, підвищення зарплати, захисту прав та соціального захисту.</a:t>
            </a:r>
            <a:endParaRPr lang="en-US" sz="12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843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89610" algn="l"/>
              </a:tabLst>
            </a:pPr>
            <a:r>
              <a:rPr lang="uk-UA" sz="14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Консультації та співробітництво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Соціальний діалог між профспілками та роботодавцями передбачає консультації та співробітництво з питань, що</a:t>
            </a:r>
            <a:r>
              <a:rPr lang="uk-UA" sz="14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стосуються трудових відносин. Це може включати обговорення нових положень трудового законодавства, розробку програм безпеки та охорони здоров'я на робочому місці, а також інші аспекти робочого процесу.</a:t>
            </a:r>
            <a:endParaRPr lang="en-US" sz="12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800" lvl="0" indent="-342900" algn="just">
              <a:spcBef>
                <a:spcPts val="2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77875" algn="l"/>
              </a:tabLst>
            </a:pPr>
            <a:r>
              <a:rPr lang="uk-UA" sz="14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Вирішення трудових конфліктів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разі виникнення трудових конфліктів профспілки можуть виступати як посередники та сприяти їх вирішенню через переговори та компроміси. Це допомагає</a:t>
            </a:r>
            <a:r>
              <a:rPr lang="uk-UA" sz="14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запобігти страйкам та іншим формам протесту, забезпечуючи стабільність у трудових відносинах.</a:t>
            </a:r>
            <a:endParaRPr lang="en-US" sz="12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843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5000" algn="l"/>
              </a:tabLst>
            </a:pPr>
            <a:r>
              <a:rPr lang="uk-UA" sz="14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прийнятті рішень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Профспілки можуть мати вплив на прийняття рішень з питань, що стосуються трудових відносин, на різних рівнях, включаючи підприємства, галузі та національні рівні. їхній</a:t>
            </a:r>
            <a:r>
              <a:rPr lang="uk-UA" sz="1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внесок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z="1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бути ключовим</a:t>
            </a:r>
            <a:r>
              <a:rPr lang="uk-UA" sz="1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вирішенні</a:t>
            </a:r>
            <a:r>
              <a:rPr lang="uk-UA" sz="1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важливих питань, таких як зміни в законодавстві про працю, соціальний захист працівників та інші аспекти трудових відносин.</a:t>
            </a:r>
            <a:endParaRPr lang="en-US" sz="12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2245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59130" algn="l"/>
              </a:tabLst>
            </a:pPr>
            <a:endParaRPr lang="en-US" sz="14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1610" lvl="0" algn="just">
              <a:spcAft>
                <a:spcPts val="0"/>
              </a:spcAft>
              <a:buSzPts val="1200"/>
              <a:tabLst>
                <a:tab pos="668020" algn="l"/>
              </a:tabLst>
            </a:pPr>
            <a:endParaRPr lang="en-US" sz="1600" spc="-1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2245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659130" algn="l"/>
              </a:tabLst>
            </a:pPr>
            <a:endParaRPr lang="en-US" sz="1400" spc="-1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78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383" y="0"/>
            <a:ext cx="11625943" cy="757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330" marR="269240" algn="just"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7.Види</a:t>
            </a:r>
            <a:r>
              <a:rPr lang="uk-UA" sz="16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колективних</a:t>
            </a:r>
            <a:r>
              <a:rPr lang="uk-UA" sz="16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договорів</a:t>
            </a:r>
          </a:p>
          <a:p>
            <a:pPr marL="1143000" lvl="2" indent="-228600" algn="just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60452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Колективний</a:t>
            </a:r>
            <a:r>
              <a:rPr lang="uk-UA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договір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1610" lvl="3" indent="-228600" algn="just">
              <a:spcBef>
                <a:spcPts val="1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3754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і визначення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Колективний договір є домовленістю між профспілкою (або представниками працівників) та роботодавцем (або їх представниками) щодо умов праці та соціальних питань працівників.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161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0134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і зміст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Включає в себе питання щодо заробітної плати, режиму роботи, умов праці та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відпочинку, соціальних гарантій, прав та обов'язків сторін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600200" marR="182245" lvl="3" indent="-228600" algn="just">
              <a:spcBef>
                <a:spcPts val="30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5245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Колективний договір зазвичай укладається на відповідному рівні (національному, галузевому,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підприємствові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шляхом переговорів між представниками профспілок і роботодавців.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7165" lvl="3" indent="-228600" algn="just"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7086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Чинність і виконання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Після укладання договору він стає обов'язковим для всіх працівників і роботодавців, які підписали його, і повинен виконуватися відповідно до встановлених умов.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>
              <a:spcBef>
                <a:spcPts val="35"/>
              </a:spcBef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Колективна</a:t>
            </a:r>
            <a:r>
              <a:rPr lang="uk-UA" b="1" spc="-3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угода: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07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437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і визначення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Колективна угода є документом, який містить взаємні зобов'язання між сторонами щодо вирішення певних соціальних або економічних питань, таких як забезпечення соціальних гарантій, підвищення заробітної плати, умов праці тощо.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07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829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і зміст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Включає в себе широкий спектр питань, які можуть бути узгоджені сторонами, включаючи умови праці, умови зайнятості, охорону праці, соціальні гарантії тощо.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705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3182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Колективна угода також укладається шляхом переговорів між профспілками і роботодавцями, але вона може мати більш широке застосування, охоплюючи більше соціальних аспектів, ніж колективний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договір.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7165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0388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Чинність і виконання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Колективна угода також є обов'язковою для сторін, які підписали її, і повинна виконуватися відповідно до встановлених умов.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8435" indent="17970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обох випадках ключовою особливістю є те, що вони відображають спільну згоду між працівниками та роботодавцями щодо умов праці та соціальних питань і виступають як інструмент забезпечення соціальної справедливості і стабільності на робочому місці.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161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01345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4330" marR="269240" algn="just"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273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6690"/>
            <a:ext cx="12070080" cy="6709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spcAft>
                <a:spcPts val="0"/>
              </a:spcAft>
              <a:tabLst>
                <a:tab pos="1656080" algn="l"/>
              </a:tabLst>
            </a:pPr>
            <a:r>
              <a:rPr lang="uk-UA" sz="1600" b="1" spc="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Генеральна</a:t>
            </a:r>
            <a:r>
              <a:rPr lang="uk-UA" sz="1600" b="1" spc="-6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Угода</a:t>
            </a:r>
            <a:r>
              <a:rPr lang="uk-UA" sz="1100" b="1" spc="-1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.</a:t>
            </a:r>
            <a:endParaRPr lang="en-US" sz="11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>
              <a:spcBef>
                <a:spcPts val="275"/>
              </a:spcBef>
            </a:pPr>
            <a:r>
              <a:rPr lang="uk-UA" sz="1100" b="1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9705" indent="179705" algn="just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Генеральна угода, також відома як генеральний колективний договір, є однією з форм колективних угод, яка має свої особливості укладання. Основні риси укладання генеральної угоди включають: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4625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293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Представництво сторін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генеральній угоді беруть участь представники вищих організацій профспілок та роботодавців, що представляють інтереси більш широких груп працівників та підприємств.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161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1722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Широке охоплення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Генеральна угода охоплює багато підприємств і галузей господарства. Вона може визначати загальні умови праці та соціальні гарантії для великої кількості працівників.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5976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угодних сторін у переговорах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Укладання генеральної</a:t>
            </a:r>
            <a:r>
              <a:rPr lang="uk-UA" sz="16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угоди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вимагає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довгострокових</a:t>
            </a:r>
            <a:r>
              <a:rPr lang="uk-UA" sz="16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переговорів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профспілками та асоціаціями роботодавців з метою досягнення компромісу та вирішення різних питань щодо умов праці.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9692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Демократичний процес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Процес укладання генеральної угоди є демократичним, оскільки він відбувається через переговори та консультації між представниками профспілок та роботодавців.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80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7818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Закріплення загальних принципів та стандартів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Генеральна угода встановлює загальні принципи та стандарти, які стосуються умов праці, заробітної плати, соціального захисту тощо, для широкого кола працівників.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923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Термін дії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Генеральна угода зазвичай має довгостроковий</a:t>
            </a:r>
            <a:r>
              <a:rPr lang="uk-UA" sz="1600" spc="1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</a:t>
            </a:r>
            <a:r>
              <a:rPr lang="uk-UA" sz="1600" spc="1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600" spc="1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встановлюється</a:t>
            </a:r>
            <a:r>
              <a:rPr lang="uk-UA" sz="1600" spc="1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600" spc="1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певний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термін, наприклад, на кілька років, після чого може бути переглянута або продовжена.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9705" indent="179705" algn="just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 генеральної угоди є складним та довгостроковим процесом, проте вона є важливим механізмом для досягнення згоди між сторонами та створення стабільних умов праці для широкого кола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працівників.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5"/>
              </a:lnSpc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6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uk-UA" sz="16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Генеральна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угода</a:t>
            </a:r>
            <a:r>
              <a:rPr lang="uk-UA" sz="16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укладається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між: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75"/>
              </a:lnSpc>
              <a:spcAft>
                <a:spcPts val="0"/>
              </a:spcAft>
              <a:buSzPts val="1200"/>
              <a:buFont typeface="Times New Roman" panose="02020603050405020304" pitchFamily="18" charset="0"/>
              <a:buAutoNum type="arabicParenR"/>
              <a:tabLst>
                <a:tab pos="615950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Кабінетом</a:t>
            </a:r>
            <a:r>
              <a:rPr lang="uk-UA" sz="1600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Міністрів</a:t>
            </a:r>
            <a:r>
              <a:rPr lang="uk-UA" sz="1600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6690" lvl="0" indent="-342900" algn="just">
              <a:lnSpc>
                <a:spcPct val="98000"/>
              </a:lnSpc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arenR"/>
              <a:tabLst>
                <a:tab pos="854075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Всеукраїнськими об`єднаннями організацій роботодавців і підприємців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4150" lvl="0" indent="-342900" algn="just">
              <a:lnSpc>
                <a:spcPct val="98000"/>
              </a:lnSpc>
              <a:spcBef>
                <a:spcPts val="3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arenR"/>
              <a:tabLst>
                <a:tab pos="615950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Всеукраїнськими профспілками і профоб’єднаннями. Повноваження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сторін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розробки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підписання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Генеральної угоди містяться у Законі України «Про колективні договори та угоди».</a:t>
            </a:r>
          </a:p>
          <a:p>
            <a:pPr marL="1005205"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Галузеві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територіальні</a:t>
            </a:r>
            <a:r>
              <a:rPr lang="uk-UA" sz="16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Угоди.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7800" indent="179705" algn="just">
              <a:spcBef>
                <a:spcPts val="1360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укладання галузевих та територіальних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 визначаються їхнім обсягом, контекстом та процесом укладання. Ось деякі ключові особливості кожного типу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5"/>
              </a:lnSpc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Галузеві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угоди</a:t>
            </a:r>
            <a:r>
              <a:rPr lang="uk-UA" sz="1600" b="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3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5" y="285338"/>
            <a:ext cx="11782697" cy="7546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82245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680720" algn="l"/>
              </a:tabLst>
            </a:pPr>
            <a:r>
              <a:rPr lang="uk-UA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Сфера застосування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Галузеві угоди охоплюють певну галузь промисловості, професійну групу чи сектор економіки. Вони визначають специфічні умови праці та соціальні гарантії для працівників, які працюють у цій </a:t>
            </a:r>
            <a:r>
              <a:rPr lang="uk-UA" sz="16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uk-UA" sz="1600" spc="-1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180340" lvl="0" indent="-342900" algn="just">
              <a:lnSpc>
                <a:spcPct val="98000"/>
              </a:lnSpc>
              <a:spcBef>
                <a:spcPts val="2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1437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Учасники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Укладання галузевих угод зазвичай включає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представників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профспілок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асоціацій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роботодавців, які представляють інтереси працівників та підприємств у конкретній галузі.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83058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Стандартизація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Галузеві угоди можуть встановлювати стандарти щодо умов праці, заробітної плати, робочого часу, охорони здоров'я та безпеки на роботі, які є обов'язковими для всіх підприємств у даній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959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Конкретність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Галузеві угоди зазвичай містять конкретні положення, які стосуються особливостей даної галузі, такі як технологічні аспекти, специфіка праці, вимоги до кваліфікації тощо.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5"/>
              </a:lnSpc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Територіальні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угоди</a:t>
            </a:r>
            <a:r>
              <a:rPr lang="uk-UA" sz="1600" b="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161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1087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Галузь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Територіальні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угоди стосуються конкретної території або регіону. Вони можуть бути укладені на рівні міста, області чи країни.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478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4452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Учасники: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 територіальних угод включає місцеві органи влади, місцеві профспілкові організації та представників місцевих підприємств.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288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293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Специфіка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Територіальні угоди можуть враховувати особливості регіональної економіки, ринкові умови, рівень життя та інші фактори, що впливають на умови праці.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070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4135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Гнучкість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Територіальні угоди можуть бути більш гнучкими у порівнянні з галузевими угодами, оскільки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вони можуть бути адаптовані до конкретних потреб та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 місцевого ринку праці.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 lvl="0" algn="just">
              <a:spcBef>
                <a:spcPts val="5"/>
              </a:spcBef>
              <a:spcAft>
                <a:spcPts val="0"/>
              </a:spcAft>
              <a:buSzPts val="1200"/>
              <a:tabLst>
                <a:tab pos="64135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Регіональні</a:t>
            </a:r>
            <a:r>
              <a:rPr lang="uk-UA" b="1" spc="-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Угоди.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1610" indent="179705" algn="just">
              <a:spcBef>
                <a:spcPts val="136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 регіональних угод має свої особливості, які відрізняються від загальних колективних договорів або угод на більш високому рівні. Ось деякі з них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lvl="0"/>
            <a:r>
              <a:rPr lang="uk-UA" i="1" dirty="0"/>
              <a:t>Залежність від місцевих умов</a:t>
            </a:r>
            <a:r>
              <a:rPr lang="uk-UA" dirty="0"/>
              <a:t>: Регіональні угоди створюються з урахуванням конкретних місцевих умов та потреб робітників і роботодавців у конкретній галузі чи регіоні.</a:t>
            </a:r>
            <a:endParaRPr lang="en-US" dirty="0"/>
          </a:p>
          <a:p>
            <a:pPr lvl="0"/>
            <a:r>
              <a:rPr lang="uk-UA" i="1" dirty="0"/>
              <a:t>Участь регіональних представників</a:t>
            </a:r>
            <a:r>
              <a:rPr lang="uk-UA" dirty="0"/>
              <a:t>: У процесі укладання регіональних угод беруть участь представники місцевих профспілок, асоціацій роботодавців та урядових представників, оскільки вони мають найкращий інсайт у місцеві проблеми та можуть краще відповісти на них.</a:t>
            </a:r>
            <a:endParaRPr lang="en-US" dirty="0"/>
          </a:p>
          <a:p>
            <a:pPr marL="269875" marR="181610" indent="179705" algn="just">
              <a:spcBef>
                <a:spcPts val="136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2245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680720" algn="l"/>
              </a:tabLst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62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005" y="323893"/>
            <a:ext cx="11848011" cy="6083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ctr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48030" algn="l"/>
              </a:tabLst>
            </a:pP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z="1600" b="1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партнерства.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spcBef>
                <a:spcPts val="1360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z="1600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партнерства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800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644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Рівноправність сторін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Соціальне партнерство базується на принципі рівності всіх учасників процесу. Роботодавці, працівники та інші зацікавлені сторони повинні мати однакові права та можливості в процесі прийняття рішень та вирішення конфліктів.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589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9913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Діалог та консультації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Соціальне партнерство передбачає систематичний діалог та консультації між роботодавцями та представниками працівників з метою обговорення ключових питань, вирішення проблем та узгодження позицій.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800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6898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Спільну відповідальність та взаємодію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 соціальному партнерстві сторони несуть спільну відповідальність за досягнення спільних цілей та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взаємодію для їхнього досягнення. Це передбачає обмін інформацією, розуміння та підтримку інтересів інших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сторін.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53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928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Добровільність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Участь у соціальному партнерстві є добровільною. Ні одна зі сторін не може бути примусово залучена до угод або обов'язкових умов співпраці. Всі учасники повинні мати можливість вільно обирати своїх партнерів та умови співпраці.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53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2928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.Прозорість та відкритість: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Соціальне партнерство передбачає</a:t>
            </a:r>
            <a:r>
              <a:rPr lang="uk-UA" sz="1600" spc="1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відкритий</a:t>
            </a:r>
            <a:r>
              <a:rPr lang="uk-UA" sz="1600" spc="2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обмін</a:t>
            </a:r>
            <a:r>
              <a:rPr lang="uk-UA" sz="1600" spc="2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інформацією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прозорість</a:t>
            </a:r>
            <a:r>
              <a:rPr lang="uk-UA" sz="1600" spc="2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5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прийнятті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рішень. Всі сторони повинні мати доступ до достовірної інформації про умови праці, фінансове становище підприємства та інші ключові аспекти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співпраці.</a:t>
            </a:r>
          </a:p>
          <a:p>
            <a:pPr lvl="1" algn="ctr">
              <a:spcAft>
                <a:spcPts val="0"/>
              </a:spcAft>
              <a:buSzPts val="1200"/>
              <a:tabLst>
                <a:tab pos="117221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партнерства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7165" indent="179705" algn="just">
              <a:spcBef>
                <a:spcPts val="136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Соціальне партнерство може приймати різноманітні форми, залежно від контексту та обставин. Основні форми соціального партнерства включають: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90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Трудове партнерство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Ця форма партнерства передбачає співробітництво між роботодавцями та представниками працівників у вирішенні конкретних трудових питань, таких як умови праці, заробітна плата, безпека на роботі тощо. Трудове партнерство може мати форму угод, колективних договорів, комісій, які спільно вирішують питання, що стосуються працівників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42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76761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82880" lvl="0" indent="-342900" algn="just">
              <a:spcBef>
                <a:spcPts val="1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197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Гнучкість і адаптивність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Регіональні угоди можуть бути більш гнучкими і адаптивними до місцевих умов і потреб, що дозволяє більш ефективно вирішувати конкретні проблеми, що існують у даному регіоні.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070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959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Специфічні питання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Регіональні угоди можуть стосуватися специфічних питань, важливих для конкретного регіону, таких як місцеві економічні умови, промисловість, трудові ресурси тощо.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165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0866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Співробітництво з місцевими органами влади: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Укладання регіональних угод може вимагати співробітництва з місцевими органами влади для забезпечення правової підтримки та виконання угодних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умов.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589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534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моделей для інших регіонів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Укладання регіональних угод може послужити важливим етапом у розвитку моделей колективного угоду, які можуть бути використані в інших регіонах або галузях.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Регіональні угоди відіграють важливу роль у регулюванні трудових відносин на місцевому рівні та забезпеченні взаємовигідних умов для працівників і роботодавців у конкретних регіонах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73745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335846"/>
            <a:ext cx="1203089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Основними</a:t>
            </a:r>
            <a:r>
              <a:rPr lang="ru-RU" dirty="0" smtClean="0"/>
              <a:t> причинами </a:t>
            </a:r>
            <a:r>
              <a:rPr lang="ru-RU" dirty="0" err="1" smtClean="0"/>
              <a:t>недофінансування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є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і </a:t>
            </a:r>
            <a:r>
              <a:rPr lang="ru-RU" dirty="0" err="1" smtClean="0"/>
              <a:t>дефіцити</a:t>
            </a:r>
            <a:endParaRPr lang="ru-RU" dirty="0" smtClean="0"/>
          </a:p>
          <a:p>
            <a:pPr algn="just"/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бюджетів</a:t>
            </a:r>
            <a:r>
              <a:rPr lang="ru-RU" dirty="0" smtClean="0"/>
              <a:t>, але й те,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впроваджуються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і </a:t>
            </a:r>
            <a:r>
              <a:rPr lang="ru-RU" dirty="0" err="1" smtClean="0"/>
              <a:t>нестандартні</a:t>
            </a:r>
            <a:r>
              <a:rPr lang="ru-RU" dirty="0" smtClean="0"/>
              <a:t> для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–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недержавних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шляхом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і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відповідального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Модель </a:t>
            </a:r>
            <a:r>
              <a:rPr lang="ru-RU" dirty="0" err="1" smtClean="0"/>
              <a:t>економічного</a:t>
            </a:r>
            <a:r>
              <a:rPr lang="ru-RU" dirty="0" smtClean="0"/>
              <a:t> та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яка </a:t>
            </a:r>
            <a:r>
              <a:rPr lang="ru-RU" dirty="0" err="1" smtClean="0"/>
              <a:t>наразі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сформувалася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непослідовної</a:t>
            </a:r>
            <a:r>
              <a:rPr lang="ru-RU" dirty="0" smtClean="0"/>
              <a:t> та </a:t>
            </a:r>
            <a:r>
              <a:rPr lang="ru-RU" dirty="0" err="1" smtClean="0"/>
              <a:t>суперечливої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постійних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та </a:t>
            </a:r>
            <a:r>
              <a:rPr lang="ru-RU" dirty="0" err="1" smtClean="0"/>
              <a:t>економічних</a:t>
            </a:r>
            <a:r>
              <a:rPr lang="ru-RU" dirty="0" smtClean="0"/>
              <a:t> криз і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потужним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різноспрямованих</a:t>
            </a:r>
            <a:r>
              <a:rPr lang="ru-RU" dirty="0" smtClean="0"/>
              <a:t> сил,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геоекономічні</a:t>
            </a:r>
            <a:r>
              <a:rPr lang="ru-RU" dirty="0" smtClean="0"/>
              <a:t> та </a:t>
            </a:r>
            <a:r>
              <a:rPr lang="ru-RU" dirty="0" err="1" smtClean="0"/>
              <a:t>геополітичні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. Як </a:t>
            </a:r>
            <a:r>
              <a:rPr lang="ru-RU" dirty="0" err="1" smtClean="0"/>
              <a:t>наслідок</a:t>
            </a:r>
            <a:r>
              <a:rPr lang="ru-RU" dirty="0" smtClean="0"/>
              <a:t>,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орієнтованої</a:t>
            </a:r>
            <a:r>
              <a:rPr lang="ru-RU" dirty="0" smtClean="0"/>
              <a:t> та </a:t>
            </a:r>
            <a:r>
              <a:rPr lang="ru-RU" dirty="0" err="1" smtClean="0"/>
              <a:t>конкурентоспроможної</a:t>
            </a:r>
            <a:r>
              <a:rPr lang="ru-RU" dirty="0" smtClean="0"/>
              <a:t> </a:t>
            </a:r>
            <a:r>
              <a:rPr lang="ru-RU" dirty="0" err="1" smtClean="0"/>
              <a:t>ринкової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склався</a:t>
            </a:r>
            <a:r>
              <a:rPr lang="ru-RU" dirty="0" smtClean="0"/>
              <a:t> </a:t>
            </a:r>
            <a:r>
              <a:rPr lang="ru-RU" dirty="0" err="1" smtClean="0"/>
              <a:t>дезінтегрований</a:t>
            </a:r>
            <a:r>
              <a:rPr lang="ru-RU" dirty="0" smtClean="0"/>
              <a:t> і </a:t>
            </a:r>
            <a:r>
              <a:rPr lang="ru-RU" dirty="0" err="1" smtClean="0"/>
              <a:t>внутрішньо</a:t>
            </a:r>
            <a:r>
              <a:rPr lang="ru-RU" dirty="0" smtClean="0"/>
              <a:t> </a:t>
            </a:r>
            <a:r>
              <a:rPr lang="ru-RU" dirty="0" err="1" smtClean="0"/>
              <a:t>суперечливий</a:t>
            </a:r>
            <a:r>
              <a:rPr lang="ru-RU" dirty="0" smtClean="0"/>
              <a:t> конгломерат </a:t>
            </a:r>
            <a:r>
              <a:rPr lang="ru-RU" dirty="0" err="1" smtClean="0"/>
              <a:t>фрагментованих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повноцінної</a:t>
            </a:r>
            <a:r>
              <a:rPr lang="ru-RU" dirty="0" smtClean="0"/>
              <a:t> </a:t>
            </a:r>
            <a:r>
              <a:rPr lang="ru-RU" dirty="0" err="1" smtClean="0"/>
              <a:t>інклюзивності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перерозподіляючи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вузького</a:t>
            </a:r>
            <a:r>
              <a:rPr lang="ru-RU" dirty="0" smtClean="0"/>
              <a:t> кола </a:t>
            </a:r>
            <a:r>
              <a:rPr lang="ru-RU" dirty="0" err="1" smtClean="0"/>
              <a:t>економічних</a:t>
            </a:r>
            <a:r>
              <a:rPr lang="ru-RU" dirty="0" smtClean="0"/>
              <a:t> «</a:t>
            </a:r>
            <a:r>
              <a:rPr lang="ru-RU" dirty="0" err="1" smtClean="0"/>
              <a:t>гравців</a:t>
            </a:r>
            <a:r>
              <a:rPr lang="ru-RU" dirty="0" smtClean="0"/>
              <a:t>».</a:t>
            </a:r>
          </a:p>
          <a:p>
            <a:pPr algn="just"/>
            <a:r>
              <a:rPr lang="ru-RU" dirty="0" smtClean="0"/>
              <a:t>У межах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,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не </a:t>
            </a:r>
            <a:r>
              <a:rPr lang="ru-RU" dirty="0" err="1" smtClean="0"/>
              <a:t>бачить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, а </a:t>
            </a:r>
            <a:r>
              <a:rPr lang="ru-RU" dirty="0" err="1" smtClean="0"/>
              <a:t>бізнес</a:t>
            </a:r>
            <a:r>
              <a:rPr lang="ru-RU" dirty="0" smtClean="0"/>
              <a:t> не </a:t>
            </a:r>
            <a:r>
              <a:rPr lang="ru-RU" dirty="0" err="1" smtClean="0"/>
              <a:t>зацікавлений</a:t>
            </a:r>
            <a:r>
              <a:rPr lang="ru-RU" dirty="0" smtClean="0"/>
              <a:t> у </a:t>
            </a:r>
            <a:r>
              <a:rPr lang="ru-RU" dirty="0" err="1" smtClean="0"/>
              <a:t>легальній</a:t>
            </a:r>
            <a:r>
              <a:rPr lang="ru-RU" dirty="0" smtClean="0"/>
              <a:t> і </a:t>
            </a:r>
            <a:r>
              <a:rPr lang="ru-RU" dirty="0" err="1" smtClean="0"/>
              <a:t>стратегічно</a:t>
            </a:r>
            <a:r>
              <a:rPr lang="ru-RU" dirty="0" smtClean="0"/>
              <a:t> </a:t>
            </a:r>
            <a:r>
              <a:rPr lang="ru-RU" dirty="0" err="1" smtClean="0"/>
              <a:t>орієнтованій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на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теренах</a:t>
            </a:r>
            <a:r>
              <a:rPr lang="ru-RU" dirty="0" smtClean="0"/>
              <a:t>. </a:t>
            </a:r>
            <a:r>
              <a:rPr lang="ru-RU" dirty="0" err="1" smtClean="0"/>
              <a:t>Звідси</a:t>
            </a:r>
            <a:r>
              <a:rPr lang="ru-RU" dirty="0" smtClean="0"/>
              <a:t> – </a:t>
            </a:r>
            <a:r>
              <a:rPr lang="ru-RU" dirty="0" err="1" smtClean="0"/>
              <a:t>втеча</a:t>
            </a:r>
            <a:r>
              <a:rPr lang="ru-RU" dirty="0" smtClean="0"/>
              <a:t> </a:t>
            </a:r>
            <a:r>
              <a:rPr lang="ru-RU" dirty="0" err="1" smtClean="0"/>
              <a:t>капіталу</a:t>
            </a:r>
            <a:r>
              <a:rPr lang="ru-RU" dirty="0" smtClean="0"/>
              <a:t>,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орієнтованих</a:t>
            </a:r>
            <a:r>
              <a:rPr lang="ru-RU" dirty="0" smtClean="0"/>
              <a:t> на </a:t>
            </a:r>
            <a:r>
              <a:rPr lang="ru-RU" dirty="0" err="1" smtClean="0"/>
              <a:t>еміграцію</a:t>
            </a:r>
            <a:r>
              <a:rPr lang="ru-RU" dirty="0" smtClean="0"/>
              <a:t> з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еміграція</a:t>
            </a:r>
            <a:r>
              <a:rPr lang="ru-RU" dirty="0" smtClean="0"/>
              <a:t> (</a:t>
            </a:r>
            <a:r>
              <a:rPr lang="ru-RU" dirty="0" err="1" smtClean="0"/>
              <a:t>переорієнтація</a:t>
            </a:r>
            <a:r>
              <a:rPr lang="ru-RU" dirty="0" smtClean="0"/>
              <a:t> людей на</a:t>
            </a:r>
          </a:p>
          <a:p>
            <a:pPr algn="just"/>
            <a:r>
              <a:rPr lang="ru-RU" dirty="0" err="1" smtClean="0"/>
              <a:t>поточне</a:t>
            </a:r>
            <a:r>
              <a:rPr lang="ru-RU" dirty="0" smtClean="0"/>
              <a:t> </a:t>
            </a:r>
            <a:r>
              <a:rPr lang="ru-RU" dirty="0" err="1" smtClean="0"/>
              <a:t>виживання</a:t>
            </a:r>
            <a:r>
              <a:rPr lang="ru-RU" dirty="0" smtClean="0"/>
              <a:t>,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і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). </a:t>
            </a:r>
            <a:r>
              <a:rPr lang="ru-RU" dirty="0" err="1" smtClean="0"/>
              <a:t>Наразі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ми </a:t>
            </a:r>
            <a:r>
              <a:rPr lang="ru-RU" dirty="0" err="1" smtClean="0"/>
              <a:t>маємо</a:t>
            </a:r>
            <a:r>
              <a:rPr lang="ru-RU" dirty="0" smtClean="0"/>
              <a:t>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 в </a:t>
            </a:r>
            <a:r>
              <a:rPr lang="ru-RU" dirty="0" err="1" smtClean="0"/>
              <a:t>діях</a:t>
            </a:r>
            <a:r>
              <a:rPr lang="ru-RU" dirty="0" smtClean="0"/>
              <a:t> </a:t>
            </a:r>
            <a:r>
              <a:rPr lang="ru-RU" dirty="0" err="1" smtClean="0"/>
              <a:t>керівної</a:t>
            </a:r>
            <a:r>
              <a:rPr lang="ru-RU" dirty="0" smtClean="0"/>
              <a:t> </a:t>
            </a:r>
            <a:r>
              <a:rPr lang="ru-RU" dirty="0" err="1" smtClean="0"/>
              <a:t>верхівки</a:t>
            </a:r>
            <a:r>
              <a:rPr lang="ru-RU" dirty="0" smtClean="0"/>
              <a:t>,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стратегічного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протиріччя</a:t>
            </a:r>
            <a:r>
              <a:rPr lang="ru-RU" dirty="0" smtClean="0"/>
              <a:t> в </a:t>
            </a:r>
            <a:r>
              <a:rPr lang="ru-RU" dirty="0" err="1" smtClean="0"/>
              <a:t>поглядах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надмірна</a:t>
            </a:r>
            <a:r>
              <a:rPr lang="ru-RU" dirty="0" smtClean="0"/>
              <a:t> </a:t>
            </a:r>
            <a:r>
              <a:rPr lang="ru-RU" dirty="0" err="1" smtClean="0"/>
              <a:t>політизованість</a:t>
            </a:r>
            <a:r>
              <a:rPr lang="ru-RU" dirty="0" smtClean="0"/>
              <a:t>, </a:t>
            </a:r>
            <a:r>
              <a:rPr lang="ru-RU" dirty="0" err="1" smtClean="0"/>
              <a:t>корупція</a:t>
            </a:r>
            <a:r>
              <a:rPr lang="ru-RU" dirty="0" smtClean="0"/>
              <a:t>, </a:t>
            </a:r>
            <a:r>
              <a:rPr lang="ru-RU" dirty="0" err="1" smtClean="0"/>
              <a:t>безробіття</a:t>
            </a:r>
            <a:r>
              <a:rPr lang="ru-RU" dirty="0" smtClean="0"/>
              <a:t>,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, </a:t>
            </a:r>
            <a:r>
              <a:rPr lang="ru-RU" dirty="0" err="1" smtClean="0"/>
              <a:t>освіти</a:t>
            </a:r>
            <a:r>
              <a:rPr lang="ru-RU" dirty="0" smtClean="0"/>
              <a:t> та </a:t>
            </a:r>
            <a:r>
              <a:rPr lang="ru-RU" dirty="0" err="1" smtClean="0"/>
              <a:t>медицини</a:t>
            </a:r>
            <a:r>
              <a:rPr lang="ru-RU" dirty="0" smtClean="0"/>
              <a:t>, </a:t>
            </a:r>
            <a:r>
              <a:rPr lang="ru-RU" dirty="0" err="1" smtClean="0"/>
              <a:t>правова</a:t>
            </a:r>
            <a:r>
              <a:rPr lang="ru-RU" dirty="0" smtClean="0"/>
              <a:t> </a:t>
            </a:r>
            <a:r>
              <a:rPr lang="ru-RU" dirty="0" err="1" smtClean="0"/>
              <a:t>незахищеність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згубно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державного контролю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і те,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вдало</a:t>
            </a:r>
            <a:r>
              <a:rPr lang="ru-RU" dirty="0" smtClean="0"/>
              <a:t> вона буде </a:t>
            </a:r>
            <a:r>
              <a:rPr lang="ru-RU" dirty="0" err="1" smtClean="0"/>
              <a:t>функціонувати</a:t>
            </a:r>
            <a:r>
              <a:rPr lang="ru-RU" dirty="0" smtClean="0"/>
              <a:t>, </a:t>
            </a:r>
            <a:r>
              <a:rPr lang="ru-RU" dirty="0" err="1" smtClean="0"/>
              <a:t>вимагатиме</a:t>
            </a:r>
            <a:r>
              <a:rPr lang="ru-RU" dirty="0" smtClean="0"/>
              <a:t> </a:t>
            </a:r>
            <a:r>
              <a:rPr lang="ru-RU" dirty="0" err="1" smtClean="0"/>
              <a:t>злагодженої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точно </a:t>
            </a:r>
            <a:r>
              <a:rPr lang="ru-RU" dirty="0" err="1" smtClean="0"/>
              <a:t>функціонувати</a:t>
            </a:r>
            <a:r>
              <a:rPr lang="ru-RU" dirty="0" smtClean="0"/>
              <a:t> в </a:t>
            </a:r>
            <a:r>
              <a:rPr lang="ru-RU" dirty="0" err="1" smtClean="0"/>
              <a:t>контексті</a:t>
            </a:r>
            <a:r>
              <a:rPr lang="ru-RU" dirty="0" smtClean="0"/>
              <a:t> державного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endParaRPr lang="ru-RU" dirty="0" smtClean="0"/>
          </a:p>
          <a:p>
            <a:pPr algn="just"/>
            <a:r>
              <a:rPr lang="ru-RU" dirty="0" err="1" smtClean="0"/>
              <a:t>програм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Децентралізація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модернізація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з фундаменту,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ефективніше</a:t>
            </a:r>
            <a:r>
              <a:rPr lang="ru-RU" dirty="0" smtClean="0"/>
              <a:t>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напрямом</a:t>
            </a:r>
            <a:r>
              <a:rPr lang="ru-RU" dirty="0" smtClean="0"/>
              <a:t> </a:t>
            </a:r>
            <a:r>
              <a:rPr lang="ru-RU" dirty="0" err="1" smtClean="0"/>
              <a:t>децентралізації</a:t>
            </a:r>
            <a:r>
              <a:rPr lang="ru-RU" dirty="0" smtClean="0"/>
              <a:t> </a:t>
            </a:r>
            <a:r>
              <a:rPr lang="ru-RU" dirty="0" err="1" smtClean="0"/>
              <a:t>єрозвиток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для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стимулів</a:t>
            </a:r>
            <a:r>
              <a:rPr lang="ru-RU" dirty="0" smtClean="0"/>
              <a:t> та </a:t>
            </a:r>
            <a:r>
              <a:rPr lang="ru-RU" dirty="0" err="1" smtClean="0"/>
              <a:t>усунення</a:t>
            </a:r>
            <a:r>
              <a:rPr lang="ru-RU" dirty="0" smtClean="0"/>
              <a:t> ресурсного принципу </a:t>
            </a:r>
            <a:r>
              <a:rPr lang="ru-RU" dirty="0" err="1" smtClean="0"/>
              <a:t>фінансування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призводять</a:t>
            </a:r>
            <a:r>
              <a:rPr lang="ru-RU" dirty="0" smtClean="0"/>
              <a:t> до </a:t>
            </a:r>
            <a:r>
              <a:rPr lang="ru-RU" dirty="0" err="1" smtClean="0"/>
              <a:t>надмірної</a:t>
            </a:r>
            <a:r>
              <a:rPr lang="ru-RU" dirty="0" smtClean="0"/>
              <a:t> </a:t>
            </a:r>
            <a:r>
              <a:rPr lang="ru-RU" dirty="0" err="1" smtClean="0"/>
              <a:t>інституалізації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. Результатом </a:t>
            </a:r>
            <a:r>
              <a:rPr lang="ru-RU" dirty="0" err="1" smtClean="0"/>
              <a:t>децентралізації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стати </a:t>
            </a:r>
            <a:r>
              <a:rPr lang="ru-RU" dirty="0" err="1" smtClean="0"/>
              <a:t>наближеність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та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до людей.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55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стандарти</a:t>
            </a:r>
            <a:r>
              <a:rPr lang="ru-RU" dirty="0" smtClean="0"/>
              <a:t> та </a:t>
            </a:r>
            <a:r>
              <a:rPr lang="ru-RU" dirty="0" err="1" smtClean="0"/>
              <a:t>гарантії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не принципом </a:t>
            </a:r>
            <a:r>
              <a:rPr lang="ru-RU" dirty="0" err="1" smtClean="0"/>
              <a:t>комплексності</a:t>
            </a:r>
            <a:r>
              <a:rPr lang="ru-RU" dirty="0" smtClean="0"/>
              <a:t> – без </a:t>
            </a:r>
            <a:r>
              <a:rPr lang="ru-RU" dirty="0" err="1" smtClean="0"/>
              <a:t>урахування</a:t>
            </a:r>
            <a:r>
              <a:rPr lang="ru-RU" dirty="0" smtClean="0"/>
              <a:t>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спроможності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стадій</a:t>
            </a:r>
            <a:r>
              <a:rPr lang="ru-RU" dirty="0" smtClean="0"/>
              <a:t> системного </a:t>
            </a:r>
            <a:r>
              <a:rPr lang="ru-RU" dirty="0" err="1" smtClean="0"/>
              <a:t>розгляду</a:t>
            </a:r>
            <a:r>
              <a:rPr lang="ru-RU" dirty="0" smtClean="0"/>
              <a:t> потреб і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Кожного року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</a:t>
            </a:r>
            <a:r>
              <a:rPr lang="ru-RU" dirty="0" err="1" smtClean="0"/>
              <a:t>індексація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(оплата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пенсії</a:t>
            </a:r>
            <a:r>
              <a:rPr lang="ru-RU" dirty="0" smtClean="0"/>
              <a:t>,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). </a:t>
            </a:r>
            <a:r>
              <a:rPr lang="ru-RU" dirty="0" err="1" smtClean="0"/>
              <a:t>Індексація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як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компенсувати</a:t>
            </a:r>
            <a:r>
              <a:rPr lang="ru-RU" dirty="0" smtClean="0"/>
              <a:t> </a:t>
            </a:r>
            <a:r>
              <a:rPr lang="ru-RU" dirty="0" err="1" smtClean="0"/>
              <a:t>подорожчання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і </a:t>
            </a:r>
            <a:r>
              <a:rPr lang="ru-RU" dirty="0" err="1" smtClean="0"/>
              <a:t>послуг</a:t>
            </a:r>
            <a:r>
              <a:rPr lang="ru-RU" dirty="0" smtClean="0"/>
              <a:t>. </a:t>
            </a:r>
            <a:r>
              <a:rPr lang="ru-RU" dirty="0" err="1" smtClean="0"/>
              <a:t>Іншими</a:t>
            </a:r>
            <a:r>
              <a:rPr lang="ru-RU" dirty="0" smtClean="0"/>
              <a:t> словами, </a:t>
            </a:r>
            <a:r>
              <a:rPr lang="ru-RU" dirty="0" err="1" smtClean="0"/>
              <a:t>це</a:t>
            </a:r>
            <a:endParaRPr lang="ru-RU" dirty="0" smtClean="0"/>
          </a:p>
          <a:p>
            <a:r>
              <a:rPr lang="ru-RU" dirty="0" err="1" smtClean="0"/>
              <a:t>встановлений</a:t>
            </a:r>
            <a:r>
              <a:rPr lang="ru-RU" dirty="0" smtClean="0"/>
              <a:t> державою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компенсації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доходу через </a:t>
            </a:r>
            <a:r>
              <a:rPr lang="ru-RU" dirty="0" err="1" smtClean="0"/>
              <a:t>знецінення</a:t>
            </a:r>
            <a:r>
              <a:rPr lang="ru-RU" dirty="0" smtClean="0"/>
              <a:t> грошей і є «</a:t>
            </a:r>
            <a:r>
              <a:rPr lang="ru-RU" dirty="0" err="1" smtClean="0"/>
              <a:t>соціальною</a:t>
            </a:r>
            <a:r>
              <a:rPr lang="ru-RU" dirty="0" smtClean="0"/>
              <a:t> </a:t>
            </a:r>
            <a:r>
              <a:rPr lang="ru-RU" dirty="0" err="1" smtClean="0"/>
              <a:t>гарантією</a:t>
            </a:r>
            <a:r>
              <a:rPr lang="ru-RU" dirty="0" smtClean="0"/>
              <a:t>». </a:t>
            </a:r>
            <a:r>
              <a:rPr lang="ru-RU" dirty="0" err="1" smtClean="0"/>
              <a:t>Залишаються</a:t>
            </a:r>
            <a:r>
              <a:rPr lang="ru-RU" dirty="0" smtClean="0"/>
              <a:t> </a:t>
            </a:r>
            <a:r>
              <a:rPr lang="ru-RU" dirty="0" err="1" smtClean="0"/>
              <a:t>складними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 та </a:t>
            </a:r>
            <a:r>
              <a:rPr lang="ru-RU" dirty="0" err="1" smtClean="0"/>
              <a:t>дії</a:t>
            </a:r>
            <a:r>
              <a:rPr lang="ru-RU" dirty="0" smtClean="0"/>
              <a:t> в </a:t>
            </a:r>
            <a:r>
              <a:rPr lang="ru-RU" dirty="0" err="1" smtClean="0"/>
              <a:t>забезпеченні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Наявна</a:t>
            </a:r>
            <a:r>
              <a:rPr lang="ru-RU" dirty="0" smtClean="0"/>
              <a:t> </a:t>
            </a:r>
            <a:r>
              <a:rPr lang="ru-RU" dirty="0" err="1" smtClean="0"/>
              <a:t>невпорядкованість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виплат</a:t>
            </a:r>
            <a:r>
              <a:rPr lang="ru-RU" dirty="0" smtClean="0"/>
              <a:t>, </a:t>
            </a:r>
            <a:r>
              <a:rPr lang="ru-RU" dirty="0" err="1" smtClean="0"/>
              <a:t>пільг</a:t>
            </a:r>
            <a:r>
              <a:rPr lang="ru-RU" dirty="0" smtClean="0"/>
              <a:t> і </a:t>
            </a:r>
            <a:r>
              <a:rPr lang="ru-RU" dirty="0" err="1" smtClean="0"/>
              <a:t>допомоги</a:t>
            </a:r>
            <a:r>
              <a:rPr lang="ru-RU" dirty="0" smtClean="0"/>
              <a:t>. </a:t>
            </a:r>
            <a:r>
              <a:rPr lang="ru-RU" dirty="0" err="1" smtClean="0"/>
              <a:t>Підприємці</a:t>
            </a:r>
            <a:r>
              <a:rPr lang="ru-RU" dirty="0" smtClean="0"/>
              <a:t> і </a:t>
            </a:r>
            <a:r>
              <a:rPr lang="ru-RU" dirty="0" err="1" smtClean="0"/>
              <a:t>працюючі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не </a:t>
            </a:r>
            <a:r>
              <a:rPr lang="ru-RU" dirty="0" err="1" smtClean="0"/>
              <a:t>довіряють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та </a:t>
            </a:r>
            <a:r>
              <a:rPr lang="ru-RU" dirty="0" err="1" smtClean="0"/>
              <a:t>уникають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негативно </a:t>
            </a:r>
            <a:r>
              <a:rPr lang="ru-RU" dirty="0" err="1" smtClean="0"/>
              <a:t>позначається</a:t>
            </a:r>
            <a:r>
              <a:rPr lang="ru-RU" dirty="0" smtClean="0"/>
              <a:t> на </a:t>
            </a:r>
            <a:r>
              <a:rPr lang="ru-RU" dirty="0" err="1" smtClean="0"/>
              <a:t>формуванні</a:t>
            </a:r>
            <a:r>
              <a:rPr lang="ru-RU" dirty="0" smtClean="0"/>
              <a:t> та </a:t>
            </a:r>
            <a:r>
              <a:rPr lang="ru-RU" dirty="0" err="1" smtClean="0"/>
              <a:t>наповненні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звітом</a:t>
            </a:r>
            <a:r>
              <a:rPr lang="ru-RU" dirty="0" smtClean="0"/>
              <a:t>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, у </a:t>
            </a:r>
            <a:r>
              <a:rPr lang="ru-RU" dirty="0" err="1" smtClean="0"/>
              <a:t>країнах</a:t>
            </a:r>
            <a:r>
              <a:rPr lang="ru-RU" dirty="0" smtClean="0"/>
              <a:t>- членах ЄС </a:t>
            </a:r>
            <a:r>
              <a:rPr lang="ru-RU" dirty="0" err="1" smtClean="0"/>
              <a:t>домінують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континентальна, </a:t>
            </a:r>
            <a:r>
              <a:rPr lang="ru-RU" dirty="0" err="1" smtClean="0"/>
              <a:t>англосаксонська</a:t>
            </a:r>
            <a:r>
              <a:rPr lang="ru-RU" dirty="0" smtClean="0"/>
              <a:t>, </a:t>
            </a:r>
            <a:r>
              <a:rPr lang="ru-RU" dirty="0" err="1" smtClean="0"/>
              <a:t>скандинавська</a:t>
            </a:r>
            <a:r>
              <a:rPr lang="ru-RU" dirty="0" smtClean="0"/>
              <a:t> і </a:t>
            </a:r>
            <a:r>
              <a:rPr lang="ru-RU" dirty="0" err="1" smtClean="0"/>
              <a:t>південноєвропейська</a:t>
            </a:r>
            <a:r>
              <a:rPr lang="ru-RU" dirty="0" smtClean="0"/>
              <a:t> [6].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розуміються</a:t>
            </a:r>
            <a:r>
              <a:rPr lang="ru-RU" dirty="0" smtClean="0"/>
              <a:t> </a:t>
            </a:r>
            <a:r>
              <a:rPr lang="ru-RU" dirty="0" err="1" smtClean="0"/>
              <a:t>сформовані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Німеччині</a:t>
            </a:r>
            <a:r>
              <a:rPr lang="ru-RU" dirty="0" smtClean="0"/>
              <a:t>, </a:t>
            </a:r>
            <a:r>
              <a:rPr lang="ru-RU" dirty="0" err="1" smtClean="0"/>
              <a:t>Бельгії</a:t>
            </a:r>
            <a:r>
              <a:rPr lang="ru-RU" dirty="0" smtClean="0"/>
              <a:t> та </a:t>
            </a:r>
            <a:r>
              <a:rPr lang="ru-RU" dirty="0" err="1" smtClean="0"/>
              <a:t>Австрії</a:t>
            </a:r>
            <a:r>
              <a:rPr lang="ru-RU" dirty="0" smtClean="0"/>
              <a:t> </a:t>
            </a:r>
            <a:r>
              <a:rPr lang="ru-RU" dirty="0" err="1" smtClean="0"/>
              <a:t>соціальний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через систему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страхування,тобто</a:t>
            </a:r>
            <a:r>
              <a:rPr lang="ru-RU" dirty="0" smtClean="0"/>
              <a:t> в них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dirty="0" err="1" smtClean="0"/>
              <a:t>страхова</a:t>
            </a:r>
            <a:r>
              <a:rPr lang="ru-RU" dirty="0" smtClean="0"/>
              <a:t> модель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 основу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соцзабезпечення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принцип </a:t>
            </a:r>
            <a:r>
              <a:rPr lang="ru-RU" dirty="0" err="1" smtClean="0"/>
              <a:t>страхування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право на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в </a:t>
            </a:r>
            <a:r>
              <a:rPr lang="ru-RU" dirty="0" err="1" smtClean="0"/>
              <a:t>Німеччині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застраховані</a:t>
            </a:r>
            <a:r>
              <a:rPr lang="ru-RU" dirty="0" smtClean="0"/>
              <a:t> особи. Система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в </a:t>
            </a:r>
            <a:r>
              <a:rPr lang="ru-RU" dirty="0" err="1" smtClean="0"/>
              <a:t>Німеччині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обов’язкове</a:t>
            </a:r>
            <a:endParaRPr lang="ru-RU" dirty="0" smtClean="0"/>
          </a:p>
          <a:p>
            <a:pPr algn="just"/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здоров’я</a:t>
            </a:r>
            <a:r>
              <a:rPr lang="ru-RU" dirty="0" smtClean="0"/>
              <a:t>, </a:t>
            </a:r>
            <a:r>
              <a:rPr lang="ru-RU" dirty="0" err="1" smtClean="0"/>
              <a:t>обов’язкове</a:t>
            </a:r>
            <a:r>
              <a:rPr lang="ru-RU" dirty="0" smtClean="0"/>
              <a:t> </a:t>
            </a:r>
            <a:r>
              <a:rPr lang="ru-RU" dirty="0" err="1" smtClean="0"/>
              <a:t>пенсійне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, </a:t>
            </a:r>
            <a:r>
              <a:rPr lang="ru-RU" dirty="0" err="1" smtClean="0"/>
              <a:t>обов’язкове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нещасних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довгострокового</a:t>
            </a:r>
            <a:r>
              <a:rPr lang="ru-RU" dirty="0" smtClean="0"/>
              <a:t> догляду та </a:t>
            </a:r>
            <a:r>
              <a:rPr lang="ru-RU" dirty="0" err="1" smtClean="0"/>
              <a:t>страхування</a:t>
            </a:r>
            <a:r>
              <a:rPr lang="ru-RU" dirty="0" smtClean="0"/>
              <a:t> на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безробіття</a:t>
            </a:r>
            <a:r>
              <a:rPr lang="ru-RU" dirty="0" smtClean="0"/>
              <a:t>.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страховим</a:t>
            </a:r>
            <a:r>
              <a:rPr lang="ru-RU" dirty="0" smtClean="0"/>
              <a:t> </a:t>
            </a:r>
            <a:r>
              <a:rPr lang="ru-RU" dirty="0" err="1" smtClean="0"/>
              <a:t>внескам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активного </a:t>
            </a:r>
            <a:r>
              <a:rPr lang="ru-RU" dirty="0" err="1" smtClean="0"/>
              <a:t>населення</a:t>
            </a:r>
            <a:r>
              <a:rPr lang="ru-RU" dirty="0" smtClean="0"/>
              <a:t>,  </a:t>
            </a:r>
            <a:r>
              <a:rPr lang="ru-RU" dirty="0" err="1" smtClean="0"/>
              <a:t>роботодавців</a:t>
            </a:r>
            <a:r>
              <a:rPr lang="ru-RU" dirty="0" smtClean="0"/>
              <a:t> і </a:t>
            </a:r>
            <a:r>
              <a:rPr lang="ru-RU" dirty="0" err="1" smtClean="0"/>
              <a:t>податкових</a:t>
            </a:r>
            <a:r>
              <a:rPr lang="ru-RU" dirty="0" smtClean="0"/>
              <a:t> </a:t>
            </a:r>
            <a:r>
              <a:rPr lang="ru-RU" dirty="0" err="1" smtClean="0"/>
              <a:t>пільг</a:t>
            </a:r>
            <a:r>
              <a:rPr lang="ru-RU" dirty="0" smtClean="0"/>
              <a:t>.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відрахування</a:t>
            </a:r>
            <a:r>
              <a:rPr lang="ru-RU" dirty="0" smtClean="0"/>
              <a:t>,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бюджетним</a:t>
            </a:r>
            <a:r>
              <a:rPr lang="ru-RU" dirty="0" smtClean="0"/>
              <a:t> </a:t>
            </a:r>
            <a:r>
              <a:rPr lang="ru-RU" dirty="0" err="1" smtClean="0"/>
              <a:t>дотаціям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зібрані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 </a:t>
            </a:r>
            <a:r>
              <a:rPr lang="ru-RU" dirty="0" err="1" smtClean="0"/>
              <a:t>акумулюються</a:t>
            </a:r>
            <a:r>
              <a:rPr lang="ru-RU" dirty="0" smtClean="0"/>
              <a:t> в </a:t>
            </a:r>
            <a:r>
              <a:rPr lang="ru-RU" dirty="0" err="1" smtClean="0"/>
              <a:t>галузевих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фондах.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в </a:t>
            </a:r>
            <a:r>
              <a:rPr lang="ru-RU" dirty="0" err="1" smtClean="0"/>
              <a:t>Німеччині</a:t>
            </a:r>
            <a:r>
              <a:rPr lang="ru-RU" dirty="0" smtClean="0"/>
              <a:t> є </a:t>
            </a:r>
            <a:r>
              <a:rPr lang="ru-RU" dirty="0" err="1" smtClean="0"/>
              <a:t>обов’язковим</a:t>
            </a:r>
            <a:r>
              <a:rPr lang="ru-RU" dirty="0" smtClean="0"/>
              <a:t>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страхових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як </a:t>
            </a:r>
            <a:r>
              <a:rPr lang="ru-RU" dirty="0" err="1" smtClean="0"/>
              <a:t>державні</a:t>
            </a:r>
            <a:r>
              <a:rPr lang="ru-RU" dirty="0" smtClean="0"/>
              <a:t>, так і </a:t>
            </a:r>
            <a:r>
              <a:rPr lang="ru-RU" dirty="0" err="1" smtClean="0"/>
              <a:t>приватні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Німеччина</a:t>
            </a:r>
            <a:endParaRPr lang="ru-RU" dirty="0" smtClean="0"/>
          </a:p>
          <a:p>
            <a:pPr algn="just"/>
            <a:r>
              <a:rPr lang="ru-RU" dirty="0" err="1" smtClean="0"/>
              <a:t>досягла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і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всесторонню</a:t>
            </a:r>
            <a:r>
              <a:rPr lang="ru-RU" dirty="0" smtClean="0"/>
              <a:t> систему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39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571" y="197678"/>
            <a:ext cx="1175657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Бельгії</a:t>
            </a:r>
            <a:r>
              <a:rPr lang="ru-RU" dirty="0" smtClean="0"/>
              <a:t> </a:t>
            </a:r>
            <a:r>
              <a:rPr lang="ru-RU" dirty="0" err="1" smtClean="0"/>
              <a:t>притаманна</a:t>
            </a:r>
            <a:r>
              <a:rPr lang="ru-RU" dirty="0" smtClean="0"/>
              <a:t> консервативна (континентальна, </a:t>
            </a:r>
            <a:r>
              <a:rPr lang="ru-RU" dirty="0" err="1" smtClean="0"/>
              <a:t>європейська</a:t>
            </a:r>
            <a:r>
              <a:rPr lang="ru-RU" dirty="0" smtClean="0"/>
              <a:t>, </a:t>
            </a:r>
            <a:r>
              <a:rPr lang="ru-RU" dirty="0" err="1" smtClean="0"/>
              <a:t>інституційна</a:t>
            </a:r>
            <a:r>
              <a:rPr lang="ru-RU" dirty="0" smtClean="0"/>
              <a:t>) модель, яка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ринок</a:t>
            </a:r>
            <a:r>
              <a:rPr lang="ru-RU" dirty="0" smtClean="0"/>
              <a:t> і </a:t>
            </a:r>
            <a:r>
              <a:rPr lang="ru-RU" dirty="0" err="1" smtClean="0"/>
              <a:t>страхування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модель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принципі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особи, де </a:t>
            </a:r>
            <a:r>
              <a:rPr lang="ru-RU" dirty="0" err="1" smtClean="0"/>
              <a:t>праця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подальше </a:t>
            </a:r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.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тих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зайняті</a:t>
            </a:r>
            <a:r>
              <a:rPr lang="ru-RU" dirty="0" smtClean="0"/>
              <a:t> та не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страхуванню</a:t>
            </a:r>
            <a:r>
              <a:rPr lang="ru-RU" dirty="0" smtClean="0"/>
              <a:t>. Вони </a:t>
            </a:r>
            <a:r>
              <a:rPr lang="ru-RU" dirty="0" err="1" smtClean="0"/>
              <a:t>змушені</a:t>
            </a:r>
            <a:r>
              <a:rPr lang="ru-RU" dirty="0" smtClean="0"/>
              <a:t> </a:t>
            </a:r>
            <a:r>
              <a:rPr lang="ru-RU" dirty="0" err="1" smtClean="0"/>
              <a:t>розраховувати</a:t>
            </a:r>
            <a:r>
              <a:rPr lang="ru-RU" dirty="0" smtClean="0"/>
              <a:t> на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благодійні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та </a:t>
            </a:r>
            <a:r>
              <a:rPr lang="ru-RU" dirty="0" err="1" smtClean="0"/>
              <a:t>суспільну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незначну</a:t>
            </a:r>
            <a:r>
              <a:rPr lang="ru-RU" dirty="0" smtClean="0"/>
              <a:t>. </a:t>
            </a:r>
            <a:r>
              <a:rPr lang="ru-RU" dirty="0" err="1" smtClean="0"/>
              <a:t>Бюджетні</a:t>
            </a:r>
            <a:r>
              <a:rPr lang="ru-RU" dirty="0" smtClean="0"/>
              <a:t> </a:t>
            </a:r>
            <a:r>
              <a:rPr lang="ru-RU" dirty="0" err="1" smtClean="0"/>
              <a:t>відрахування</a:t>
            </a:r>
            <a:r>
              <a:rPr lang="ru-RU" dirty="0" smtClean="0"/>
              <a:t> і </a:t>
            </a:r>
            <a:r>
              <a:rPr lang="ru-RU" dirty="0" err="1" smtClean="0"/>
              <a:t>страхові</a:t>
            </a:r>
            <a:r>
              <a:rPr lang="ru-RU" dirty="0" smtClean="0"/>
              <a:t> </a:t>
            </a:r>
            <a:r>
              <a:rPr lang="ru-RU" dirty="0" err="1" smtClean="0"/>
              <a:t>внески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і </a:t>
            </a:r>
            <a:r>
              <a:rPr lang="ru-RU" dirty="0" err="1" smtClean="0"/>
              <a:t>роботодавців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, </a:t>
            </a:r>
            <a:r>
              <a:rPr lang="ru-RU" dirty="0" err="1" smtClean="0"/>
              <a:t>головними</a:t>
            </a:r>
            <a:r>
              <a:rPr lang="ru-RU" dirty="0" smtClean="0"/>
              <a:t> ланками </a:t>
            </a:r>
            <a:r>
              <a:rPr lang="ru-RU" dirty="0" err="1" smtClean="0"/>
              <a:t>розподілу</a:t>
            </a:r>
            <a:r>
              <a:rPr lang="ru-RU" dirty="0" smtClean="0"/>
              <a:t> є як </a:t>
            </a:r>
            <a:r>
              <a:rPr lang="ru-RU" dirty="0" err="1" smtClean="0"/>
              <a:t>державні</a:t>
            </a:r>
            <a:r>
              <a:rPr lang="ru-RU" dirty="0" smtClean="0"/>
              <a:t>, так і </a:t>
            </a:r>
            <a:r>
              <a:rPr lang="ru-RU" dirty="0" err="1" smtClean="0"/>
              <a:t>приватні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- </a:t>
            </a:r>
            <a:r>
              <a:rPr lang="ru-RU" dirty="0" err="1" smtClean="0"/>
              <a:t>страхові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 .</a:t>
            </a:r>
          </a:p>
          <a:p>
            <a:r>
              <a:rPr lang="ru-RU" dirty="0" err="1" smtClean="0"/>
              <a:t>Швеція</a:t>
            </a:r>
            <a:r>
              <a:rPr lang="ru-RU" dirty="0" smtClean="0"/>
              <a:t> – </a:t>
            </a:r>
            <a:r>
              <a:rPr lang="ru-RU" dirty="0" err="1" smtClean="0"/>
              <a:t>соціально</a:t>
            </a:r>
            <a:r>
              <a:rPr lang="ru-RU" dirty="0" smtClean="0"/>
              <a:t>-демократична держава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добробуту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скандинавською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модель </a:t>
            </a:r>
            <a:r>
              <a:rPr lang="ru-RU" dirty="0" err="1" smtClean="0"/>
              <a:t>ліквідовує</a:t>
            </a:r>
            <a:r>
              <a:rPr lang="ru-RU" dirty="0" smtClean="0"/>
              <a:t>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нерівність</a:t>
            </a:r>
            <a:r>
              <a:rPr lang="ru-RU" dirty="0" smtClean="0"/>
              <a:t> і </a:t>
            </a:r>
            <a:r>
              <a:rPr lang="ru-RU" dirty="0" err="1" smtClean="0"/>
              <a:t>захищає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люди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однакову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. Держава проводить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для </a:t>
            </a:r>
            <a:r>
              <a:rPr lang="ru-RU" dirty="0" err="1" smtClean="0"/>
              <a:t>вирівнювання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зайнятості</a:t>
            </a:r>
            <a:r>
              <a:rPr lang="ru-RU" dirty="0" smtClean="0"/>
              <a:t>. </a:t>
            </a:r>
            <a:r>
              <a:rPr lang="ru-RU" dirty="0" err="1" smtClean="0"/>
              <a:t>Солідарність</a:t>
            </a:r>
            <a:r>
              <a:rPr lang="ru-RU" dirty="0" smtClean="0"/>
              <a:t> 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видається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цінністю</a:t>
            </a:r>
            <a:r>
              <a:rPr lang="ru-RU" dirty="0" smtClean="0"/>
              <a:t> </a:t>
            </a:r>
            <a:r>
              <a:rPr lang="ru-RU" dirty="0" err="1" smtClean="0"/>
              <a:t>Швеції</a:t>
            </a:r>
            <a:r>
              <a:rPr lang="ru-RU" dirty="0" smtClean="0"/>
              <a:t>. </a:t>
            </a:r>
            <a:r>
              <a:rPr lang="ru-RU" dirty="0" err="1" smtClean="0"/>
              <a:t>Виплати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з </a:t>
            </a:r>
            <a:r>
              <a:rPr lang="ru-RU" dirty="0" err="1" smtClean="0"/>
              <a:t>податків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наповнені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і </a:t>
            </a:r>
            <a:r>
              <a:rPr lang="ru-RU" dirty="0" err="1" smtClean="0"/>
              <a:t>місцевий</a:t>
            </a:r>
            <a:endParaRPr lang="ru-RU" dirty="0" smtClean="0"/>
          </a:p>
          <a:p>
            <a:r>
              <a:rPr lang="ru-RU" dirty="0" err="1" smtClean="0"/>
              <a:t>бюджети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важливо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в </a:t>
            </a:r>
            <a:r>
              <a:rPr lang="ru-RU" dirty="0" err="1" smtClean="0"/>
              <a:t>Данії</a:t>
            </a:r>
            <a:r>
              <a:rPr lang="ru-RU" dirty="0" smtClean="0"/>
              <a:t>, </a:t>
            </a:r>
            <a:r>
              <a:rPr lang="ru-RU" dirty="0" err="1" smtClean="0"/>
              <a:t>завжди</a:t>
            </a:r>
            <a:r>
              <a:rPr lang="ru-RU" dirty="0" smtClean="0"/>
              <a:t> точно </a:t>
            </a:r>
            <a:r>
              <a:rPr lang="ru-RU" dirty="0" err="1" smtClean="0"/>
              <a:t>знають</a:t>
            </a:r>
            <a:r>
              <a:rPr lang="ru-RU" dirty="0" smtClean="0"/>
              <a:t>, яка </a:t>
            </a:r>
            <a:r>
              <a:rPr lang="ru-RU" dirty="0" err="1" smtClean="0"/>
              <a:t>кількість</a:t>
            </a:r>
            <a:r>
              <a:rPr lang="ru-RU" dirty="0" smtClean="0"/>
              <a:t> людей </a:t>
            </a:r>
            <a:r>
              <a:rPr lang="ru-RU" dirty="0" err="1" smtClean="0"/>
              <a:t>має</a:t>
            </a:r>
            <a:r>
              <a:rPr lang="ru-RU" dirty="0" smtClean="0"/>
              <a:t> потребу в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послугах</a:t>
            </a:r>
            <a:r>
              <a:rPr lang="ru-RU" dirty="0" smtClean="0"/>
              <a:t> (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практикується</a:t>
            </a:r>
            <a:r>
              <a:rPr lang="ru-RU" dirty="0" smtClean="0"/>
              <a:t> </a:t>
            </a:r>
            <a:r>
              <a:rPr lang="ru-RU" dirty="0" err="1" smtClean="0"/>
              <a:t>скандинавська</a:t>
            </a:r>
            <a:r>
              <a:rPr lang="ru-RU" dirty="0" smtClean="0"/>
              <a:t> модель). </a:t>
            </a:r>
            <a:r>
              <a:rPr lang="ru-RU" dirty="0" err="1" smtClean="0"/>
              <a:t>Приміром,країни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прорахувати</a:t>
            </a:r>
            <a:r>
              <a:rPr lang="ru-RU" dirty="0" smtClean="0"/>
              <a:t>  </a:t>
            </a:r>
            <a:r>
              <a:rPr lang="ru-RU" dirty="0" err="1" smtClean="0"/>
              <a:t>необхідний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«</a:t>
            </a:r>
            <a:r>
              <a:rPr lang="ru-RU" dirty="0" err="1" smtClean="0"/>
              <a:t>утримувати</a:t>
            </a:r>
            <a:r>
              <a:rPr lang="ru-RU" dirty="0" smtClean="0"/>
              <a:t>» </a:t>
            </a:r>
            <a:r>
              <a:rPr lang="ru-RU" dirty="0" err="1" smtClean="0"/>
              <a:t>соціальну</a:t>
            </a:r>
            <a:r>
              <a:rPr lang="ru-RU" dirty="0" smtClean="0"/>
              <a:t> державу</a:t>
            </a:r>
          </a:p>
          <a:p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ідеологічну</a:t>
            </a:r>
            <a:r>
              <a:rPr lang="ru-RU" dirty="0" smtClean="0"/>
              <a:t> </a:t>
            </a:r>
            <a:r>
              <a:rPr lang="ru-RU" dirty="0" err="1" smtClean="0"/>
              <a:t>орієнтацію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недостатньо</a:t>
            </a:r>
            <a:r>
              <a:rPr lang="ru-RU" dirty="0" smtClean="0"/>
              <a:t> просто </a:t>
            </a:r>
            <a:r>
              <a:rPr lang="ru-RU" dirty="0" err="1" smtClean="0"/>
              <a:t>оголосити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соціально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В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регламентовано</a:t>
            </a:r>
            <a:r>
              <a:rPr lang="ru-RU" dirty="0" smtClean="0"/>
              <a:t>, </a:t>
            </a:r>
            <a:r>
              <a:rPr lang="ru-RU" dirty="0" err="1" smtClean="0"/>
              <a:t>зведено</a:t>
            </a:r>
            <a:r>
              <a:rPr lang="ru-RU" dirty="0" smtClean="0"/>
              <a:t> в </a:t>
            </a:r>
            <a:r>
              <a:rPr lang="ru-RU" dirty="0" err="1" smtClean="0"/>
              <a:t>єдину</a:t>
            </a:r>
            <a:r>
              <a:rPr lang="ru-RU" dirty="0" smtClean="0"/>
              <a:t> систему та </a:t>
            </a:r>
            <a:r>
              <a:rPr lang="ru-RU" dirty="0" err="1" smtClean="0"/>
              <a:t>уніфіковано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й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, добре </a:t>
            </a:r>
            <a:r>
              <a:rPr lang="ru-RU" dirty="0" err="1" smtClean="0"/>
              <a:t>розвинуті</a:t>
            </a:r>
            <a:r>
              <a:rPr lang="ru-RU" dirty="0" smtClean="0"/>
              <a:t> системами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7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627" y="283572"/>
            <a:ext cx="11482251" cy="7455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5895" lvl="0" algn="just">
              <a:spcBef>
                <a:spcPts val="5"/>
              </a:spcBef>
              <a:buSzPts val="1200"/>
              <a:tabLst>
                <a:tab pos="678180" algn="l"/>
              </a:tabLst>
            </a:pPr>
            <a:r>
              <a:rPr lang="uk-UA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2.Виробниче </a:t>
            </a: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(промислове) партнерство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Ця форма партнерства передбачає співробітництво між роботодавцями та їхніми робітниками для поліпшення виробничих</a:t>
            </a:r>
            <a:r>
              <a:rPr lang="uk-UA" spc="-2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процесів, підвищення</a:t>
            </a:r>
            <a:r>
              <a:rPr lang="uk-UA" spc="-2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продуктивності</a:t>
            </a:r>
            <a:r>
              <a:rPr lang="uk-UA" spc="-4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якості продукції, а також розвитку інновацій. Вона може включати спільні проекти, комітети з безпеки на роботі, професійні спілки тощо.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uk-UA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3.Соціально-економічне </a:t>
            </a: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партнерство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Ця форма партнерства передбачає співробітництво між різними громадськими організаціями, урядом та бізнесом для розв'язання соціальних та економічних проблем суспільства. Вона може включати спільні проекти з розвитку</a:t>
            </a:r>
            <a:r>
              <a:rPr lang="uk-UA" spc="-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громади,</a:t>
            </a:r>
            <a:r>
              <a:rPr lang="uk-UA" spc="4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програми</a:t>
            </a:r>
            <a:r>
              <a:rPr lang="uk-UA" spc="3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uk-UA" spc="55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захисту.</a:t>
            </a:r>
          </a:p>
          <a:p>
            <a:pPr marR="179070" lvl="0" algn="just">
              <a:spcBef>
                <a:spcPts val="10"/>
              </a:spcBef>
              <a:spcAft>
                <a:spcPts val="0"/>
              </a:spcAft>
              <a:buSzPts val="1200"/>
              <a:tabLst>
                <a:tab pos="635000" algn="l"/>
              </a:tabLst>
            </a:pPr>
            <a:r>
              <a:rPr lang="uk-UA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4.Партнерство на рівні роботодавців та робітників</a:t>
            </a:r>
            <a:r>
              <a:rPr lang="uk-UA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Ця форма партнерства передбачає співробітництво між роботодавцями та їхніми робітниками у вирішенні</a:t>
            </a:r>
            <a:r>
              <a:rPr lang="uk-UA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спільних питань, які стосуються конкретної галузі або професії. Вона може включати утворення спільних комітетів, об'єднань професійних спілок та роботодавців, участь у професійних переговорах тощо.</a:t>
            </a:r>
          </a:p>
          <a:p>
            <a:pPr marR="179070" lvl="0" algn="ctr">
              <a:spcBef>
                <a:spcPts val="10"/>
              </a:spcBef>
              <a:spcAft>
                <a:spcPts val="0"/>
              </a:spcAft>
              <a:buSzPts val="1200"/>
              <a:tabLst>
                <a:tab pos="63500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uk-UA" b="1" spc="-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b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виклики</a:t>
            </a:r>
            <a:r>
              <a:rPr lang="uk-UA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соціального</a:t>
            </a:r>
            <a:r>
              <a:rPr lang="uk-UA" b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партнерства</a:t>
            </a:r>
            <a:r>
              <a:rPr lang="uk-UA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соціальній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</a:p>
          <a:p>
            <a:pPr marL="342900" marR="17653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6799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ресурсів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Співпраця між громадськими організаціями, урядовими установами та приватним сектором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забезпечення соціальних послуг та програм.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843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2862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Різноманітність</a:t>
            </a:r>
            <a:r>
              <a:rPr lang="uk-UA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Співпраця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секторів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 сприяти розширенню асортименту соціальних послуг та програм,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 відповідають потребам різних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 населення.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7117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Посилення ефективності програм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Об'єднання зусиль може підвищити ефективність соціальних програм та послуг через обмін кращими практиками та ресурсами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4.Створення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сприятливого середовища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Співпраця між різними секторами може сприяти створенню сприятливого середовища для розвитку соціальних інновацій та пошуку нових рішень для соціальних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</a:t>
            </a:r>
          </a:p>
          <a:p>
            <a:pPr marL="269875">
              <a:spcBef>
                <a:spcPts val="305"/>
              </a:spcBef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5.Підвищення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доступності послуг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Співпраця різних секторів</a:t>
            </a:r>
            <a:r>
              <a:rPr lang="uk-UA" spc="2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забезпечити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кращий</a:t>
            </a:r>
            <a:r>
              <a:rPr lang="uk-UA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доступ</a:t>
            </a:r>
            <a:r>
              <a:rPr lang="uk-UA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послуг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населення,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зокрема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тих,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 знаходяться у вразливому становищі.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7800" lvl="0" algn="just">
              <a:lnSpc>
                <a:spcPct val="100000"/>
              </a:lnSpc>
              <a:spcAft>
                <a:spcPts val="0"/>
              </a:spcAft>
              <a:buSzPts val="1200"/>
              <a:tabLst>
                <a:tab pos="510540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 lvl="0" algn="ctr">
              <a:spcBef>
                <a:spcPts val="10"/>
              </a:spcBef>
              <a:spcAft>
                <a:spcPts val="0"/>
              </a:spcAft>
              <a:buSzPts val="1200"/>
              <a:tabLst>
                <a:tab pos="635000" algn="l"/>
              </a:tabLst>
            </a:pPr>
            <a:endParaRPr lang="en-US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635000" algn="l"/>
              </a:tabLst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2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3" y="161408"/>
            <a:ext cx="11874137" cy="710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marR="182245" indent="179705" algn="just">
              <a:lnSpc>
                <a:spcPct val="98000"/>
              </a:lnSpc>
              <a:spcBef>
                <a:spcPts val="1380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Виклики соціального партнерства в сфері соціальної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роботи: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070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50165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Нерівність влади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Відмінність ресурсів та владних можливостей між різними секторами може впливати на нерівноправність учасників соціального партнерства.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288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5910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Суперечності в інтересах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Різні сектори можуть мати різні цілі та інтереси, що може викликати конфлікти та ускладнити співпрацю.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375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Нестабільність</a:t>
            </a:r>
            <a:r>
              <a:rPr lang="uk-UA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фінансування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Зміна умов фінансування соціальних програм може стати перешкодою для стабільності</a:t>
            </a:r>
            <a:r>
              <a:rPr lang="uk-UA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контингентування соціального партнерства.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51054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Суперечності у цілях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Відмінності у поглядах на пріоритетні напрямки розвитку соціальної сфери можуть ускладнювати спільне прийняття рішень та реалізацію програм і проектів</a:t>
            </a:r>
            <a:r>
              <a:rPr lang="uk-UA" sz="12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18097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510540" algn="l"/>
              </a:tabLst>
            </a:pPr>
            <a:endParaRPr lang="uk-UA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510540" algn="l"/>
              </a:tabLst>
            </a:pPr>
            <a:endParaRPr lang="uk-UA" sz="12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algn="just">
              <a:lnSpc>
                <a:spcPts val="1375"/>
              </a:lnSpc>
              <a:spcAft>
                <a:spcPts val="0"/>
              </a:spcAft>
            </a:pPr>
            <a:r>
              <a:rPr lang="uk-UA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діалог: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4625" indent="179705" algn="just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 діалог – це процес, у якому роботодавці, працівники та їхні представники взаємодіють для вирішення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питань,</a:t>
            </a:r>
            <a:r>
              <a:rPr lang="uk-UA" sz="16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стосуються умов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</a:t>
            </a:r>
            <a:r>
              <a:rPr lang="uk-UA" sz="16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зайнятості. Цей процес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відбуватися на різних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рівнях – від розмов між керівництвом підприємства та представниками профспілок до національних та міжнародних переговорів між соціальними партнерами та урядом.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1610" algn="just">
              <a:spcBef>
                <a:spcPts val="30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цілі соціального діалогу включають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поліпшення умов праці, розв'язання трудових конфліктів, забезпечення</a:t>
            </a:r>
            <a:r>
              <a:rPr lang="uk-UA" sz="1600" spc="2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стабільності</a:t>
            </a:r>
            <a:r>
              <a:rPr lang="uk-UA" sz="1600" spc="2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600" spc="2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ринку</a:t>
            </a:r>
            <a:r>
              <a:rPr lang="uk-UA" sz="1600" spc="2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праці,</a:t>
            </a:r>
            <a:r>
              <a:rPr lang="uk-UA" sz="1600" spc="29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реформування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соціальних систем та сприяння соціальному розвитку. Соціальний діалог може призвести до укладання колективних договорів та угод, які встановлюють права та обов'язки сторін у сфері трудових відносин.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63550" lvl="1" algn="r">
              <a:lnSpc>
                <a:spcPct val="98000"/>
              </a:lnSpc>
              <a:spcAft>
                <a:spcPts val="0"/>
              </a:spcAft>
              <a:buSzPts val="1200"/>
              <a:tabLst>
                <a:tab pos="873125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 України «Про соціальний діалог».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</a:t>
            </a:r>
            <a:r>
              <a:rPr lang="uk-UA" b="1" spc="-1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ips.ligazakon.net/document/JF14000A?an=3</a:t>
            </a:r>
            <a:endParaRPr lang="uk-UA" b="1" spc="-1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2880" indent="179705" algn="just">
              <a:lnSpc>
                <a:spcPct val="98000"/>
              </a:lnSpc>
              <a:spcBef>
                <a:spcPts val="3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положення Закону "Про соціальний діалог"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7800" lvl="0" indent="-342900" algn="just">
              <a:spcBef>
                <a:spcPts val="30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0452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Право</a:t>
            </a:r>
            <a:r>
              <a:rPr lang="uk-UA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соціальний</a:t>
            </a:r>
            <a:r>
              <a:rPr lang="uk-UA" i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діалог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право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соціальний діалог як основний механізм вирішення трудових спорів та питань у сфері праці.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8435" lvl="0" indent="-3429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72390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Суб'єкти соціального діалогу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Закон визначає суб'єктами соціального діалогу роботодавців, працівників та їхні представники - профспілки та інші трудові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об'єднання.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224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9913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 соціального діалогу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Закон закріплює принципи рівноправності, добросовісності, діалогу та взаємоповаги між сторонами соціального діалогу.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4785" indent="179705" algn="just">
              <a:spcAft>
                <a:spcPts val="0"/>
              </a:spcAft>
            </a:pP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80975" lvl="0" algn="just">
              <a:spcAft>
                <a:spcPts val="0"/>
              </a:spcAft>
              <a:buSzPts val="1200"/>
              <a:tabLst>
                <a:tab pos="510540" algn="l"/>
              </a:tabLst>
            </a:pPr>
            <a:endParaRPr lang="en-US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86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200435"/>
            <a:ext cx="11821886" cy="7871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77165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683895" algn="l"/>
              </a:tabLst>
            </a:pP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Представницькі органи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Закон визначає порядок утворення та діяльності представницьких органів працівників, які здійснюють представництво інтересів працівників під час соціального діалогу.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975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617220" algn="l"/>
              </a:tabLst>
            </a:pP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Колективні угоди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Закон визначає правовий статус та порядок укладення колективних угод як інструменту соціального партнерства та регулювання трудових </a:t>
            </a:r>
            <a:r>
              <a:rPr lang="uk-UA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відносин.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070" lvl="0" indent="-342900" algn="just">
              <a:buSzPts val="1200"/>
              <a:buFont typeface="Times New Roman" panose="02020603050405020304" pitchFamily="18" charset="0"/>
              <a:buAutoNum type="arabicPeriod"/>
              <a:tabLst>
                <a:tab pos="708660" algn="l"/>
              </a:tabLst>
            </a:pP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Вирішення трудових спорів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Закон встановлює процедуру вирішення трудових спорів шляхом</a:t>
            </a:r>
            <a:r>
              <a:rPr lang="uk-UA" spc="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переговорів, </a:t>
            </a:r>
            <a:r>
              <a:rPr lang="uk-UA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посередництва 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інших мирних методів </a:t>
            </a:r>
            <a:r>
              <a:rPr lang="uk-UA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врегулювання</a:t>
            </a:r>
            <a:r>
              <a:rPr lang="uk-UA" spc="-1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2" algn="just">
              <a:lnSpc>
                <a:spcPts val="1375"/>
              </a:lnSpc>
              <a:spcBef>
                <a:spcPts val="15"/>
              </a:spcBef>
              <a:spcAft>
                <a:spcPts val="0"/>
              </a:spcAft>
              <a:tabLst>
                <a:tab pos="60452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1610" indent="179705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рівні держави практичні механізми розбудови соціального діалогу включають: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5895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0134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 та розвиток інституційних структур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Створення спеціалізованих органів, комісій або рад з питань соціального діалогу, які забезпечують регулярні зустрічі та консультації між урядом, бізнесом та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профспілками.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1610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1912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Законодавче регулювання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Прийняття відповідного законодавства, яке визначає правові засади соціального діалогу, процедури укладення колективних угод та вирішення трудових спорів.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6530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4071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Фінансування та підтримка ініціатив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Надання фінансової підтримки та інституційної підтримки для розвитку структур соціального діалогу та проведення спільних проектів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2" algn="just">
              <a:lnSpc>
                <a:spcPts val="1375"/>
              </a:lnSpc>
              <a:spcAft>
                <a:spcPts val="0"/>
              </a:spcAft>
              <a:tabLst>
                <a:tab pos="60452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бізнесу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1610" indent="179705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рівні бізнесу практичні механізми розбудови соціального діалогу включають: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3355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3182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корпоративних механізмів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Утворення корпоративних комітетів, рад чи інших органів, які забезпечують участь працівників у процесі управління та прийняття стратегічних рішень.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7165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7353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Укладення колективних угод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Встановлення партнерських відносин між роботодавцями та профспілками шляхом укладення колективних угод, які регулюють умови праці та соціальні гарантії.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542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Корпоративна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соціальна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відповідальність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 та впровадження політики корпоративної соціальної відповідальності,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яка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передбачає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взаємодію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uk-UA" spc="-5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громадськими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організаціями та іншими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стейкхолдерами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досягнення спільних цілей.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6530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46100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6530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40715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070" lvl="0" algn="just">
              <a:buSzPts val="1200"/>
              <a:tabLst>
                <a:tab pos="708660" algn="l"/>
              </a:tabLst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63550" lvl="1" algn="just">
              <a:lnSpc>
                <a:spcPct val="98000"/>
              </a:lnSpc>
              <a:buSzPts val="1200"/>
              <a:tabLst>
                <a:tab pos="873125" algn="l"/>
              </a:tabLst>
            </a:pP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6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4046"/>
            <a:ext cx="12070080" cy="6702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lnSpc>
                <a:spcPts val="1355"/>
              </a:lnSpc>
              <a:spcAft>
                <a:spcPts val="0"/>
              </a:spcAft>
              <a:tabLst>
                <a:tab pos="604520" algn="l"/>
              </a:tabLst>
            </a:pP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третього</a:t>
            </a:r>
            <a:r>
              <a:rPr lang="uk-UA" sz="16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сектору,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НКО</a:t>
            </a:r>
            <a:r>
              <a:rPr lang="uk-UA" sz="1600" b="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7325" indent="179705" algn="just">
              <a:lnSpc>
                <a:spcPct val="98000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рівні третього сектору практичні механізми розбудови соціального діалогу включають: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3355" lvl="3" indent="-228600" algn="just">
              <a:spcBef>
                <a:spcPts val="1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4610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громадських обговореннях та консультаціях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Представники громадських організацій беруть участь у діалогу з урядом та бізнесом з питань соціально- економічного розвитку та здійснення соціальних програм.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6530" lvl="3" indent="-2286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8610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Профільна експертиза та рекомендації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Громадські організації можуть проводити аналіз соціально- економічних проблем та розробляти рекомендації для</a:t>
            </a:r>
            <a:r>
              <a:rPr lang="uk-UA" sz="16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влади та бізнесу щодо їх вирішення.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Підтримка громадського контролю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Забезпечення механізмів громадського контролю за виконанням колективних угод та реалізацією соціальних програм</a:t>
            </a:r>
          </a:p>
          <a:p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8435" indent="179705" algn="just">
              <a:spcBef>
                <a:spcPts val="15"/>
              </a:spcBef>
              <a:spcAft>
                <a:spcPts val="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3.Трипартизм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система соціального партнерства, яка базується на співпраці трьох основних сторін: уряду, роботодавців та профспілок. Вона передбачає вирішення соціально-економічних питань та управління трудовими відносинами шляхом консенсусу та взаємодії між цими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сторонами.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ts val="1375"/>
              </a:lnSpc>
              <a:spcAft>
                <a:spcPts val="0"/>
              </a:spcAft>
              <a:buFont typeface="+mj-lt"/>
              <a:buAutoNum type="arabicPeriod"/>
              <a:tabLst>
                <a:tab pos="60452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принципи</a:t>
            </a:r>
            <a:r>
              <a:rPr lang="uk-UA" i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82245" indent="-28575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Партнерство та взаємодія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покликаний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сприяти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співпраці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партнерству</a:t>
            </a:r>
            <a:r>
              <a:rPr lang="uk-UA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урядом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роботодавцями та профспілками, де всі сторони мають однакове право висловлювати свої погляди та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інтереси.</a:t>
            </a:r>
          </a:p>
          <a:p>
            <a:pPr marL="555625" marR="182245" indent="-28575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Діалог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консенсус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Основою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активний соціальний діалог, в ході якого сторони стараються досягти взаємного згоди та консенсусу у вирішенні різних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питань.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82245" indent="-28575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Взаємна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відповідальність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Всі учасники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мають бути відповідальними за свої дії та прийняті рішення, а також брати на себе частку відповідальності за досягнення спільних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цілей.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82245" indent="-28575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Баланс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сприяє збалансованому представленню інтересів уряду, бізнесу та працівників у процесі ухвалення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82245" indent="-285750" algn="just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Демократія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прозорість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Важливо забезпечити відкритий та прозорий процес прийняття рішень для всіх сторін, щоб забезпечити демократичність та доступність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marR="178435" lvl="2" indent="-285750" algn="just">
              <a:lnSpc>
                <a:spcPct val="100000"/>
              </a:lnSpc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915670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>
              <a:buFont typeface="Times New Roman" panose="02020603050405020304" pitchFamily="18" charset="0"/>
              <a:buChar char="‒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8850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3" y="232744"/>
            <a:ext cx="11978640" cy="5517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1295" marR="176530" indent="-1156335">
              <a:lnSpc>
                <a:spcPct val="98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sz="1600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b="1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уряду,</a:t>
            </a:r>
            <a:r>
              <a:rPr lang="uk-UA" sz="16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роботодавців</a:t>
            </a:r>
            <a:r>
              <a:rPr lang="uk-UA" sz="1600" b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профспілок</a:t>
            </a: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1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трипартитній</a:t>
            </a:r>
            <a:r>
              <a:rPr lang="uk-UA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системі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7800" indent="179705" algn="just">
              <a:spcBef>
                <a:spcPts val="1360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трипартитній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системі соціального партнерства кожна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основних сторін має визначену роль та виконує певні функції з метою досягнення спільних цілей та розвитку ефективної взаємодії: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89585">
              <a:lnSpc>
                <a:spcPts val="1375"/>
              </a:lnSpc>
              <a:spcBef>
                <a:spcPts val="25"/>
              </a:spcBef>
              <a:spcAft>
                <a:spcPts val="0"/>
              </a:spcAft>
            </a:pPr>
            <a:r>
              <a:rPr lang="uk-UA" sz="16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9705" indent="179705" algn="just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Уряд виступає як посередник та регулятор у 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трипартитній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системі. Його роль полягає у наступному: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6055" lvl="0" indent="-342900">
              <a:spcBef>
                <a:spcPts val="305"/>
              </a:spcBef>
              <a:buSzPts val="1200"/>
              <a:buFont typeface="Times New Roman" panose="02020603050405020304" pitchFamily="18" charset="0"/>
              <a:buChar char="-"/>
              <a:tabLst>
                <a:tab pos="632460" algn="l"/>
                <a:tab pos="3400425" algn="l"/>
              </a:tabLs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Розробці та впровадженні законодавства та політики, спрямованих на регулювання соціально-економічних питань та управління трудовими відносинами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Сприянні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соціальному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діалогу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	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організацію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зустрічей та обговорень між сторонами.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6690" lvl="0" indent="-342900">
              <a:buSzPts val="1200"/>
              <a:buFont typeface="Times New Roman" panose="02020603050405020304" pitchFamily="18" charset="0"/>
              <a:buChar char="-"/>
              <a:tabLst>
                <a:tab pos="632460" algn="l"/>
                <a:tab pos="1189990" algn="l"/>
                <a:tab pos="3018155" algn="l"/>
                <a:tab pos="3283585" algn="l"/>
              </a:tabLst>
            </a:pP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Участі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у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вирішенні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конфліктів	</a:t>
            </a:r>
            <a:r>
              <a:rPr lang="uk-UA" sz="16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медіації</a:t>
            </a:r>
            <a:r>
              <a:rPr lang="uk-UA" sz="1600" spc="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роботодавцями та профспілками.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1610" lvl="0" indent="-342900">
              <a:buSzPts val="1200"/>
              <a:buFont typeface="Times New Roman" panose="02020603050405020304" pitchFamily="18" charset="0"/>
              <a:buChar char="-"/>
              <a:tabLst>
                <a:tab pos="542925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Забезпеченні</a:t>
            </a:r>
            <a:r>
              <a:rPr lang="uk-UA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ухвалених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рішень та реалізації спільних програм.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lnSpc>
                <a:spcPts val="1370"/>
              </a:lnSpc>
              <a:spcAft>
                <a:spcPts val="0"/>
              </a:spcAft>
            </a:pP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Роботодавці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0340" indent="179705" algn="just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Роботодавці представляють інтереси підприємств та бізнесу у 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трипартитній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системі. Їх функції включають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наступне: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3990" lvl="0" indent="-342900" algn="just">
              <a:lnSpc>
                <a:spcPct val="100000"/>
              </a:lnSpc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52450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Представлення позицій та інтересів бізнес-спільноти у взаємодії з урядом та профспілками.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653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58165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соціальному діалозі та вирішенні соціально- економічних питань, що стосуються трудових відносин та умов праці.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70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83260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Розробці та пропаганді соціально-економічних стратегій та програм, спрямованих на підвищення ефективності бізнесу та підтримку працівників.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>
              <a:lnSpc>
                <a:spcPts val="1375"/>
              </a:lnSpc>
              <a:spcAft>
                <a:spcPts val="0"/>
              </a:spcAft>
            </a:pP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Профспілки</a:t>
            </a:r>
            <a:endParaRPr lang="en-US" sz="1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1610" indent="179705" algn="just"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Профспілки захищають інтереси працівників та представляють їхні права у 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трипартитній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системі. Їхні основні функції включають у себе: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lnSpc>
                <a:spcPct val="100000"/>
              </a:lnSpc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19125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Представлення та захист інтересів працівників у взаємодії з урядом та роботодавцями.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1610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561340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соціальному діалозі та переговорах з метою досягнення справедливих трудових умов та соціального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79070" lvl="0" indent="-342900" algn="just">
              <a:lnSpc>
                <a:spcPct val="98000"/>
              </a:lnSpc>
              <a:spcAft>
                <a:spcPts val="0"/>
              </a:spcAft>
              <a:buSzPts val="1200"/>
              <a:buFont typeface="Times New Roman" panose="02020603050405020304" pitchFamily="18" charset="0"/>
              <a:buChar char="-"/>
              <a:tabLst>
                <a:tab pos="662305" algn="l"/>
              </a:tabLst>
            </a:pP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Організацію протестів та страйків у випадку невиконання угод або порушення прав працівників.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8215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005" y="156756"/>
            <a:ext cx="11874137" cy="5722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just">
              <a:lnSpc>
                <a:spcPts val="1375"/>
              </a:lnSpc>
              <a:spcBef>
                <a:spcPts val="1340"/>
              </a:spcBef>
              <a:spcAft>
                <a:spcPts val="0"/>
              </a:spcAft>
              <a:tabLst>
                <a:tab pos="716915" algn="l"/>
              </a:tabLst>
            </a:pPr>
            <a:r>
              <a:rPr lang="uk-UA" sz="1600" b="1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Переваги</a:t>
            </a:r>
            <a:r>
              <a:rPr lang="uk-UA" sz="1600" b="1" i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i="1" spc="-1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07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 легітимності та підтримки рішень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забезпечує широку підтримку та легітимність ухваленим рішенням, оскільки вони базуються на консенсусі між урядом, роботодавцями та профспілками.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034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якості рішень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За участю різних сторін забезпечується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обгрунтоване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різностороннє</a:t>
            </a:r>
            <a:r>
              <a:rPr lang="uk-UA" sz="16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обговорення проблем та розробка ефективних рішень, що сприяє їхній більшій прийнятності та успішності впровадження.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8161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 конфліктів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Спільна участь у рішеннях та обговорення питань допомагає попереджати конфлікти та сприяє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вирішенню існуючих проблем шляхом діалогу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компромісу.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705" lvl="3" indent="-228600" algn="just"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716915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стабільності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1600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</a:t>
            </a:r>
            <a:r>
              <a:rPr lang="uk-UA" sz="1600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сприяє стабільності в суспільстві та економіці, оскільки спільні рішення та консенсус між сторонами сприяють попередженню криз та вирішенню проблем.</a:t>
            </a:r>
          </a:p>
          <a:p>
            <a:pPr lvl="2" algn="just">
              <a:lnSpc>
                <a:spcPts val="1375"/>
              </a:lnSpc>
              <a:spcAft>
                <a:spcPts val="0"/>
              </a:spcAft>
              <a:tabLst>
                <a:tab pos="716915" algn="l"/>
              </a:tabLs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</a:t>
            </a:r>
            <a:r>
              <a:rPr lang="uk-UA" b="1" i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spc="-1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8435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2865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Затримка в процесі прийняття рішень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Процес узгодження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 тривалим та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затягнутим, особливо у випадках, коли сторони не можуть досягти консенсусу.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070" lvl="3" indent="-228600" algn="just">
              <a:spcBef>
                <a:spcPts val="10"/>
              </a:spcBef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1912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Ризик нерівності впливу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Умови для соціального діалогу можуть бути неоднаковими для різних сторін, що може призвести до нерівності впливу та відсутності представництва деяких соціальних груп.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17907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8293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Обмежена представництво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Не всі суспільні групи можуть бути належним чином представлені в системі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трипартизму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що може обмежити здатність цієї системи вирішувати проблеми усієї спільноти.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0340" algn="just">
              <a:spcBef>
                <a:spcPts val="305"/>
              </a:spcBef>
              <a:spcAft>
                <a:spcPts val="0"/>
              </a:spcAft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- Ризик</a:t>
            </a:r>
            <a:r>
              <a:rPr lang="uk-UA" i="1" spc="3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захоплення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pc="3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uk-UA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ризик,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певні</a:t>
            </a:r>
            <a:r>
              <a:rPr lang="uk-UA" spc="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25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можуть захопити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трипартитного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діалогу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використовувати його в своїх власних інтересах, не враховуючи загального блага.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lvl="3" indent="-2286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582930" algn="l"/>
              </a:tabLst>
            </a:pP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79705" lvl="3" algn="just">
              <a:spcBef>
                <a:spcPts val="5"/>
              </a:spcBef>
              <a:spcAft>
                <a:spcPts val="0"/>
              </a:spcAft>
              <a:tabLst>
                <a:tab pos="716915" algn="l"/>
              </a:tabLst>
            </a:pPr>
            <a:endParaRPr lang="en-US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2491"/>
            <a:ext cx="12096206" cy="575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70205" lvl="1" algn="just">
              <a:lnSpc>
                <a:spcPct val="100000"/>
              </a:lnSpc>
              <a:spcAft>
                <a:spcPts val="0"/>
              </a:spcAft>
              <a:tabLst>
                <a:tab pos="610870" algn="l"/>
                <a:tab pos="1715770" algn="l"/>
              </a:tabLst>
            </a:pP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</a:t>
            </a:r>
            <a:r>
              <a:rPr lang="uk-UA" sz="1600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корпоратизму</a:t>
            </a:r>
            <a:r>
              <a:rPr lang="uk-UA" sz="1600" b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b="1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співпраці</a:t>
            </a:r>
            <a:r>
              <a:rPr lang="uk-UA" sz="1600" b="1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</a:t>
            </a:r>
            <a:r>
              <a:rPr lang="uk-UA" sz="1600" b="1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державою</a:t>
            </a:r>
            <a:r>
              <a:rPr lang="uk-UA" sz="1600" b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16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корпораціями.</a:t>
            </a:r>
            <a:endParaRPr lang="en-US" sz="1600" b="1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81610" indent="179705" algn="just">
              <a:spcBef>
                <a:spcPts val="1345"/>
              </a:spcBef>
              <a:spcAft>
                <a:spcPts val="0"/>
              </a:spcAft>
            </a:pP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відіграє важливу роль у взаємодії між державою та корпораціями, забезпечуючи ефективний механізм співпраці для досягнення спільних цілей. Ось деякі ключові аспекти його ролі: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ts val="1375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71755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Представництво</a:t>
            </a:r>
            <a:r>
              <a:rPr lang="uk-UA" sz="1600" i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інтересів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80975" indent="-285750" algn="just"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</a:t>
            </a:r>
            <a:r>
              <a:rPr lang="uk-UA" sz="16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надає</a:t>
            </a:r>
            <a:r>
              <a:rPr lang="uk-UA" sz="16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корпораціям можливість створювати організації, які представляють їхні інтереси перед державою. Ці організації можуть діяти як асоціації або лобістські групи, що забезпечують представництво та вплив на процеси урядового прийняття рішень.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ts val="1375"/>
              </a:lnSpc>
              <a:spcBef>
                <a:spcPts val="5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71755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Вплив</a:t>
            </a:r>
            <a:r>
              <a:rPr lang="uk-UA" sz="1600" i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600" i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законодавство</a:t>
            </a:r>
            <a:r>
              <a:rPr lang="uk-UA" sz="1600" i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 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82245" indent="-285750" algn="just"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Корпоративні інтереси можуть впливати на формулювання законів та політики через лобіювання та взаємодію з урядом. Це дозволяє корпораціям захищати свої інтереси та сприяє формулюванню сприятливого законодавства та регулювання для їхньої діяльності.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ts val="1375"/>
              </a:lnSpc>
              <a:spcBef>
                <a:spcPts val="1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71755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Участь</a:t>
            </a:r>
            <a:r>
              <a:rPr lang="uk-UA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600" i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</a:t>
            </a:r>
            <a:r>
              <a:rPr lang="uk-UA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</a:t>
            </a:r>
            <a:r>
              <a:rPr lang="uk-UA" sz="16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рішень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78435" indent="-285750" algn="just">
              <a:spcAft>
                <a:spcPts val="0"/>
              </a:spcAft>
              <a:buFont typeface="Times New Roman" panose="02020603050405020304" pitchFamily="18" charset="0"/>
              <a:buChar char="‒"/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умов корпоративної участі у процесі прийняття рішень держава може консультуватися з корпораціями при розробці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політики та визначенні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стратегій. Це сприяє тому, що прийняті рішення відповідають інтересам бізнесу та ефективно сприяють розвитку економіки.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ts val="1375"/>
              </a:lnSpc>
              <a:spcBef>
                <a:spcPts val="1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717550" algn="l"/>
              </a:tabLst>
            </a:pP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Сприяння</a:t>
            </a:r>
            <a:r>
              <a:rPr lang="uk-UA" sz="1600" i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економічному</a:t>
            </a:r>
            <a:r>
              <a:rPr lang="uk-UA" sz="1600" i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зростанню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algn="just">
              <a:spcBef>
                <a:spcPts val="305"/>
              </a:spcBef>
              <a:spcAft>
                <a:spcPts val="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Співпраця між державою та корпораціями через </a:t>
            </a:r>
            <a:r>
              <a:rPr lang="uk-UA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корпоратизм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може сприяти економічному зростанню та стимулювати інновації. Створюючи сприятливе середовище</a:t>
            </a:r>
            <a:r>
              <a:rPr lang="uk-UA" sz="1600" spc="3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1600" spc="3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бізнесу</a:t>
            </a:r>
            <a:r>
              <a:rPr lang="uk-UA" sz="1600" spc="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600" spc="3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інвестицій,</a:t>
            </a:r>
            <a:r>
              <a:rPr lang="uk-UA" sz="1600" spc="3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z="1600" spc="3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модернізації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ts val="1375"/>
              </a:lnSpc>
              <a:spcBef>
                <a:spcPts val="10"/>
              </a:spcBef>
              <a:spcAft>
                <a:spcPts val="0"/>
              </a:spcAft>
              <a:buFont typeface="Times New Roman" panose="02020603050405020304" pitchFamily="18" charset="0"/>
              <a:buChar char="‒"/>
              <a:tabLst>
                <a:tab pos="717550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соціальної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відповідальності</a:t>
            </a:r>
            <a:endParaRPr lang="en-US" sz="16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9875" marR="179070" indent="17970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у корпоративних структурах може також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сприяти розвитку соціальної відповідальності корпорацій. За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співпраці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урядом та іншими зацікавленими сторонами, корпорації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можуть розробляти та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реалізовувати стратегії збереження навколишнього середовища, соціальної підтримки та етичної діяльності.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5625" marR="179705" indent="-285750" algn="just">
              <a:spcAft>
                <a:spcPts val="0"/>
              </a:spcAft>
              <a:buFont typeface="Times New Roman" panose="02020603050405020304" pitchFamily="18" charset="0"/>
              <a:buChar char="‒"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50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6084</Words>
  <Application>Microsoft Office PowerPoint</Application>
  <PresentationFormat>Широкоэкранный</PresentationFormat>
  <Paragraphs>258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Times New Roman</vt:lpstr>
      <vt:lpstr>Тема Office</vt:lpstr>
      <vt:lpstr>Соціальне партнерство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Соціальне партнерство</dc:title>
  <dc:creator>Valeria Tymoshyk</dc:creator>
  <cp:lastModifiedBy>Valeria Tymoshyk</cp:lastModifiedBy>
  <cp:revision>9</cp:revision>
  <dcterms:created xsi:type="dcterms:W3CDTF">2025-03-12T06:24:10Z</dcterms:created>
  <dcterms:modified xsi:type="dcterms:W3CDTF">2025-03-12T07:37:40Z</dcterms:modified>
</cp:coreProperties>
</file>