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 id="259" r:id="rId3"/>
    <p:sldId id="258" r:id="rId4"/>
    <p:sldId id="260" r:id="rId5"/>
    <p:sldId id="261" r:id="rId6"/>
    <p:sldId id="264" r:id="rId7"/>
    <p:sldId id="263" r:id="rId8"/>
    <p:sldId id="268" r:id="rId9"/>
    <p:sldId id="265" r:id="rId10"/>
    <p:sldId id="266" r:id="rId11"/>
    <p:sldId id="269" r:id="rId12"/>
    <p:sldId id="270"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72"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7C9000CB-C6C8-4D61-98B5-65DBB7A168F0}" type="datetimeFigureOut">
              <a:rPr lang="uk-UA" smtClean="0"/>
              <a:t>25.03.2025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2117868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C9000CB-C6C8-4D61-98B5-65DBB7A168F0}" type="datetimeFigureOut">
              <a:rPr lang="uk-UA" smtClean="0"/>
              <a:t>25.03.2025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325317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C9000CB-C6C8-4D61-98B5-65DBB7A168F0}" type="datetimeFigureOut">
              <a:rPr lang="uk-UA" smtClean="0"/>
              <a:t>25.03.2025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1561127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C9000CB-C6C8-4D61-98B5-65DBB7A168F0}" type="datetimeFigureOut">
              <a:rPr lang="uk-UA" smtClean="0"/>
              <a:t>25.03.2025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2078061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C9000CB-C6C8-4D61-98B5-65DBB7A168F0}" type="datetimeFigureOut">
              <a:rPr lang="uk-UA" smtClean="0"/>
              <a:t>25.03.2025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46694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7C9000CB-C6C8-4D61-98B5-65DBB7A168F0}" type="datetimeFigureOut">
              <a:rPr lang="uk-UA" smtClean="0"/>
              <a:t>25.03.2025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2822203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7C9000CB-C6C8-4D61-98B5-65DBB7A168F0}" type="datetimeFigureOut">
              <a:rPr lang="uk-UA" smtClean="0"/>
              <a:t>25.03.2025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908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7C9000CB-C6C8-4D61-98B5-65DBB7A168F0}" type="datetimeFigureOut">
              <a:rPr lang="uk-UA" smtClean="0"/>
              <a:t>25.03.2025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1784237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C9000CB-C6C8-4D61-98B5-65DBB7A168F0}" type="datetimeFigureOut">
              <a:rPr lang="uk-UA" smtClean="0"/>
              <a:t>25.03.2025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3213424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C9000CB-C6C8-4D61-98B5-65DBB7A168F0}" type="datetimeFigureOut">
              <a:rPr lang="uk-UA" smtClean="0"/>
              <a:t>25.03.2025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145525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C9000CB-C6C8-4D61-98B5-65DBB7A168F0}" type="datetimeFigureOut">
              <a:rPr lang="uk-UA" smtClean="0"/>
              <a:t>25.03.2025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0C4B055-FCD4-4AB0-903A-50F599DD2AA9}" type="slidenum">
              <a:rPr lang="uk-UA" smtClean="0"/>
              <a:t>‹#›</a:t>
            </a:fld>
            <a:endParaRPr lang="uk-UA"/>
          </a:p>
        </p:txBody>
      </p:sp>
    </p:spTree>
    <p:extLst>
      <p:ext uri="{BB962C8B-B14F-4D97-AF65-F5344CB8AC3E}">
        <p14:creationId xmlns:p14="http://schemas.microsoft.com/office/powerpoint/2010/main" val="202168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000CB-C6C8-4D61-98B5-65DBB7A168F0}" type="datetimeFigureOut">
              <a:rPr lang="uk-UA" smtClean="0"/>
              <a:t>25.03.2025</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C4B055-FCD4-4AB0-903A-50F599DD2AA9}" type="slidenum">
              <a:rPr lang="uk-UA" smtClean="0"/>
              <a:t>‹#›</a:t>
            </a:fld>
            <a:endParaRPr lang="uk-UA"/>
          </a:p>
        </p:txBody>
      </p:sp>
    </p:spTree>
    <p:extLst>
      <p:ext uri="{BB962C8B-B14F-4D97-AF65-F5344CB8AC3E}">
        <p14:creationId xmlns:p14="http://schemas.microsoft.com/office/powerpoint/2010/main" val="139682532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Прямоугольник 4"/>
          <p:cNvSpPr/>
          <p:nvPr/>
        </p:nvSpPr>
        <p:spPr>
          <a:xfrm>
            <a:off x="2544762" y="2092961"/>
            <a:ext cx="8768080" cy="954107"/>
          </a:xfrm>
          <a:prstGeom prst="rect">
            <a:avLst/>
          </a:prstGeom>
        </p:spPr>
        <p:txBody>
          <a:bodyPr wrap="square">
            <a:spAutoFit/>
          </a:bodyPr>
          <a:lstStyle/>
          <a:p>
            <a:pPr algn="ctr">
              <a:spcBef>
                <a:spcPts val="600"/>
              </a:spcBef>
            </a:pPr>
            <a:r>
              <a:rPr lang="uk-UA" sz="2800" b="1" i="1" cap="all" dirty="0" smtClean="0">
                <a:solidFill>
                  <a:srgbClr val="0070C0"/>
                </a:solidFill>
                <a:latin typeface="Comic Sans MS" panose="030F0702030302020204" pitchFamily="66" charset="0"/>
              </a:rPr>
              <a:t>Бюджетування </a:t>
            </a:r>
            <a:r>
              <a:rPr lang="uk-UA" sz="2800" b="1" i="1" cap="all" dirty="0">
                <a:solidFill>
                  <a:srgbClr val="0070C0"/>
                </a:solidFill>
                <a:latin typeface="Comic Sans MS" panose="030F0702030302020204" pitchFamily="66" charset="0"/>
              </a:rPr>
              <a:t>в державному секторі та </a:t>
            </a:r>
            <a:r>
              <a:rPr lang="uk-UA" sz="2800" b="1" i="1" cap="all" dirty="0">
                <a:solidFill>
                  <a:srgbClr val="0070C0"/>
                </a:solidFill>
                <a:latin typeface="Comic Sans MS" panose="030F0702030302020204" pitchFamily="66" charset="0"/>
              </a:rPr>
              <a:t>підприємництві (ППОП </a:t>
            </a:r>
            <a:r>
              <a:rPr lang="uk-UA" sz="2800" b="1" i="1" cap="all" dirty="0" smtClean="0">
                <a:solidFill>
                  <a:srgbClr val="0070C0"/>
                </a:solidFill>
                <a:latin typeface="Comic Sans MS" panose="030F0702030302020204" pitchFamily="66" charset="0"/>
              </a:rPr>
              <a:t>12)</a:t>
            </a:r>
            <a:endParaRPr lang="uk-UA" sz="2800" b="1" dirty="0">
              <a:solidFill>
                <a:srgbClr val="0070C0"/>
              </a:solidFill>
              <a:latin typeface="Comic Sans MS" panose="030F0702030302020204" pitchFamily="66" charset="0"/>
            </a:endParaRPr>
          </a:p>
        </p:txBody>
      </p:sp>
      <p:sp>
        <p:nvSpPr>
          <p:cNvPr id="3" name="Прямоугольник 2"/>
          <p:cNvSpPr/>
          <p:nvPr/>
        </p:nvSpPr>
        <p:spPr>
          <a:xfrm>
            <a:off x="1381758" y="3989755"/>
            <a:ext cx="10170161" cy="1169551"/>
          </a:xfrm>
          <a:prstGeom prst="rect">
            <a:avLst/>
          </a:prstGeom>
        </p:spPr>
        <p:txBody>
          <a:bodyPr wrap="square">
            <a:spAutoFit/>
          </a:bodyPr>
          <a:lstStyle/>
          <a:p>
            <a:pPr>
              <a:spcBef>
                <a:spcPts val="600"/>
              </a:spcBef>
            </a:pPr>
            <a:r>
              <a:rPr lang="uk-UA" sz="2000" b="1" dirty="0" smtClean="0">
                <a:latin typeface="Comic Sans MS" panose="030F0702030302020204" pitchFamily="66" charset="0"/>
              </a:rPr>
              <a:t>Лектор:  Сіліна Ірина Вадимівна</a:t>
            </a:r>
            <a:r>
              <a:rPr lang="uk-UA" sz="2000" dirty="0" smtClean="0">
                <a:latin typeface="Comic Sans MS" panose="030F0702030302020204" pitchFamily="66" charset="0"/>
              </a:rPr>
              <a:t>, </a:t>
            </a:r>
          </a:p>
          <a:p>
            <a:pPr>
              <a:spcBef>
                <a:spcPts val="600"/>
              </a:spcBef>
            </a:pPr>
            <a:r>
              <a:rPr lang="uk-UA" sz="2000" dirty="0" smtClean="0">
                <a:latin typeface="Comic Sans MS" panose="030F0702030302020204" pitchFamily="66" charset="0"/>
              </a:rPr>
              <a:t>кандидат економічних наук, доцент, </a:t>
            </a:r>
          </a:p>
          <a:p>
            <a:pPr>
              <a:spcBef>
                <a:spcPts val="600"/>
              </a:spcBef>
            </a:pPr>
            <a:r>
              <a:rPr lang="uk-UA" sz="2000" dirty="0" smtClean="0">
                <a:latin typeface="Comic Sans MS" panose="030F0702030302020204" pitchFamily="66" charset="0"/>
              </a:rPr>
              <a:t>доцент кафедри інформаційної економіки підприємництва та фінансів</a:t>
            </a:r>
            <a:endParaRPr lang="uk-UA" sz="2000" dirty="0">
              <a:latin typeface="Comic Sans MS" panose="030F0702030302020204" pitchFamily="66" charset="0"/>
            </a:endParaRPr>
          </a:p>
        </p:txBody>
      </p:sp>
      <p:pic>
        <p:nvPicPr>
          <p:cNvPr id="6" name="Рисунок 5"/>
          <p:cNvPicPr>
            <a:picLocks noChangeAspect="1"/>
          </p:cNvPicPr>
          <p:nvPr/>
        </p:nvPicPr>
        <p:blipFill>
          <a:blip r:embed="rId2"/>
          <a:stretch>
            <a:fillRect/>
          </a:stretch>
        </p:blipFill>
        <p:spPr>
          <a:xfrm>
            <a:off x="0" y="0"/>
            <a:ext cx="3321180" cy="1747520"/>
          </a:xfrm>
          <a:prstGeom prst="rect">
            <a:avLst/>
          </a:prstGeom>
        </p:spPr>
      </p:pic>
    </p:spTree>
    <p:extLst>
      <p:ext uri="{BB962C8B-B14F-4D97-AF65-F5344CB8AC3E}">
        <p14:creationId xmlns:p14="http://schemas.microsoft.com/office/powerpoint/2010/main" val="4239158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2" name="Прямоугольник 1"/>
          <p:cNvSpPr/>
          <p:nvPr/>
        </p:nvSpPr>
        <p:spPr>
          <a:xfrm>
            <a:off x="3422780" y="1542256"/>
            <a:ext cx="7560180" cy="2369880"/>
          </a:xfrm>
          <a:prstGeom prst="rect">
            <a:avLst/>
          </a:prstGeom>
        </p:spPr>
        <p:txBody>
          <a:bodyPr wrap="square">
            <a:spAutoFit/>
          </a:bodyPr>
          <a:lstStyle/>
          <a:p>
            <a:r>
              <a:rPr lang="uk-UA" sz="2400" b="1" dirty="0">
                <a:solidFill>
                  <a:schemeClr val="accent5">
                    <a:lumMod val="75000"/>
                  </a:schemeClr>
                </a:solidFill>
                <a:latin typeface="Comic Sans MS" panose="030F0702030302020204" pitchFamily="66" charset="0"/>
              </a:rPr>
              <a:t>6. Методи </a:t>
            </a:r>
            <a:r>
              <a:rPr lang="uk-UA" sz="2400" b="1" dirty="0" smtClean="0">
                <a:solidFill>
                  <a:schemeClr val="accent5">
                    <a:lumMod val="75000"/>
                  </a:schemeClr>
                </a:solidFill>
                <a:latin typeface="Comic Sans MS" panose="030F0702030302020204" pitchFamily="66" charset="0"/>
              </a:rPr>
              <a:t>навчання</a:t>
            </a:r>
          </a:p>
          <a:p>
            <a:endParaRPr lang="uk-UA" sz="2400" b="1" dirty="0">
              <a:solidFill>
                <a:schemeClr val="accent5">
                  <a:lumMod val="75000"/>
                </a:schemeClr>
              </a:solidFill>
              <a:latin typeface="Comic Sans MS" panose="030F0702030302020204" pitchFamily="66" charset="0"/>
            </a:endParaRPr>
          </a:p>
          <a:p>
            <a:pPr>
              <a:spcBef>
                <a:spcPts val="600"/>
              </a:spcBef>
              <a:buFont typeface="Arial" panose="020B0604020202020204" pitchFamily="34" charset="0"/>
              <a:buChar char="•"/>
            </a:pPr>
            <a:r>
              <a:rPr lang="uk-UA" sz="2000" dirty="0">
                <a:latin typeface="Comic Sans MS" panose="030F0702030302020204" pitchFamily="66" charset="0"/>
              </a:rPr>
              <a:t>Інтерактивні лекції та дискусії.</a:t>
            </a:r>
          </a:p>
          <a:p>
            <a:pPr>
              <a:spcBef>
                <a:spcPts val="600"/>
              </a:spcBef>
              <a:buFont typeface="Arial" panose="020B0604020202020204" pitchFamily="34" charset="0"/>
              <a:buChar char="•"/>
            </a:pPr>
            <a:r>
              <a:rPr lang="uk-UA" sz="2000" dirty="0">
                <a:latin typeface="Comic Sans MS" panose="030F0702030302020204" pitchFamily="66" charset="0"/>
              </a:rPr>
              <a:t>Використання реальних кейсів та аналітичних задач.</a:t>
            </a:r>
          </a:p>
          <a:p>
            <a:pPr>
              <a:spcBef>
                <a:spcPts val="600"/>
              </a:spcBef>
              <a:buFont typeface="Arial" panose="020B0604020202020204" pitchFamily="34" charset="0"/>
              <a:buChar char="•"/>
            </a:pPr>
            <a:r>
              <a:rPr lang="uk-UA" sz="2000" dirty="0">
                <a:latin typeface="Comic Sans MS" panose="030F0702030302020204" pitchFamily="66" charset="0"/>
              </a:rPr>
              <a:t>Онлайн-тестування та ситуаційний аналіз.</a:t>
            </a:r>
          </a:p>
          <a:p>
            <a:pPr>
              <a:spcBef>
                <a:spcPts val="600"/>
              </a:spcBef>
              <a:buFont typeface="Arial" panose="020B0604020202020204" pitchFamily="34" charset="0"/>
              <a:buChar char="•"/>
            </a:pPr>
            <a:r>
              <a:rPr lang="uk-UA" sz="2000" dirty="0">
                <a:latin typeface="Comic Sans MS" panose="030F0702030302020204" pitchFamily="66" charset="0"/>
              </a:rPr>
              <a:t>Виконання творчих індивідуальних завдань.</a:t>
            </a:r>
          </a:p>
        </p:txBody>
      </p:sp>
    </p:spTree>
    <p:extLst>
      <p:ext uri="{BB962C8B-B14F-4D97-AF65-F5344CB8AC3E}">
        <p14:creationId xmlns:p14="http://schemas.microsoft.com/office/powerpoint/2010/main" val="1819245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2" name="Прямоугольник 1"/>
          <p:cNvSpPr/>
          <p:nvPr/>
        </p:nvSpPr>
        <p:spPr>
          <a:xfrm>
            <a:off x="3677920" y="1343859"/>
            <a:ext cx="8310880" cy="769441"/>
          </a:xfrm>
          <a:prstGeom prst="rect">
            <a:avLst/>
          </a:prstGeom>
        </p:spPr>
        <p:txBody>
          <a:bodyPr wrap="square">
            <a:spAutoFit/>
          </a:bodyPr>
          <a:lstStyle/>
          <a:p>
            <a:r>
              <a:rPr lang="uk-UA" sz="2400" b="1" dirty="0">
                <a:solidFill>
                  <a:srgbClr val="0070C0"/>
                </a:solidFill>
                <a:latin typeface="Comic Sans MS" panose="030F0702030302020204" pitchFamily="66" charset="0"/>
              </a:rPr>
              <a:t>7. Очікувані результати навчання</a:t>
            </a:r>
          </a:p>
          <a:p>
            <a:endParaRPr lang="uk-UA" sz="2000" dirty="0">
              <a:latin typeface="Comic Sans MS" panose="030F0702030302020204" pitchFamily="66" charset="0"/>
            </a:endParaRPr>
          </a:p>
        </p:txBody>
      </p:sp>
      <p:sp>
        <p:nvSpPr>
          <p:cNvPr id="3" name="Прямоугольник 2"/>
          <p:cNvSpPr/>
          <p:nvPr/>
        </p:nvSpPr>
        <p:spPr>
          <a:xfrm>
            <a:off x="1584960" y="2397820"/>
            <a:ext cx="9682480" cy="1938992"/>
          </a:xfrm>
          <a:prstGeom prst="rect">
            <a:avLst/>
          </a:prstGeom>
        </p:spPr>
        <p:txBody>
          <a:bodyPr wrap="square">
            <a:spAutoFit/>
          </a:bodyPr>
          <a:lstStyle/>
          <a:p>
            <a:pPr>
              <a:spcBef>
                <a:spcPts val="600"/>
              </a:spcBef>
            </a:pPr>
            <a:r>
              <a:rPr lang="uk-UA" sz="2000" dirty="0">
                <a:latin typeface="Comic Sans MS" panose="030F0702030302020204" pitchFamily="66" charset="0"/>
              </a:rPr>
              <a:t>Після завершення курсу студенти будуть здатні:</a:t>
            </a:r>
          </a:p>
          <a:p>
            <a:pPr>
              <a:spcBef>
                <a:spcPts val="600"/>
              </a:spcBef>
            </a:pPr>
            <a:r>
              <a:rPr lang="uk-UA" sz="2000" dirty="0" smtClean="0">
                <a:latin typeface="Comic Sans MS" panose="030F0702030302020204" pitchFamily="66" charset="0"/>
              </a:rPr>
              <a:t>Розробляти </a:t>
            </a:r>
            <a:r>
              <a:rPr lang="uk-UA" sz="2000" dirty="0">
                <a:latin typeface="Comic Sans MS" panose="030F0702030302020204" pitchFamily="66" charset="0"/>
              </a:rPr>
              <a:t>бюджети підприємств та державних установ.</a:t>
            </a:r>
          </a:p>
          <a:p>
            <a:pPr>
              <a:spcBef>
                <a:spcPts val="600"/>
              </a:spcBef>
            </a:pPr>
            <a:r>
              <a:rPr lang="uk-UA" sz="2000" dirty="0">
                <a:latin typeface="Comic Sans MS" panose="030F0702030302020204" pitchFamily="66" charset="0"/>
              </a:rPr>
              <a:t>Аналізувати виконання бюджетів, оцінювати їх ефективність.</a:t>
            </a:r>
          </a:p>
          <a:p>
            <a:pPr>
              <a:spcBef>
                <a:spcPts val="600"/>
              </a:spcBef>
            </a:pPr>
            <a:r>
              <a:rPr lang="uk-UA" sz="2000" dirty="0" smtClean="0">
                <a:latin typeface="Comic Sans MS" panose="030F0702030302020204" pitchFamily="66" charset="0"/>
              </a:rPr>
              <a:t>Приймати </a:t>
            </a:r>
            <a:r>
              <a:rPr lang="uk-UA" sz="2000" dirty="0">
                <a:latin typeface="Comic Sans MS" panose="030F0702030302020204" pitchFamily="66" charset="0"/>
              </a:rPr>
              <a:t>обґрунтовані фінансово-управлінські рішення</a:t>
            </a:r>
            <a:r>
              <a:rPr lang="uk-UA" sz="2000" dirty="0" smtClean="0">
                <a:latin typeface="Comic Sans MS" panose="030F0702030302020204" pitchFamily="66" charset="0"/>
              </a:rPr>
              <a:t>.</a:t>
            </a:r>
          </a:p>
          <a:p>
            <a:pPr>
              <a:spcBef>
                <a:spcPts val="600"/>
              </a:spcBef>
            </a:pPr>
            <a:r>
              <a:rPr lang="ru-RU" sz="2000" dirty="0">
                <a:latin typeface="Comic Sans MS" panose="030F0702030302020204" pitchFamily="66" charset="0"/>
              </a:rPr>
              <a:t>Знати </a:t>
            </a:r>
            <a:r>
              <a:rPr lang="ru-RU" sz="2000" dirty="0" err="1">
                <a:latin typeface="Comic Sans MS" panose="030F0702030302020204" pitchFamily="66" charset="0"/>
              </a:rPr>
              <a:t>вимоги</a:t>
            </a:r>
            <a:r>
              <a:rPr lang="ru-RU" sz="2000" dirty="0">
                <a:latin typeface="Comic Sans MS" panose="030F0702030302020204" pitchFamily="66" charset="0"/>
              </a:rPr>
              <a:t> </a:t>
            </a:r>
            <a:r>
              <a:rPr lang="ru-RU" sz="2000" dirty="0" err="1">
                <a:latin typeface="Comic Sans MS" panose="030F0702030302020204" pitchFamily="66" charset="0"/>
              </a:rPr>
              <a:t>європейських</a:t>
            </a:r>
            <a:r>
              <a:rPr lang="ru-RU" sz="2000" dirty="0">
                <a:latin typeface="Comic Sans MS" panose="030F0702030302020204" pitchFamily="66" charset="0"/>
              </a:rPr>
              <a:t> </a:t>
            </a:r>
            <a:r>
              <a:rPr lang="ru-RU" sz="2000" dirty="0" err="1">
                <a:latin typeface="Comic Sans MS" panose="030F0702030302020204" pitchFamily="66" charset="0"/>
              </a:rPr>
              <a:t>стандартів</a:t>
            </a:r>
            <a:r>
              <a:rPr lang="ru-RU" sz="2000" dirty="0">
                <a:latin typeface="Comic Sans MS" panose="030F0702030302020204" pitchFamily="66" charset="0"/>
              </a:rPr>
              <a:t> </a:t>
            </a:r>
            <a:r>
              <a:rPr lang="ru-RU" sz="2000" dirty="0" err="1">
                <a:latin typeface="Comic Sans MS" panose="030F0702030302020204" pitchFamily="66" charset="0"/>
              </a:rPr>
              <a:t>щодо</a:t>
            </a:r>
            <a:r>
              <a:rPr lang="ru-RU" sz="2000" dirty="0">
                <a:latin typeface="Comic Sans MS" panose="030F0702030302020204" pitchFamily="66" charset="0"/>
              </a:rPr>
              <a:t> бюджетного </a:t>
            </a:r>
            <a:r>
              <a:rPr lang="ru-RU" sz="2000" dirty="0" err="1">
                <a:latin typeface="Comic Sans MS" panose="030F0702030302020204" pitchFamily="66" charset="0"/>
              </a:rPr>
              <a:t>процесу</a:t>
            </a:r>
            <a:r>
              <a:rPr lang="ru-RU" sz="2000" dirty="0">
                <a:latin typeface="Comic Sans MS" panose="030F0702030302020204" pitchFamily="66" charset="0"/>
              </a:rPr>
              <a:t>.</a:t>
            </a:r>
            <a:endParaRPr lang="uk-UA" sz="2000" dirty="0">
              <a:latin typeface="Comic Sans MS" panose="030F0702030302020204" pitchFamily="66" charset="0"/>
            </a:endParaRPr>
          </a:p>
        </p:txBody>
      </p:sp>
    </p:spTree>
    <p:extLst>
      <p:ext uri="{BB962C8B-B14F-4D97-AF65-F5344CB8AC3E}">
        <p14:creationId xmlns:p14="http://schemas.microsoft.com/office/powerpoint/2010/main" val="4021617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2" name="Прямоугольник 1"/>
          <p:cNvSpPr/>
          <p:nvPr/>
        </p:nvSpPr>
        <p:spPr>
          <a:xfrm>
            <a:off x="1762190" y="2655560"/>
            <a:ext cx="9286240" cy="954107"/>
          </a:xfrm>
          <a:prstGeom prst="rect">
            <a:avLst/>
          </a:prstGeom>
        </p:spPr>
        <p:txBody>
          <a:bodyPr wrap="square">
            <a:spAutoFit/>
          </a:bodyPr>
          <a:lstStyle/>
          <a:p>
            <a:r>
              <a:rPr lang="uk-UA" sz="2800" b="1" dirty="0" smtClean="0">
                <a:solidFill>
                  <a:srgbClr val="0070C0"/>
                </a:solidFill>
                <a:latin typeface="Comic Sans MS" panose="030F0702030302020204" pitchFamily="66" charset="0"/>
              </a:rPr>
              <a:t>Долучайтеся </a:t>
            </a:r>
            <a:r>
              <a:rPr lang="uk-UA" sz="2800" b="1" dirty="0">
                <a:solidFill>
                  <a:srgbClr val="0070C0"/>
                </a:solidFill>
                <a:latin typeface="Comic Sans MS" panose="030F0702030302020204" pitchFamily="66" charset="0"/>
              </a:rPr>
              <a:t>до курсу та </a:t>
            </a:r>
            <a:endParaRPr lang="uk-UA" sz="2800" b="1" dirty="0" smtClean="0">
              <a:solidFill>
                <a:srgbClr val="0070C0"/>
              </a:solidFill>
              <a:latin typeface="Comic Sans MS" panose="030F0702030302020204" pitchFamily="66" charset="0"/>
            </a:endParaRPr>
          </a:p>
          <a:p>
            <a:r>
              <a:rPr lang="uk-UA" sz="2800" b="1" dirty="0" smtClean="0">
                <a:solidFill>
                  <a:srgbClr val="0070C0"/>
                </a:solidFill>
                <a:latin typeface="Comic Sans MS" panose="030F0702030302020204" pitchFamily="66" charset="0"/>
              </a:rPr>
              <a:t>станьте </a:t>
            </a:r>
            <a:r>
              <a:rPr lang="uk-UA" sz="2800" b="1" dirty="0">
                <a:solidFill>
                  <a:srgbClr val="0070C0"/>
                </a:solidFill>
                <a:latin typeface="Comic Sans MS" panose="030F0702030302020204" pitchFamily="66" charset="0"/>
              </a:rPr>
              <a:t>професіоналами у сфері бюджетування!</a:t>
            </a:r>
            <a:endParaRPr lang="uk-UA" sz="28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26899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3" name="Прямоугольник 2"/>
          <p:cNvSpPr/>
          <p:nvPr/>
        </p:nvSpPr>
        <p:spPr>
          <a:xfrm>
            <a:off x="2477900" y="2624127"/>
            <a:ext cx="8409674" cy="907941"/>
          </a:xfrm>
          <a:prstGeom prst="rect">
            <a:avLst/>
          </a:prstGeom>
        </p:spPr>
        <p:txBody>
          <a:bodyPr wrap="none">
            <a:spAutoFit/>
          </a:bodyPr>
          <a:lstStyle/>
          <a:p>
            <a:pPr>
              <a:spcBef>
                <a:spcPts val="600"/>
              </a:spcBef>
            </a:pPr>
            <a:r>
              <a:rPr lang="uk-UA" sz="2400" b="1" dirty="0" smtClean="0">
                <a:solidFill>
                  <a:schemeClr val="accent5">
                    <a:lumMod val="75000"/>
                  </a:schemeClr>
                </a:solidFill>
                <a:latin typeface="Comic Sans MS" panose="030F0702030302020204" pitchFamily="66" charset="0"/>
              </a:rPr>
              <a:t>Що таке бюджетування ? </a:t>
            </a:r>
          </a:p>
          <a:p>
            <a:pPr>
              <a:spcBef>
                <a:spcPts val="600"/>
              </a:spcBef>
            </a:pPr>
            <a:r>
              <a:rPr lang="uk-UA" sz="2400" b="1" dirty="0" smtClean="0">
                <a:solidFill>
                  <a:schemeClr val="accent5">
                    <a:lumMod val="75000"/>
                  </a:schemeClr>
                </a:solidFill>
                <a:latin typeface="Comic Sans MS" panose="030F0702030302020204" pitchFamily="66" charset="0"/>
              </a:rPr>
              <a:t>Чому його важливо вивчати майбутнім фінансистам?</a:t>
            </a:r>
            <a:endParaRPr lang="uk-UA" sz="2400" b="1" dirty="0">
              <a:solidFill>
                <a:schemeClr val="accent5">
                  <a:lumMod val="75000"/>
                </a:schemeClr>
              </a:solidFill>
              <a:latin typeface="Comic Sans MS" panose="030F0702030302020204" pitchFamily="66" charset="0"/>
            </a:endParaRPr>
          </a:p>
        </p:txBody>
      </p:sp>
    </p:spTree>
    <p:extLst>
      <p:ext uri="{BB962C8B-B14F-4D97-AF65-F5344CB8AC3E}">
        <p14:creationId xmlns:p14="http://schemas.microsoft.com/office/powerpoint/2010/main" val="1725975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Прямоугольник 2"/>
          <p:cNvSpPr/>
          <p:nvPr/>
        </p:nvSpPr>
        <p:spPr>
          <a:xfrm>
            <a:off x="3575036" y="642927"/>
            <a:ext cx="7487947" cy="461665"/>
          </a:xfrm>
          <a:prstGeom prst="rect">
            <a:avLst/>
          </a:prstGeom>
        </p:spPr>
        <p:txBody>
          <a:bodyPr wrap="none">
            <a:spAutoFit/>
          </a:bodyPr>
          <a:lstStyle/>
          <a:p>
            <a:r>
              <a:rPr lang="uk-UA" sz="2400" b="1" dirty="0" smtClean="0">
                <a:solidFill>
                  <a:schemeClr val="accent5">
                    <a:lumMod val="75000"/>
                  </a:schemeClr>
                </a:solidFill>
                <a:latin typeface="Comic Sans MS" panose="030F0702030302020204" pitchFamily="66" charset="0"/>
              </a:rPr>
              <a:t>1. Що таке бюджетування і чому воно важливо</a:t>
            </a:r>
            <a:endParaRPr lang="uk-UA" sz="2400" b="1" dirty="0">
              <a:solidFill>
                <a:schemeClr val="accent5">
                  <a:lumMod val="75000"/>
                </a:schemeClr>
              </a:solidFill>
              <a:latin typeface="Comic Sans MS" panose="030F0702030302020204" pitchFamily="66" charset="0"/>
            </a:endParaRPr>
          </a:p>
        </p:txBody>
      </p:sp>
      <p:pic>
        <p:nvPicPr>
          <p:cNvPr id="4" name="Рисунок 3"/>
          <p:cNvPicPr>
            <a:picLocks noChangeAspect="1"/>
          </p:cNvPicPr>
          <p:nvPr/>
        </p:nvPicPr>
        <p:blipFill>
          <a:blip r:embed="rId2"/>
          <a:stretch>
            <a:fillRect/>
          </a:stretch>
        </p:blipFill>
        <p:spPr>
          <a:xfrm>
            <a:off x="0" y="0"/>
            <a:ext cx="3321180" cy="1747520"/>
          </a:xfrm>
          <a:prstGeom prst="rect">
            <a:avLst/>
          </a:prstGeom>
        </p:spPr>
      </p:pic>
      <p:sp>
        <p:nvSpPr>
          <p:cNvPr id="5" name="Прямоугольник 4"/>
          <p:cNvSpPr/>
          <p:nvPr/>
        </p:nvSpPr>
        <p:spPr>
          <a:xfrm>
            <a:off x="1330960" y="2041158"/>
            <a:ext cx="9977120" cy="3939540"/>
          </a:xfrm>
          <a:prstGeom prst="rect">
            <a:avLst/>
          </a:prstGeom>
        </p:spPr>
        <p:txBody>
          <a:bodyPr wrap="square">
            <a:spAutoFit/>
          </a:bodyPr>
          <a:lstStyle/>
          <a:p>
            <a:pPr indent="355600" algn="just">
              <a:lnSpc>
                <a:spcPct val="150000"/>
              </a:lnSpc>
              <a:spcBef>
                <a:spcPts val="600"/>
              </a:spcBef>
            </a:pPr>
            <a:r>
              <a:rPr lang="uk-UA" sz="2000" dirty="0">
                <a:latin typeface="Comic Sans MS" panose="030F0702030302020204" pitchFamily="66" charset="0"/>
              </a:rPr>
              <a:t>Бюджетування – це процес планування, розподілу та контролю фінансових ресурсів </a:t>
            </a:r>
            <a:r>
              <a:rPr lang="uk-UA" sz="2000" dirty="0" smtClean="0">
                <a:latin typeface="Comic Sans MS" panose="030F0702030302020204" pitchFamily="66" charset="0"/>
              </a:rPr>
              <a:t>суб'єктів державного сектору чи </a:t>
            </a:r>
            <a:r>
              <a:rPr lang="uk-UA" sz="2000" dirty="0" err="1" smtClean="0">
                <a:latin typeface="Comic Sans MS" panose="030F0702030302020204" pitchFamily="66" charset="0"/>
              </a:rPr>
              <a:t>підприємницьтва</a:t>
            </a:r>
            <a:r>
              <a:rPr lang="uk-UA" sz="2000" dirty="0" smtClean="0">
                <a:latin typeface="Comic Sans MS" panose="030F0702030302020204" pitchFamily="66" charset="0"/>
              </a:rPr>
              <a:t>, </a:t>
            </a:r>
            <a:r>
              <a:rPr lang="uk-UA" sz="2000" dirty="0">
                <a:latin typeface="Comic Sans MS" panose="030F0702030302020204" pitchFamily="66" charset="0"/>
              </a:rPr>
              <a:t>що дозволяє ефективно керувати доходами та витратами. </a:t>
            </a:r>
            <a:endParaRPr lang="uk-UA" sz="2000" dirty="0" smtClean="0">
              <a:latin typeface="Comic Sans MS" panose="030F0702030302020204" pitchFamily="66" charset="0"/>
            </a:endParaRPr>
          </a:p>
          <a:p>
            <a:pPr indent="355600" algn="just">
              <a:lnSpc>
                <a:spcPct val="150000"/>
              </a:lnSpc>
              <a:spcBef>
                <a:spcPts val="600"/>
              </a:spcBef>
            </a:pPr>
            <a:r>
              <a:rPr lang="uk-UA" sz="2000" dirty="0" smtClean="0">
                <a:latin typeface="Comic Sans MS" panose="030F0702030302020204" pitchFamily="66" charset="0"/>
              </a:rPr>
              <a:t>Бюджетування </a:t>
            </a:r>
            <a:r>
              <a:rPr lang="uk-UA" sz="2000" dirty="0">
                <a:latin typeface="Comic Sans MS" panose="030F0702030302020204" pitchFamily="66" charset="0"/>
              </a:rPr>
              <a:t>є ключовим елементом управління як у державному секторі, так і в бізнесі. </a:t>
            </a:r>
            <a:endParaRPr lang="uk-UA" sz="2000" dirty="0" smtClean="0">
              <a:latin typeface="Comic Sans MS" panose="030F0702030302020204" pitchFamily="66" charset="0"/>
            </a:endParaRPr>
          </a:p>
          <a:p>
            <a:pPr indent="355600" algn="just">
              <a:lnSpc>
                <a:spcPct val="150000"/>
              </a:lnSpc>
              <a:spcBef>
                <a:spcPts val="600"/>
              </a:spcBef>
            </a:pPr>
            <a:r>
              <a:rPr lang="uk-UA" sz="2000" dirty="0" smtClean="0">
                <a:latin typeface="Comic Sans MS" panose="030F0702030302020204" pitchFamily="66" charset="0"/>
              </a:rPr>
              <a:t>Вивчення </a:t>
            </a:r>
            <a:r>
              <a:rPr lang="uk-UA" sz="2000" dirty="0">
                <a:latin typeface="Comic Sans MS" panose="030F0702030302020204" pitchFamily="66" charset="0"/>
              </a:rPr>
              <a:t>бюджетування допомагає майбутнім фінансистам розуміти фінансові потоки, приймати обґрунтовані управлінські рішення та підвищувати ефективність використання ресурсів</a:t>
            </a:r>
          </a:p>
        </p:txBody>
      </p:sp>
    </p:spTree>
    <p:extLst>
      <p:ext uri="{BB962C8B-B14F-4D97-AF65-F5344CB8AC3E}">
        <p14:creationId xmlns:p14="http://schemas.microsoft.com/office/powerpoint/2010/main" val="907763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5" name="Прямоугольник 4"/>
          <p:cNvSpPr/>
          <p:nvPr/>
        </p:nvSpPr>
        <p:spPr>
          <a:xfrm>
            <a:off x="1889760" y="2409597"/>
            <a:ext cx="9296400" cy="2246769"/>
          </a:xfrm>
          <a:prstGeom prst="rect">
            <a:avLst/>
          </a:prstGeom>
        </p:spPr>
        <p:txBody>
          <a:bodyPr wrap="square">
            <a:spAutoFit/>
          </a:bodyPr>
          <a:lstStyle/>
          <a:p>
            <a:pPr indent="447675" algn="just"/>
            <a:r>
              <a:rPr lang="uk-UA" sz="2000" dirty="0" smtClean="0">
                <a:latin typeface="Comic Sans MS" panose="030F0702030302020204" pitchFamily="66" charset="0"/>
              </a:rPr>
              <a:t>Важливість курсу </a:t>
            </a:r>
            <a:r>
              <a:rPr lang="uk-UA" sz="2000" dirty="0">
                <a:latin typeface="Comic Sans MS" panose="030F0702030302020204" pitchFamily="66" charset="0"/>
              </a:rPr>
              <a:t>«Бюджетування в державному секторі та підприємництві» є надзвичайно актуальним у сучасних економічних умовах</a:t>
            </a:r>
            <a:r>
              <a:rPr lang="uk-UA" sz="2000" dirty="0" smtClean="0">
                <a:latin typeface="Comic Sans MS" panose="030F0702030302020204" pitchFamily="66" charset="0"/>
              </a:rPr>
              <a:t>.</a:t>
            </a:r>
          </a:p>
          <a:p>
            <a:pPr indent="447675"/>
            <a:endParaRPr lang="uk-UA" sz="2000" dirty="0">
              <a:latin typeface="Comic Sans MS" panose="030F0702030302020204" pitchFamily="66" charset="0"/>
            </a:endParaRPr>
          </a:p>
          <a:p>
            <a:pPr indent="447675" algn="just"/>
            <a:r>
              <a:rPr lang="uk-UA" sz="2000" dirty="0" smtClean="0">
                <a:latin typeface="Comic Sans MS" panose="030F0702030302020204" pitchFamily="66" charset="0"/>
              </a:rPr>
              <a:t> </a:t>
            </a:r>
            <a:r>
              <a:rPr lang="uk-UA" sz="2000" dirty="0">
                <a:latin typeface="Comic Sans MS" panose="030F0702030302020204" pitchFamily="66" charset="0"/>
              </a:rPr>
              <a:t>Ефективне бюджетування не тільки дозволяє раціонально використовувати ресурси, але й сприяє досягненню стратегічних цілей </a:t>
            </a:r>
            <a:r>
              <a:rPr lang="uk-UA" sz="2000" dirty="0" smtClean="0">
                <a:latin typeface="Comic Sans MS" panose="030F0702030302020204" pitchFamily="66" charset="0"/>
              </a:rPr>
              <a:t>суб'єкта </a:t>
            </a:r>
            <a:r>
              <a:rPr lang="uk-UA" sz="2000" dirty="0">
                <a:latin typeface="Comic Sans MS" panose="030F0702030302020204" pitchFamily="66" charset="0"/>
              </a:rPr>
              <a:t>та розвитку країн.</a:t>
            </a:r>
          </a:p>
        </p:txBody>
      </p:sp>
      <p:sp>
        <p:nvSpPr>
          <p:cNvPr id="6" name="Прямоугольник 5"/>
          <p:cNvSpPr/>
          <p:nvPr/>
        </p:nvSpPr>
        <p:spPr>
          <a:xfrm>
            <a:off x="4653641" y="1402080"/>
            <a:ext cx="3150221" cy="523220"/>
          </a:xfrm>
          <a:prstGeom prst="rect">
            <a:avLst/>
          </a:prstGeom>
        </p:spPr>
        <p:txBody>
          <a:bodyPr wrap="none">
            <a:spAutoFit/>
          </a:bodyPr>
          <a:lstStyle/>
          <a:p>
            <a:r>
              <a:rPr lang="uk-UA" sz="2800" dirty="0">
                <a:solidFill>
                  <a:schemeClr val="accent5">
                    <a:lumMod val="75000"/>
                  </a:schemeClr>
                </a:solidFill>
                <a:latin typeface="Comic Sans MS" panose="030F0702030302020204" pitchFamily="66" charset="0"/>
              </a:rPr>
              <a:t>Важливість курсу</a:t>
            </a:r>
          </a:p>
        </p:txBody>
      </p:sp>
    </p:spTree>
    <p:extLst>
      <p:ext uri="{BB962C8B-B14F-4D97-AF65-F5344CB8AC3E}">
        <p14:creationId xmlns:p14="http://schemas.microsoft.com/office/powerpoint/2010/main" val="3063392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3" name="Прямоугольник 2"/>
          <p:cNvSpPr/>
          <p:nvPr/>
        </p:nvSpPr>
        <p:spPr>
          <a:xfrm>
            <a:off x="1534160" y="2007999"/>
            <a:ext cx="9255760" cy="3170099"/>
          </a:xfrm>
          <a:prstGeom prst="rect">
            <a:avLst/>
          </a:prstGeom>
        </p:spPr>
        <p:txBody>
          <a:bodyPr wrap="square">
            <a:spAutoFit/>
          </a:bodyPr>
          <a:lstStyle/>
          <a:p>
            <a:pPr indent="538163" algn="just"/>
            <a:r>
              <a:rPr lang="uk-UA" sz="2000" dirty="0">
                <a:latin typeface="Comic Sans MS" panose="030F0702030302020204" pitchFamily="66" charset="0"/>
              </a:rPr>
              <a:t>У державному секторі правильне бюджетування дозволяє ефективно розподіляти державні кошти на пріоритетні соціальні програми, інфраструктурні проекти чи освіту. </a:t>
            </a:r>
            <a:endParaRPr lang="uk-UA" sz="2000" dirty="0" smtClean="0">
              <a:latin typeface="Comic Sans MS" panose="030F0702030302020204" pitchFamily="66" charset="0"/>
            </a:endParaRPr>
          </a:p>
          <a:p>
            <a:pPr indent="538163" algn="just"/>
            <a:endParaRPr lang="uk-UA" sz="2000" dirty="0">
              <a:latin typeface="Comic Sans MS" panose="030F0702030302020204" pitchFamily="66" charset="0"/>
            </a:endParaRPr>
          </a:p>
          <a:p>
            <a:pPr indent="538163" algn="just"/>
            <a:r>
              <a:rPr lang="uk-UA" sz="2000" dirty="0" smtClean="0">
                <a:latin typeface="Comic Sans MS" panose="030F0702030302020204" pitchFamily="66" charset="0"/>
              </a:rPr>
              <a:t>Наприклад</a:t>
            </a:r>
            <a:r>
              <a:rPr lang="uk-UA" sz="2000" dirty="0">
                <a:latin typeface="Comic Sans MS" panose="030F0702030302020204" pitchFamily="66" charset="0"/>
              </a:rPr>
              <a:t>, в Україні в останні роки значну увагу приділяють бюджетуванню в рамках євроінтеграції. Країна намагається адаптувати бюджетний процес до європейських стандартів, зокрема впроваджувати принципи прозорості та підзвітності у використанні бюджетних коштів, що сприяє розвитку демократії та підвищенню ефективності державних витрат.</a:t>
            </a:r>
          </a:p>
        </p:txBody>
      </p:sp>
      <p:sp>
        <p:nvSpPr>
          <p:cNvPr id="5" name="Прямоугольник 4"/>
          <p:cNvSpPr/>
          <p:nvPr/>
        </p:nvSpPr>
        <p:spPr>
          <a:xfrm>
            <a:off x="4938921" y="1220822"/>
            <a:ext cx="3150221" cy="523220"/>
          </a:xfrm>
          <a:prstGeom prst="rect">
            <a:avLst/>
          </a:prstGeom>
        </p:spPr>
        <p:txBody>
          <a:bodyPr wrap="none">
            <a:spAutoFit/>
          </a:bodyPr>
          <a:lstStyle/>
          <a:p>
            <a:r>
              <a:rPr lang="uk-UA" sz="2800" dirty="0">
                <a:solidFill>
                  <a:schemeClr val="accent5">
                    <a:lumMod val="75000"/>
                  </a:schemeClr>
                </a:solidFill>
                <a:latin typeface="Comic Sans MS" panose="030F0702030302020204" pitchFamily="66" charset="0"/>
              </a:rPr>
              <a:t>Важливість курсу</a:t>
            </a:r>
            <a:endParaRPr lang="uk-UA" sz="2800" dirty="0">
              <a:solidFill>
                <a:schemeClr val="accent5">
                  <a:lumMod val="75000"/>
                </a:schemeClr>
              </a:solidFill>
              <a:latin typeface="Comic Sans MS" panose="030F0702030302020204" pitchFamily="66" charset="0"/>
            </a:endParaRPr>
          </a:p>
        </p:txBody>
      </p:sp>
    </p:spTree>
    <p:extLst>
      <p:ext uri="{BB962C8B-B14F-4D97-AF65-F5344CB8AC3E}">
        <p14:creationId xmlns:p14="http://schemas.microsoft.com/office/powerpoint/2010/main" val="376732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2" name="Прямоугольник 1"/>
          <p:cNvSpPr/>
          <p:nvPr/>
        </p:nvSpPr>
        <p:spPr>
          <a:xfrm>
            <a:off x="1960880" y="1995160"/>
            <a:ext cx="9641840" cy="3708708"/>
          </a:xfrm>
          <a:prstGeom prst="rect">
            <a:avLst/>
          </a:prstGeom>
        </p:spPr>
        <p:txBody>
          <a:bodyPr wrap="square">
            <a:spAutoFit/>
          </a:bodyPr>
          <a:lstStyle/>
          <a:p>
            <a:pPr indent="538163" algn="just">
              <a:spcBef>
                <a:spcPts val="600"/>
              </a:spcBef>
            </a:pPr>
            <a:r>
              <a:rPr lang="uk-UA" sz="2000" dirty="0">
                <a:latin typeface="Comic Sans MS" panose="030F0702030302020204" pitchFamily="66" charset="0"/>
              </a:rPr>
              <a:t>У бізнесі правильне бюджетування дозволяє не тільки контролювати витрати, а й досягати стратегічних цілей компанії. </a:t>
            </a:r>
            <a:endParaRPr lang="uk-UA" sz="2000" dirty="0" smtClean="0">
              <a:latin typeface="Comic Sans MS" panose="030F0702030302020204" pitchFamily="66" charset="0"/>
            </a:endParaRPr>
          </a:p>
          <a:p>
            <a:pPr indent="538163" algn="just">
              <a:spcBef>
                <a:spcPts val="600"/>
              </a:spcBef>
            </a:pPr>
            <a:r>
              <a:rPr lang="uk-UA" sz="2000" dirty="0" smtClean="0">
                <a:latin typeface="Comic Sans MS" panose="030F0702030302020204" pitchFamily="66" charset="0"/>
              </a:rPr>
              <a:t>Так, наприклад</a:t>
            </a:r>
            <a:r>
              <a:rPr lang="uk-UA" sz="2000" dirty="0">
                <a:latin typeface="Comic Sans MS" panose="030F0702030302020204" pitchFamily="66" charset="0"/>
              </a:rPr>
              <a:t>, </a:t>
            </a:r>
            <a:r>
              <a:rPr lang="uk-UA" sz="2000" dirty="0" smtClean="0">
                <a:latin typeface="Comic Sans MS" panose="030F0702030302020204" pitchFamily="66" charset="0"/>
              </a:rPr>
              <a:t>компанія</a:t>
            </a:r>
            <a:r>
              <a:rPr lang="uk-UA" sz="2000" dirty="0">
                <a:latin typeface="Comic Sans MS" panose="030F0702030302020204" pitchFamily="66" charset="0"/>
              </a:rPr>
              <a:t>, яка грамотно розробляє операційний бюджет, може ефективніше планувати маркетингову діяльність, оптимізувати виробничі витрати та збільшувати прибутковість. </a:t>
            </a:r>
            <a:endParaRPr lang="uk-UA" sz="2000" dirty="0" smtClean="0">
              <a:latin typeface="Comic Sans MS" panose="030F0702030302020204" pitchFamily="66" charset="0"/>
            </a:endParaRPr>
          </a:p>
          <a:p>
            <a:pPr indent="538163" algn="just">
              <a:spcBef>
                <a:spcPts val="600"/>
              </a:spcBef>
            </a:pPr>
            <a:r>
              <a:rPr lang="uk-UA" sz="2000" dirty="0" smtClean="0">
                <a:latin typeface="Comic Sans MS" panose="030F0702030302020204" pitchFamily="66" charset="0"/>
              </a:rPr>
              <a:t>Власники </a:t>
            </a:r>
            <a:r>
              <a:rPr lang="uk-UA" sz="2000" dirty="0">
                <a:latin typeface="Comic Sans MS" panose="030F0702030302020204" pitchFamily="66" charset="0"/>
              </a:rPr>
              <a:t>та керівники бізнесу, використовуючи фінансове планування, здатні ухвалювати обґрунтовані рішення щодо виходу на нові ринки, інвестування в інноваційні технології або підвищення кваліфікації персоналу.</a:t>
            </a:r>
            <a:endParaRPr lang="uk-UA" sz="2000" dirty="0" smtClean="0">
              <a:latin typeface="Comic Sans MS" panose="030F0702030302020204" pitchFamily="66" charset="0"/>
            </a:endParaRPr>
          </a:p>
          <a:p>
            <a:pPr indent="538163" algn="just">
              <a:spcBef>
                <a:spcPts val="600"/>
              </a:spcBef>
            </a:pPr>
            <a:r>
              <a:rPr lang="uk-UA" sz="2000" dirty="0" smtClean="0">
                <a:latin typeface="Comic Sans MS" panose="030F0702030302020204" pitchFamily="66" charset="0"/>
              </a:rPr>
              <a:t>Це </a:t>
            </a:r>
            <a:r>
              <a:rPr lang="uk-UA" sz="2000" dirty="0">
                <a:latin typeface="Comic Sans MS" panose="030F0702030302020204" pitchFamily="66" charset="0"/>
              </a:rPr>
              <a:t>дає можливість не тільки покращити поточну діяльність, але й забезпечити сталий розвиток компанії в довгостроковій перспективі.</a:t>
            </a:r>
          </a:p>
        </p:txBody>
      </p:sp>
      <p:sp>
        <p:nvSpPr>
          <p:cNvPr id="5" name="Прямоугольник 4"/>
          <p:cNvSpPr/>
          <p:nvPr/>
        </p:nvSpPr>
        <p:spPr>
          <a:xfrm>
            <a:off x="4938921" y="1220822"/>
            <a:ext cx="3150221" cy="523220"/>
          </a:xfrm>
          <a:prstGeom prst="rect">
            <a:avLst/>
          </a:prstGeom>
        </p:spPr>
        <p:txBody>
          <a:bodyPr wrap="none">
            <a:spAutoFit/>
          </a:bodyPr>
          <a:lstStyle/>
          <a:p>
            <a:r>
              <a:rPr lang="uk-UA" sz="2800" dirty="0">
                <a:solidFill>
                  <a:schemeClr val="accent5">
                    <a:lumMod val="75000"/>
                  </a:schemeClr>
                </a:solidFill>
                <a:latin typeface="Comic Sans MS" panose="030F0702030302020204" pitchFamily="66" charset="0"/>
              </a:rPr>
              <a:t>Важливість курсу</a:t>
            </a:r>
            <a:endParaRPr lang="uk-UA" sz="2800" dirty="0">
              <a:solidFill>
                <a:schemeClr val="accent5">
                  <a:lumMod val="75000"/>
                </a:schemeClr>
              </a:solidFill>
              <a:latin typeface="Comic Sans MS" panose="030F0702030302020204" pitchFamily="66" charset="0"/>
            </a:endParaRPr>
          </a:p>
        </p:txBody>
      </p:sp>
    </p:spTree>
    <p:extLst>
      <p:ext uri="{BB962C8B-B14F-4D97-AF65-F5344CB8AC3E}">
        <p14:creationId xmlns:p14="http://schemas.microsoft.com/office/powerpoint/2010/main" val="692757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2" name="Прямоугольник 1"/>
          <p:cNvSpPr/>
          <p:nvPr/>
        </p:nvSpPr>
        <p:spPr>
          <a:xfrm>
            <a:off x="2214880" y="1740099"/>
            <a:ext cx="8869680" cy="2923877"/>
          </a:xfrm>
          <a:prstGeom prst="rect">
            <a:avLst/>
          </a:prstGeom>
        </p:spPr>
        <p:txBody>
          <a:bodyPr wrap="square">
            <a:spAutoFit/>
          </a:bodyPr>
          <a:lstStyle/>
          <a:p>
            <a:pPr algn="ctr"/>
            <a:r>
              <a:rPr lang="uk-UA" sz="2400" b="1" dirty="0">
                <a:solidFill>
                  <a:schemeClr val="accent5">
                    <a:lumMod val="75000"/>
                  </a:schemeClr>
                </a:solidFill>
                <a:latin typeface="Comic Sans MS" panose="030F0702030302020204" pitchFamily="66" charset="0"/>
              </a:rPr>
              <a:t>2. Опис навчальної </a:t>
            </a:r>
            <a:r>
              <a:rPr lang="uk-UA" sz="2400" b="1" dirty="0" smtClean="0">
                <a:solidFill>
                  <a:schemeClr val="accent5">
                    <a:lumMod val="75000"/>
                  </a:schemeClr>
                </a:solidFill>
                <a:latin typeface="Comic Sans MS" panose="030F0702030302020204" pitchFamily="66" charset="0"/>
              </a:rPr>
              <a:t>дисципліни</a:t>
            </a:r>
          </a:p>
          <a:p>
            <a:pPr algn="just"/>
            <a:endParaRPr lang="uk-UA" sz="2000" b="1" dirty="0">
              <a:latin typeface="Comic Sans MS" panose="030F0702030302020204" pitchFamily="66" charset="0"/>
            </a:endParaRPr>
          </a:p>
          <a:p>
            <a:pPr algn="just"/>
            <a:r>
              <a:rPr lang="uk-UA" sz="2000" dirty="0">
                <a:latin typeface="Comic Sans MS" panose="030F0702030302020204" pitchFamily="66" charset="0"/>
              </a:rPr>
              <a:t>Навчальна дисципліна "Бюджетування в державному секторі та підприємництві" є складовою професійної підготовки здобувачів першого (бакалаврського) рівня за спеціальністю 072 "Фінанси, банківська справа, страхування та фондовий ринок". Курс спрямований на розвиток аналітичних навичок та здатності до фінансового планування, стратегічного управління та бюджетного контролю.</a:t>
            </a:r>
          </a:p>
        </p:txBody>
      </p:sp>
    </p:spTree>
    <p:extLst>
      <p:ext uri="{BB962C8B-B14F-4D97-AF65-F5344CB8AC3E}">
        <p14:creationId xmlns:p14="http://schemas.microsoft.com/office/powerpoint/2010/main" val="20220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2" name="Прямоугольник 1"/>
          <p:cNvSpPr/>
          <p:nvPr/>
        </p:nvSpPr>
        <p:spPr>
          <a:xfrm>
            <a:off x="3718560" y="528960"/>
            <a:ext cx="7518400" cy="2369880"/>
          </a:xfrm>
          <a:prstGeom prst="rect">
            <a:avLst/>
          </a:prstGeom>
        </p:spPr>
        <p:txBody>
          <a:bodyPr wrap="square">
            <a:spAutoFit/>
          </a:bodyPr>
          <a:lstStyle/>
          <a:p>
            <a:r>
              <a:rPr lang="uk-UA" sz="2400" b="1" dirty="0">
                <a:solidFill>
                  <a:schemeClr val="accent5">
                    <a:lumMod val="75000"/>
                  </a:schemeClr>
                </a:solidFill>
                <a:latin typeface="Comic Sans MS" panose="030F0702030302020204" pitchFamily="66" charset="0"/>
              </a:rPr>
              <a:t>3. Мета </a:t>
            </a:r>
            <a:r>
              <a:rPr lang="uk-UA" sz="2400" b="1" dirty="0" smtClean="0">
                <a:solidFill>
                  <a:schemeClr val="accent5">
                    <a:lumMod val="75000"/>
                  </a:schemeClr>
                </a:solidFill>
                <a:latin typeface="Comic Sans MS" panose="030F0702030302020204" pitchFamily="66" charset="0"/>
              </a:rPr>
              <a:t>курсу</a:t>
            </a:r>
          </a:p>
          <a:p>
            <a:endParaRPr lang="uk-UA" sz="2400" b="1" dirty="0"/>
          </a:p>
          <a:p>
            <a:pPr indent="447675" algn="just"/>
            <a:r>
              <a:rPr lang="uk-UA" sz="2000" dirty="0">
                <a:latin typeface="Comic Sans MS" panose="030F0702030302020204" pitchFamily="66" charset="0"/>
              </a:rPr>
              <a:t>Формування у студентів комплексного розуміння сутності та методики бюджетування, навичок аналізу економічних ситуацій та ефективного управління фінансовими ресурсами як у державному секторі, так і в підприємництві.</a:t>
            </a:r>
          </a:p>
        </p:txBody>
      </p:sp>
      <p:sp>
        <p:nvSpPr>
          <p:cNvPr id="5" name="Прямоугольник 4"/>
          <p:cNvSpPr/>
          <p:nvPr/>
        </p:nvSpPr>
        <p:spPr>
          <a:xfrm>
            <a:off x="974305" y="3816479"/>
            <a:ext cx="11217695" cy="1938992"/>
          </a:xfrm>
          <a:prstGeom prst="rect">
            <a:avLst/>
          </a:prstGeom>
        </p:spPr>
        <p:txBody>
          <a:bodyPr wrap="square">
            <a:spAutoFit/>
          </a:bodyPr>
          <a:lstStyle/>
          <a:p>
            <a:pPr marL="342900" indent="-342900">
              <a:spcBef>
                <a:spcPts val="600"/>
              </a:spcBef>
              <a:buFont typeface="+mj-lt"/>
              <a:buAutoNum type="arabicPeriod"/>
            </a:pPr>
            <a:r>
              <a:rPr lang="uk-UA" sz="2000" dirty="0" smtClean="0">
                <a:latin typeface="Comic Sans MS" panose="030F0702030302020204" pitchFamily="66" charset="0"/>
              </a:rPr>
              <a:t>Освоєння </a:t>
            </a:r>
            <a:r>
              <a:rPr lang="uk-UA" sz="2000" dirty="0">
                <a:latin typeface="Comic Sans MS" panose="030F0702030302020204" pitchFamily="66" charset="0"/>
              </a:rPr>
              <a:t>бюджетного методу планування та контролю.</a:t>
            </a:r>
          </a:p>
          <a:p>
            <a:pPr marL="342900" indent="-342900">
              <a:spcBef>
                <a:spcPts val="600"/>
              </a:spcBef>
              <a:buFont typeface="+mj-lt"/>
              <a:buAutoNum type="arabicPeriod"/>
            </a:pPr>
            <a:r>
              <a:rPr lang="uk-UA" sz="2000" dirty="0">
                <a:latin typeface="Comic Sans MS" panose="030F0702030302020204" pitchFamily="66" charset="0"/>
              </a:rPr>
              <a:t>Формування навичок складання операційних і фінансових бюджетів.</a:t>
            </a:r>
          </a:p>
          <a:p>
            <a:pPr marL="342900" indent="-342900">
              <a:spcBef>
                <a:spcPts val="600"/>
              </a:spcBef>
              <a:buFont typeface="+mj-lt"/>
              <a:buAutoNum type="arabicPeriod"/>
            </a:pPr>
            <a:r>
              <a:rPr lang="uk-UA" sz="2000" dirty="0">
                <a:latin typeface="Comic Sans MS" panose="030F0702030302020204" pitchFamily="66" charset="0"/>
              </a:rPr>
              <a:t>Використання методик аналізу та оцінювання виконання бюджетів.</a:t>
            </a:r>
          </a:p>
          <a:p>
            <a:pPr marL="342900" indent="-342900">
              <a:spcBef>
                <a:spcPts val="600"/>
              </a:spcBef>
              <a:buFont typeface="+mj-lt"/>
              <a:buAutoNum type="arabicPeriod"/>
            </a:pPr>
            <a:r>
              <a:rPr lang="uk-UA" sz="2000" dirty="0">
                <a:latin typeface="Comic Sans MS" panose="030F0702030302020204" pitchFamily="66" charset="0"/>
              </a:rPr>
              <a:t>Розуміння взаємозв’язку ключових елементів системи бюджетування.</a:t>
            </a:r>
          </a:p>
          <a:p>
            <a:pPr marL="342900" indent="-342900">
              <a:spcBef>
                <a:spcPts val="600"/>
              </a:spcBef>
              <a:buFont typeface="+mj-lt"/>
              <a:buAutoNum type="arabicPeriod"/>
            </a:pPr>
            <a:r>
              <a:rPr lang="uk-UA" sz="2000" dirty="0">
                <a:latin typeface="Comic Sans MS" panose="030F0702030302020204" pitchFamily="66" charset="0"/>
              </a:rPr>
              <a:t>Ознайомлення з євроінтеграційними процесами у сфері </a:t>
            </a:r>
            <a:r>
              <a:rPr lang="uk-UA" sz="2000" dirty="0" smtClean="0">
                <a:latin typeface="Comic Sans MS" panose="030F0702030302020204" pitchFamily="66" charset="0"/>
              </a:rPr>
              <a:t>державного бюджетування</a:t>
            </a:r>
            <a:r>
              <a:rPr lang="uk-UA" sz="2000" dirty="0">
                <a:latin typeface="Comic Sans MS" panose="030F0702030302020204" pitchFamily="66" charset="0"/>
              </a:rPr>
              <a:t>.</a:t>
            </a:r>
          </a:p>
        </p:txBody>
      </p:sp>
      <p:sp>
        <p:nvSpPr>
          <p:cNvPr id="3" name="Прямоугольник 2"/>
          <p:cNvSpPr/>
          <p:nvPr/>
        </p:nvSpPr>
        <p:spPr>
          <a:xfrm>
            <a:off x="3718560" y="3208107"/>
            <a:ext cx="4553790" cy="461665"/>
          </a:xfrm>
          <a:prstGeom prst="rect">
            <a:avLst/>
          </a:prstGeom>
        </p:spPr>
        <p:txBody>
          <a:bodyPr wrap="square">
            <a:spAutoFit/>
          </a:bodyPr>
          <a:lstStyle/>
          <a:p>
            <a:r>
              <a:rPr lang="uk-UA" sz="2400" b="1" dirty="0">
                <a:solidFill>
                  <a:schemeClr val="accent5">
                    <a:lumMod val="75000"/>
                  </a:schemeClr>
                </a:solidFill>
                <a:latin typeface="Comic Sans MS" panose="030F0702030302020204" pitchFamily="66" charset="0"/>
              </a:rPr>
              <a:t>4. Основні завдання курсу</a:t>
            </a:r>
          </a:p>
        </p:txBody>
      </p:sp>
    </p:spTree>
    <p:extLst>
      <p:ext uri="{BB962C8B-B14F-4D97-AF65-F5344CB8AC3E}">
        <p14:creationId xmlns:p14="http://schemas.microsoft.com/office/powerpoint/2010/main" val="251794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01600" y="71120"/>
            <a:ext cx="3321180" cy="1747520"/>
          </a:xfrm>
          <a:prstGeom prst="rect">
            <a:avLst/>
          </a:prstGeom>
        </p:spPr>
      </p:pic>
      <p:sp>
        <p:nvSpPr>
          <p:cNvPr id="2" name="Прямоугольник 1"/>
          <p:cNvSpPr/>
          <p:nvPr/>
        </p:nvSpPr>
        <p:spPr>
          <a:xfrm>
            <a:off x="3027680" y="465951"/>
            <a:ext cx="8270240" cy="3816429"/>
          </a:xfrm>
          <a:prstGeom prst="rect">
            <a:avLst/>
          </a:prstGeom>
        </p:spPr>
        <p:txBody>
          <a:bodyPr wrap="square">
            <a:spAutoFit/>
          </a:bodyPr>
          <a:lstStyle/>
          <a:p>
            <a:r>
              <a:rPr lang="uk-UA" sz="2400" b="1" dirty="0">
                <a:solidFill>
                  <a:schemeClr val="accent5">
                    <a:lumMod val="75000"/>
                  </a:schemeClr>
                </a:solidFill>
                <a:latin typeface="Comic Sans MS" panose="030F0702030302020204" pitchFamily="66" charset="0"/>
              </a:rPr>
              <a:t>5. Структура курсу</a:t>
            </a:r>
          </a:p>
          <a:p>
            <a:endParaRPr lang="uk-UA" b="1" dirty="0" smtClean="0"/>
          </a:p>
          <a:p>
            <a:r>
              <a:rPr lang="uk-UA" sz="2000" b="1" dirty="0" smtClean="0">
                <a:solidFill>
                  <a:schemeClr val="accent5">
                    <a:lumMod val="75000"/>
                  </a:schemeClr>
                </a:solidFill>
                <a:latin typeface="Comic Sans MS" panose="030F0702030302020204" pitchFamily="66" charset="0"/>
              </a:rPr>
              <a:t>Змістовий </a:t>
            </a:r>
            <a:r>
              <a:rPr lang="uk-UA" sz="2000" b="1" dirty="0">
                <a:solidFill>
                  <a:schemeClr val="accent5">
                    <a:lumMod val="75000"/>
                  </a:schemeClr>
                </a:solidFill>
                <a:latin typeface="Comic Sans MS" panose="030F0702030302020204" pitchFamily="66" charset="0"/>
              </a:rPr>
              <a:t>модуль 1: Теоретичні основи бюджетування</a:t>
            </a:r>
          </a:p>
          <a:p>
            <a:r>
              <a:rPr lang="uk-UA" sz="2000" b="1" dirty="0">
                <a:latin typeface="Comic Sans MS" panose="030F0702030302020204" pitchFamily="66" charset="0"/>
              </a:rPr>
              <a:t>Тема 1.</a:t>
            </a:r>
            <a:r>
              <a:rPr lang="uk-UA" sz="2000" dirty="0">
                <a:latin typeface="Comic Sans MS" panose="030F0702030302020204" pitchFamily="66" charset="0"/>
              </a:rPr>
              <a:t> Сутність, цілі та завдання бюджетування.</a:t>
            </a:r>
          </a:p>
          <a:p>
            <a:r>
              <a:rPr lang="uk-UA" sz="2000" b="1" dirty="0">
                <a:latin typeface="Comic Sans MS" panose="030F0702030302020204" pitchFamily="66" charset="0"/>
              </a:rPr>
              <a:t>Тема 2.</a:t>
            </a:r>
            <a:r>
              <a:rPr lang="uk-UA" sz="2000" dirty="0">
                <a:latin typeface="Comic Sans MS" panose="030F0702030302020204" pitchFamily="66" charset="0"/>
              </a:rPr>
              <a:t> Фінансова структуризація та управління за центрами відповідальності.</a:t>
            </a:r>
          </a:p>
          <a:p>
            <a:endParaRPr lang="uk-UA" sz="2000" b="1" dirty="0" smtClean="0">
              <a:latin typeface="Comic Sans MS" panose="030F0702030302020204" pitchFamily="66" charset="0"/>
            </a:endParaRPr>
          </a:p>
          <a:p>
            <a:r>
              <a:rPr lang="uk-UA" sz="2000" b="1" dirty="0" smtClean="0">
                <a:solidFill>
                  <a:schemeClr val="accent5">
                    <a:lumMod val="75000"/>
                  </a:schemeClr>
                </a:solidFill>
                <a:latin typeface="Comic Sans MS" panose="030F0702030302020204" pitchFamily="66" charset="0"/>
              </a:rPr>
              <a:t>Змістовий </a:t>
            </a:r>
            <a:r>
              <a:rPr lang="uk-UA" sz="2000" b="1" dirty="0">
                <a:solidFill>
                  <a:schemeClr val="accent5">
                    <a:lumMod val="75000"/>
                  </a:schemeClr>
                </a:solidFill>
                <a:latin typeface="Comic Sans MS" panose="030F0702030302020204" pitchFamily="66" charset="0"/>
              </a:rPr>
              <a:t>модуль 2: Методика розробки бюджетів</a:t>
            </a:r>
          </a:p>
          <a:p>
            <a:r>
              <a:rPr lang="uk-UA" sz="2000" b="1" dirty="0">
                <a:latin typeface="Comic Sans MS" panose="030F0702030302020204" pitchFamily="66" charset="0"/>
              </a:rPr>
              <a:t>Тема 3.</a:t>
            </a:r>
            <a:r>
              <a:rPr lang="uk-UA" sz="2000" dirty="0">
                <a:latin typeface="Comic Sans MS" panose="030F0702030302020204" pitchFamily="66" charset="0"/>
              </a:rPr>
              <a:t> Операційні бюджети підприємств.</a:t>
            </a:r>
          </a:p>
          <a:p>
            <a:r>
              <a:rPr lang="uk-UA" sz="2000" b="1" dirty="0">
                <a:latin typeface="Comic Sans MS" panose="030F0702030302020204" pitchFamily="66" charset="0"/>
              </a:rPr>
              <a:t>Тема 4.</a:t>
            </a:r>
            <a:r>
              <a:rPr lang="uk-UA" sz="2000" dirty="0">
                <a:latin typeface="Comic Sans MS" panose="030F0702030302020204" pitchFamily="66" charset="0"/>
              </a:rPr>
              <a:t> Фінансові бюджети підприємств та зведений бюджет.</a:t>
            </a:r>
          </a:p>
          <a:p>
            <a:r>
              <a:rPr lang="uk-UA" sz="2000" b="1" dirty="0">
                <a:latin typeface="Comic Sans MS" panose="030F0702030302020204" pitchFamily="66" charset="0"/>
              </a:rPr>
              <a:t>Тема 5.</a:t>
            </a:r>
            <a:r>
              <a:rPr lang="uk-UA" sz="2000" dirty="0">
                <a:latin typeface="Comic Sans MS" panose="030F0702030302020204" pitchFamily="66" charset="0"/>
              </a:rPr>
              <a:t> Операційні бюджети у державному секторі.</a:t>
            </a:r>
          </a:p>
          <a:p>
            <a:r>
              <a:rPr lang="uk-UA" sz="2000" b="1" dirty="0">
                <a:latin typeface="Comic Sans MS" panose="030F0702030302020204" pitchFamily="66" charset="0"/>
              </a:rPr>
              <a:t>Тема 6.</a:t>
            </a:r>
            <a:r>
              <a:rPr lang="uk-UA" sz="2000" dirty="0">
                <a:latin typeface="Comic Sans MS" panose="030F0702030302020204" pitchFamily="66" charset="0"/>
              </a:rPr>
              <a:t> Фінансові бюджети у державному секторі.</a:t>
            </a:r>
          </a:p>
        </p:txBody>
      </p:sp>
      <p:sp>
        <p:nvSpPr>
          <p:cNvPr id="5" name="Прямоугольник 4"/>
          <p:cNvSpPr/>
          <p:nvPr/>
        </p:nvSpPr>
        <p:spPr>
          <a:xfrm>
            <a:off x="3027680" y="4282380"/>
            <a:ext cx="8473440" cy="1938992"/>
          </a:xfrm>
          <a:prstGeom prst="rect">
            <a:avLst/>
          </a:prstGeom>
        </p:spPr>
        <p:txBody>
          <a:bodyPr wrap="square">
            <a:spAutoFit/>
          </a:bodyPr>
          <a:lstStyle/>
          <a:p>
            <a:r>
              <a:rPr lang="uk-UA" sz="2000" b="1" dirty="0">
                <a:solidFill>
                  <a:schemeClr val="accent5">
                    <a:lumMod val="75000"/>
                  </a:schemeClr>
                </a:solidFill>
                <a:latin typeface="Comic Sans MS" panose="030F0702030302020204" pitchFamily="66" charset="0"/>
              </a:rPr>
              <a:t>Змістовий модуль 3: Контроль, інформаційні технології та </a:t>
            </a:r>
            <a:r>
              <a:rPr lang="uk-UA" sz="2000" b="1" dirty="0" smtClean="0">
                <a:solidFill>
                  <a:schemeClr val="accent5">
                    <a:lumMod val="75000"/>
                  </a:schemeClr>
                </a:solidFill>
                <a:latin typeface="Comic Sans MS" panose="030F0702030302020204" pitchFamily="66" charset="0"/>
              </a:rPr>
              <a:t>євроінтеграція</a:t>
            </a:r>
          </a:p>
          <a:p>
            <a:r>
              <a:rPr lang="uk-UA" sz="2000" b="1" dirty="0" smtClean="0">
                <a:latin typeface="Comic Sans MS" panose="030F0702030302020204" pitchFamily="66" charset="0"/>
              </a:rPr>
              <a:t>Тема </a:t>
            </a:r>
            <a:r>
              <a:rPr lang="uk-UA" sz="2000" b="1" dirty="0">
                <a:latin typeface="Comic Sans MS" panose="030F0702030302020204" pitchFamily="66" charset="0"/>
              </a:rPr>
              <a:t>7.</a:t>
            </a:r>
            <a:r>
              <a:rPr lang="uk-UA" sz="2000" dirty="0">
                <a:latin typeface="Comic Sans MS" panose="030F0702030302020204" pitchFamily="66" charset="0"/>
              </a:rPr>
              <a:t> Контроль та оцінювання виконання бюджетів</a:t>
            </a:r>
            <a:r>
              <a:rPr lang="uk-UA" sz="2000" dirty="0" smtClean="0">
                <a:latin typeface="Comic Sans MS" panose="030F0702030302020204" pitchFamily="66" charset="0"/>
              </a:rPr>
              <a:t>.</a:t>
            </a:r>
            <a:endParaRPr lang="uk-UA" sz="2000" dirty="0">
              <a:latin typeface="Comic Sans MS" panose="030F0702030302020204" pitchFamily="66" charset="0"/>
            </a:endParaRPr>
          </a:p>
          <a:p>
            <a:r>
              <a:rPr lang="uk-UA" sz="2000" b="1" dirty="0">
                <a:latin typeface="Comic Sans MS" panose="030F0702030302020204" pitchFamily="66" charset="0"/>
              </a:rPr>
              <a:t>Тема 8.</a:t>
            </a:r>
            <a:r>
              <a:rPr lang="uk-UA" sz="2000" dirty="0">
                <a:latin typeface="Comic Sans MS" panose="030F0702030302020204" pitchFamily="66" charset="0"/>
              </a:rPr>
              <a:t> Інформаційні технології бюджетування.</a:t>
            </a:r>
          </a:p>
          <a:p>
            <a:r>
              <a:rPr lang="uk-UA" sz="2000" b="1" dirty="0">
                <a:latin typeface="Comic Sans MS" panose="030F0702030302020204" pitchFamily="66" charset="0"/>
              </a:rPr>
              <a:t>Тема 9.</a:t>
            </a:r>
            <a:r>
              <a:rPr lang="uk-UA" sz="2000" dirty="0">
                <a:latin typeface="Comic Sans MS" panose="030F0702030302020204" pitchFamily="66" charset="0"/>
              </a:rPr>
              <a:t> Євроінтеграція та адаптація бюджетного процесу в Україні.</a:t>
            </a:r>
          </a:p>
        </p:txBody>
      </p:sp>
    </p:spTree>
    <p:extLst>
      <p:ext uri="{BB962C8B-B14F-4D97-AF65-F5344CB8AC3E}">
        <p14:creationId xmlns:p14="http://schemas.microsoft.com/office/powerpoint/2010/main" val="380797928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TotalTime>
  <Words>627</Words>
  <Application>Microsoft Office PowerPoint</Application>
  <PresentationFormat>Широкоэкранный</PresentationFormat>
  <Paragraphs>64</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Comic Sans MS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26</cp:revision>
  <dcterms:created xsi:type="dcterms:W3CDTF">2025-03-24T11:50:06Z</dcterms:created>
  <dcterms:modified xsi:type="dcterms:W3CDTF">2025-03-25T09:00:44Z</dcterms:modified>
</cp:coreProperties>
</file>