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sldIdLst>
    <p:sldId id="256" r:id="rId2"/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9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3426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34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00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48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96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97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55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4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8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1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6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94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3292" y="1462873"/>
            <a:ext cx="7224198" cy="118507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17500" indent="0">
              <a:lnSpc>
                <a:spcPts val="4680"/>
              </a:lnSpc>
            </a:pPr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системи в управлінні персоналом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6528" y="6611112"/>
            <a:ext cx="94488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 b="1">
                <a:solidFill>
                  <a:srgbClr val="B5A788"/>
                </a:solidFill>
                <a:latin typeface="Courier New"/>
              </a:rPr>
              <a:t>і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1C896-B506-4E11-A778-67D888348F4B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" sz="1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2. </a:t>
            </a:r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39239" y="627888"/>
            <a:ext cx="4498305" cy="3048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83312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Фази управління</a:t>
            </a:r>
          </a:p>
          <a:p>
            <a:pPr marL="83312" indent="0"/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312" indent="0"/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312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Планування;</a:t>
            </a:r>
          </a:p>
          <a:p>
            <a:pPr marL="83312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Організація;</a:t>
            </a:r>
          </a:p>
          <a:p>
            <a:pPr marL="83312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Мотивація;</a:t>
            </a:r>
          </a:p>
          <a:p>
            <a:pPr marL="83312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0432" y="6611112"/>
            <a:ext cx="103632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4470" y="845438"/>
            <a:ext cx="6668805" cy="405993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 управління персоналом містять:</a:t>
            </a:r>
          </a:p>
          <a:p>
            <a:pPr indent="0"/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планування чисельності персоналу підприємства;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 розрахунок фонду заробітної плати персоналу;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 планування та організація навчання персоналу;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 управління кадровими переміщеннями;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 статистичний облік і звітність;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 довідки за запитом.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56904" y="6611112"/>
            <a:ext cx="173736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2451" y="374904"/>
            <a:ext cx="7572374" cy="551154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57200" marR="1456436" indent="0" algn="ctr"/>
            <a:r>
              <a:rPr lang="uk" sz="2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системи опрацювання  даних (СОД)</a:t>
            </a:r>
          </a:p>
          <a:p>
            <a:pPr indent="850900"/>
            <a:r>
              <a:rPr lang="uk" sz="2400" dirty="0">
                <a:solidFill>
                  <a:srgbClr val="1D1826"/>
                </a:solidFill>
                <a:latin typeface="Times New Roman"/>
              </a:rPr>
              <a:t>Основна функція системи опрацювання даних – це: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реалізація таких типових операцій опрацювання даних;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збір, реєстрація і перенесення інформації на машинні носії;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передача інформації в місця її збереження й опрацювання;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уведення інформації в ЕОМ, контроль уведення та компонування інформації в пам’яті комп’ютера;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створення і ведення внутрішньомашинної інформаційної бази;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опрацювання інформації на ЕОМ (накопичення, сортування коригування, вибірка, арифметичне і логічне опрацювання) для вирішення функціональних задач системи (підсистеми) управління об’єктом;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63000" y="6611112"/>
            <a:ext cx="161544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Bef>
                <a:spcPts val="7560"/>
              </a:spcBef>
            </a:pPr>
            <a:r>
              <a:rPr lang="uk" sz="850" b="1">
                <a:solidFill>
                  <a:srgbClr val="B5A788"/>
                </a:solidFill>
                <a:latin typeface="Courier New"/>
              </a:rPr>
              <a:t>її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2594" y="555879"/>
            <a:ext cx="5681472" cy="1066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системи опрацювання даних СОД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8160" y="2232849"/>
            <a:ext cx="7037832" cy="271614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304"/>
              </a:lnSpc>
              <a:spcBef>
                <a:spcPts val="630"/>
              </a:spcBef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Вивід інформації:</a:t>
            </a:r>
          </a:p>
          <a:p>
            <a:pPr marL="342900" indent="-342900">
              <a:lnSpc>
                <a:spcPts val="2304"/>
              </a:lnSpc>
              <a:spcBef>
                <a:spcPts val="630"/>
              </a:spcBef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у вигляді табуляграм, відеограм, сигналів для прямого управління технологічними процесами, інформації для зв’язку з іншими системами;</a:t>
            </a:r>
          </a:p>
          <a:p>
            <a:pPr marL="342900" indent="-342900">
              <a:lnSpc>
                <a:spcPts val="2304"/>
              </a:lnSpc>
              <a:spcBef>
                <a:spcPts val="630"/>
              </a:spcBef>
              <a:buFont typeface="Wingdings" panose="05000000000000000000" pitchFamily="2" charset="2"/>
              <a:buChar char="Ø"/>
            </a:pPr>
            <a:r>
              <a:rPr lang="uk" sz="2400" dirty="0">
                <a:solidFill>
                  <a:srgbClr val="1D1826"/>
                </a:solidFill>
                <a:latin typeface="Times New Roman"/>
              </a:rPr>
              <a:t>організація, управління (адміністрування) обчислювальним процесом (планування, облік, контроль, аналіз реалізації ходу обчислень в обчислювальних мережах).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56904" y="6611112"/>
            <a:ext cx="170688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6" y="1594104"/>
            <a:ext cx="27432" cy="6035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9240" y="649224"/>
            <a:ext cx="3297936" cy="518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 СОД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9882" y="1696974"/>
            <a:ext cx="6813804" cy="34640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>
            <a:noAutofit/>
          </a:bodyPr>
          <a:lstStyle/>
          <a:p>
            <a:pPr indent="825500" algn="just"/>
            <a:r>
              <a:rPr lang="uk" sz="2400" dirty="0">
                <a:solidFill>
                  <a:srgbClr val="1D1826"/>
                </a:solidFill>
                <a:latin typeface="Times New Roman"/>
              </a:rPr>
              <a:t>Практично всі системи опрацювання даних інформаційних систем незалежно від сфери їх застосування включають один і той самий набір складових (компонентів), що називаються </a:t>
            </a:r>
            <a:r>
              <a:rPr lang="uk" sz="2400" dirty="0">
                <a:latin typeface="Times New Roman"/>
              </a:rPr>
              <a:t>видами 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забезпечення. </a:t>
            </a:r>
          </a:p>
          <a:p>
            <a:pPr indent="825500" algn="just"/>
            <a:r>
              <a:rPr lang="uk" sz="2400" dirty="0">
                <a:solidFill>
                  <a:srgbClr val="1D1826"/>
                </a:solidFill>
                <a:latin typeface="Times New Roman"/>
              </a:rPr>
              <a:t>Прийнято виділяти: інформаційне, програмне, технічне, </a:t>
            </a:r>
            <a:r>
              <a:rPr lang="uk" sz="2400" dirty="0">
                <a:latin typeface="Times New Roman"/>
              </a:rPr>
              <a:t>правове, лінгвістичне забезпечення.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4480" y="624840"/>
            <a:ext cx="6577584" cy="548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забезпечення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87374" y="2213801"/>
            <a:ext cx="5891784" cy="322135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/>
            <a:r>
              <a:rPr lang="uk" sz="2000" b="1" i="1" dirty="0">
                <a:latin typeface="Times New Roman"/>
              </a:rPr>
              <a:t>Інформаційне забезпечення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-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це сукупність методів і засобів розміщення й організації інформації, що включають у себе системи класифікації і кодування, уніфіковані системи документації раціоналізації документообігу та форми документів, методів створення внутрішньомашинної інформаційної бази інформаційної системи. Від якості інформаційного забезпечення значною мірою залежить достовірність і якість прийнятих управлінських рішень.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56904" y="6611112"/>
            <a:ext cx="176784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4480" y="627888"/>
            <a:ext cx="5934456" cy="545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забезпечення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1896" y="2194559"/>
            <a:ext cx="6175629" cy="299656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12800" algn="just"/>
            <a:r>
              <a:rPr lang="uk" sz="2000" b="1" i="1" dirty="0">
                <a:latin typeface="Times New Roman"/>
              </a:rPr>
              <a:t>Програмне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забезпечення -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сукупність програмних засобів для створення та експлуатації СОД засобами обчислювальної техніки. До складу програмного забезпечення входять базові (загальноеистемні) та прикладні (спеціальні) програмні продукти. </a:t>
            </a:r>
            <a:r>
              <a:rPr lang="uk" sz="2000" dirty="0">
                <a:latin typeface="Times New Roman"/>
              </a:rPr>
              <a:t>Базові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програмні засоби елужать для автоматизації взаємодії людини </a:t>
            </a:r>
            <a:r>
              <a:rPr lang="uk" sz="2000" dirty="0">
                <a:solidFill>
                  <a:srgbClr val="0E2F57"/>
                </a:solidFill>
                <a:latin typeface="Times New Roman"/>
              </a:rPr>
              <a:t>і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комп’ютера, організації типових процедур опрацювання даних, контролю і діагностики функціонування технічних засобів СОД.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59952" y="6611112"/>
            <a:ext cx="167640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4480" y="649224"/>
            <a:ext cx="3361944" cy="524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Прикладне ПЗ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36701" y="1386840"/>
            <a:ext cx="5506974" cy="4821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25500" algn="just"/>
            <a:r>
              <a:rPr lang="uk" sz="2400" b="1" i="1" dirty="0">
                <a:latin typeface="Times New Roman"/>
              </a:rPr>
              <a:t>Прикладне програмне забезпечення</a:t>
            </a:r>
            <a:r>
              <a:rPr lang="uk" sz="2400" dirty="0">
                <a:latin typeface="Times New Roman"/>
              </a:rPr>
              <a:t> 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представляє собою сукупність програмних продуктів, призначених для автоматизації вирішення функціональних задач інформаційної системи. Вони можуть буті розроблені як універсальні засоби (текстові редактори, електронні таблиці, системи управління базами даних) і як спеціалізовані, тобто такі, що реалізують функціональні підсистеми (бізнес -процеси) об’єктів різної природи (економічні, інженерні, технічні)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56904" y="6580632"/>
            <a:ext cx="17373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5914" y="810006"/>
            <a:ext cx="5793486" cy="330479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50900" algn="just"/>
            <a:r>
              <a:rPr lang="uk" sz="2000" b="1" i="1" dirty="0">
                <a:latin typeface="Times New Roman"/>
              </a:rPr>
              <a:t>Технічне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забезпечення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представляє собою комплекс технічних засобів, що застосовуються для функціонування системи опрацювання даних, і містить у собі пристрої, за допомогою яких виконуються типові операції опрацювання даних як поза ЕОМ (периферійні технічні засоби збору, реєстрації, первинного опрацювання інформації, оргтехніка різного призначення, засоби телекомунікації і зв'язку), так і на ЕОМ різних класів.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66048" y="6611112"/>
            <a:ext cx="155448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2173" y="1579894"/>
            <a:ext cx="7767447" cy="346024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r>
              <a:rPr lang="uk" sz="2000" b="1" i="1" dirty="0">
                <a:latin typeface="Times New Roman"/>
              </a:rPr>
              <a:t>Правове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забезпечення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- це сукупність правових норм,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що регламентують створення і функціонування інформаційної системи.</a:t>
            </a:r>
            <a:r>
              <a:rPr lang="uk" sz="2000" b="1" i="1" dirty="0">
                <a:latin typeface="Times New Roman"/>
              </a:rPr>
              <a:t> </a:t>
            </a:r>
          </a:p>
          <a:p>
            <a:r>
              <a:rPr lang="uk" sz="2000" b="1" i="1" dirty="0">
                <a:latin typeface="Times New Roman"/>
              </a:rPr>
              <a:t>Лінгвістичне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забезпечення -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це сукупність мовних засобів що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використовуються на різних стадіях створення та експлуатації СОД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для підвищення ефективності розробки й забезпечення спілкування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людини і ЕОМ.</a:t>
            </a:r>
            <a:r>
              <a:rPr lang="uk" sz="2000" b="1" dirty="0">
                <a:solidFill>
                  <a:srgbClr val="1D1826"/>
                </a:solidFill>
                <a:latin typeface="Times New Roman"/>
              </a:rPr>
              <a:t> </a:t>
            </a:r>
          </a:p>
          <a:p>
            <a:r>
              <a:rPr lang="uk" sz="2000" b="1" dirty="0">
                <a:solidFill>
                  <a:srgbClr val="1D1826"/>
                </a:solidFill>
                <a:latin typeface="Times New Roman"/>
              </a:rPr>
              <a:t>Ергономічне забезпечення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розглядають як сукупність методів і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засобів, які використовуються на різних етапах розробки та </a:t>
            </a:r>
          </a:p>
          <a:p>
            <a:r>
              <a:rPr lang="uk" sz="2000" dirty="0">
                <a:solidFill>
                  <a:srgbClr val="272231"/>
                </a:solidFill>
                <a:latin typeface="Times New Roman"/>
              </a:rPr>
              <a:t>функціонування ІС, призначене для створення оптимальних</a:t>
            </a:r>
          </a:p>
          <a:p>
            <a:r>
              <a:rPr lang="uk" sz="2000" dirty="0">
                <a:solidFill>
                  <a:srgbClr val="272231"/>
                </a:solidFill>
                <a:latin typeface="Times New Roman"/>
              </a:rPr>
              <a:t> умов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високоефективної і безпомилкової діяльності людини, </a:t>
            </a:r>
          </a:p>
          <a:p>
            <a:r>
              <a:rPr lang="uk" sz="2000" dirty="0">
                <a:solidFill>
                  <a:srgbClr val="1D1826"/>
                </a:solidFill>
                <a:latin typeface="Times New Roman"/>
              </a:rPr>
              <a:t>спрямованої на якомога швидше освоєння цієї системи.</a:t>
            </a:r>
          </a:p>
          <a:p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endParaRPr lang="uk" sz="2000" dirty="0">
              <a:solidFill>
                <a:srgbClr val="1D1826"/>
              </a:solidFill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4440" y="2340864"/>
            <a:ext cx="749808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304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56904" y="6580632"/>
            <a:ext cx="170688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18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337DB0A-B494-4524-8CE0-0FE539E278FD}"/>
              </a:ext>
            </a:extLst>
          </p:cNvPr>
          <p:cNvSpPr/>
          <p:nvPr/>
        </p:nvSpPr>
        <p:spPr>
          <a:xfrm>
            <a:off x="610743" y="999250"/>
            <a:ext cx="7540752" cy="11612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12800"/>
            <a:endParaRPr lang="uk" sz="2000" dirty="0">
              <a:solidFill>
                <a:srgbClr val="1D1826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66C330-0052-41BE-B9FA-759F797F73E1}"/>
              </a:ext>
            </a:extLst>
          </p:cNvPr>
          <p:cNvSpPr txBox="1"/>
          <p:nvPr/>
        </p:nvSpPr>
        <p:spPr>
          <a:xfrm>
            <a:off x="1077238" y="1235178"/>
            <a:ext cx="735277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1.Типова структура та склад інформаційних систем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Рівні інформаційних систем в організації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Глобальне інформаційне суспільство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Поняття інформаційна технологія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Класифікація інформаційних технологій</a:t>
            </a:r>
          </a:p>
        </p:txBody>
      </p:sp>
    </p:spTree>
    <p:extLst>
      <p:ext uri="{BB962C8B-B14F-4D97-AF65-F5344CB8AC3E}">
        <p14:creationId xmlns:p14="http://schemas.microsoft.com/office/powerpoint/2010/main" val="3928018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6048" y="624840"/>
            <a:ext cx="6331077" cy="3337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08432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компоненти ІС</a:t>
            </a:r>
          </a:p>
          <a:p>
            <a:pPr indent="901700" algn="just"/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901700" algn="just"/>
            <a:r>
              <a:rPr lang="uk" sz="2000" dirty="0">
                <a:solidFill>
                  <a:srgbClr val="1D1826"/>
                </a:solidFill>
                <a:latin typeface="Times New Roman"/>
              </a:rPr>
              <a:t>Під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організаційними компонентами </a:t>
            </a:r>
            <a:r>
              <a:rPr lang="uk" sz="2000" b="1" i="1" dirty="0">
                <a:latin typeface="Times New Roman"/>
              </a:rPr>
              <a:t>ІС</a:t>
            </a:r>
            <a:r>
              <a:rPr lang="uk" sz="2000" dirty="0">
                <a:latin typeface="Times New Roman"/>
              </a:rPr>
              <a:t>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мають на увазі сукупність методів </a:t>
            </a:r>
            <a:r>
              <a:rPr lang="uk" sz="2000" dirty="0">
                <a:solidFill>
                  <a:srgbClr val="082141"/>
                </a:solidFill>
                <a:latin typeface="Times New Roman"/>
              </a:rPr>
              <a:t>і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засобів, що дозволяють удосконалити організаційну структуру об'єктів і управлінські функції, які виконуються структурними підрозділами; визначити штатний розклад </a:t>
            </a:r>
            <a:r>
              <a:rPr lang="uk" sz="2000" dirty="0">
                <a:solidFill>
                  <a:srgbClr val="082141"/>
                </a:solidFill>
                <a:latin typeface="Times New Roman"/>
              </a:rPr>
              <a:t>і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чисельний склад кожного структурного підрозділу; розробити посадові інструкції персоналу управління в умовах функціонування СОД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63000" y="6611112"/>
            <a:ext cx="167640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21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40536" y="48768"/>
            <a:ext cx="6465189" cy="30373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01244" indent="0" algn="just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Рівні інформаційних систем в</a:t>
            </a:r>
          </a:p>
          <a:p>
            <a:pPr marL="301244" indent="0" algn="just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</a:p>
          <a:p>
            <a:pPr indent="838200" algn="just">
              <a:lnSpc>
                <a:spcPts val="2328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838200" algn="just">
              <a:lnSpc>
                <a:spcPts val="2328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838200" algn="just">
              <a:lnSpc>
                <a:spcPts val="2328"/>
              </a:lnSpc>
            </a:pPr>
            <a:r>
              <a:rPr lang="uk" sz="24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 ІС</a:t>
            </a:r>
          </a:p>
          <a:p>
            <a:pPr indent="838200" algn="just"/>
            <a:r>
              <a:rPr lang="uk" sz="2000" dirty="0">
                <a:solidFill>
                  <a:srgbClr val="1D1826"/>
                </a:solidFill>
                <a:latin typeface="Times New Roman"/>
              </a:rPr>
              <a:t>Організаційні рівні обслуговують чотири головних типи інформаційних систем: системи експлуатаційного рівня, системи рівня знань, системи управлінського рівня та стратегічні системи.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63000" y="6611112"/>
            <a:ext cx="164592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1436" y="693420"/>
            <a:ext cx="6427089" cy="59176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5844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експлуатаційного рівня</a:t>
            </a:r>
          </a:p>
          <a:p>
            <a:pPr indent="0" algn="just"/>
            <a:endParaRPr lang="uk" sz="2000" b="1" i="1" dirty="0">
              <a:solidFill>
                <a:srgbClr val="1D1826"/>
              </a:solidFill>
              <a:latin typeface="Times New Roman"/>
            </a:endParaRPr>
          </a:p>
          <a:p>
            <a:pPr indent="0" algn="just"/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 </a:t>
            </a:r>
            <a:r>
              <a:rPr lang="uk" sz="2400" b="1" i="1" dirty="0">
                <a:solidFill>
                  <a:srgbClr val="1D1826"/>
                </a:solidFill>
                <a:latin typeface="Times New Roman"/>
              </a:rPr>
              <a:t>Експлуатаційнийого рівень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 підтримують операційних менеджерів, стежать за елементарними діями організації типу продажу, платежів, кредитування та ін. Основна мета систем на</a:t>
            </a:r>
          </a:p>
          <a:p>
            <a:pPr indent="0" algn="just"/>
            <a:r>
              <a:rPr lang="uk" sz="2400" dirty="0">
                <a:solidFill>
                  <a:srgbClr val="1D1826"/>
                </a:solidFill>
                <a:latin typeface="Times New Roman"/>
              </a:rPr>
              <a:t>цьому рівні полягає в тому, щоб відповісти на типові питання і проводити потоки трансакцій через організацію.</a:t>
            </a:r>
          </a:p>
          <a:p>
            <a:pPr marL="593344" indent="-317500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Трансакція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активна економічна взаємодія господарюючих суб'єктів, які охоплюють матеріальні, контрактні аспекти обміну і використовуються для позначення як обміну товарів, так і обміну різними видами діяльності.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766048" y="6611112"/>
            <a:ext cx="15849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2</a:t>
            </a:r>
            <a:r>
              <a:rPr lang="uk" sz="1100" b="1">
                <a:solidFill>
                  <a:srgbClr val="B5A788"/>
                </a:solidFill>
                <a:latin typeface="Times New Roman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39240" y="649224"/>
            <a:ext cx="4815840" cy="524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рівня знань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0550" y="1339595"/>
            <a:ext cx="5514975" cy="364197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/>
            <a:r>
              <a:rPr lang="uk" sz="2400" b="1" i="1" dirty="0">
                <a:solidFill>
                  <a:srgbClr val="1D1826"/>
                </a:solidFill>
                <a:latin typeface="Times New Roman"/>
              </a:rPr>
              <a:t>Системи рівня знань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 підтримують працівників знання й оброблювачів даних </a:t>
            </a:r>
            <a:r>
              <a:rPr lang="uk" sz="2400" dirty="0">
                <a:latin typeface="Times New Roman"/>
              </a:rPr>
              <a:t>в 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організації. Мета систем рівня знань полягає в тому, щоб допомогти діловій фірмі інтегрувати нове знання в бізнес і допомагати організації керувати потоком документів. Системи рівня знань, особливо у формі робочих станцій і офісних систем, сьогодні є найбільш швидко зростаючими додатками в бізнесі.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39240" y="649224"/>
            <a:ext cx="7089648" cy="524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управлінського рівня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97102" y="1765172"/>
            <a:ext cx="5170170" cy="396887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/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Системи управлінського рівня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розроблені, щоб обслуговувати контроль, управління, прийняття рішень і адміністративні дії середніх менеджерів. Вони визначають, чи добре працюють об’єкти, і періодично сповіщають про це. Наприклад, система управління переміщеннями повідомляє про переміщення загальної кількості товару, рівномірність роботи торговельного відділу і відділу, що фінансує витрати для службовців у всіх філіях компанії, відзначаючи, де фактичні витрати перевищують бюджети.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6" y="1594104"/>
            <a:ext cx="27432" cy="6035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9240" y="649224"/>
            <a:ext cx="6702552" cy="524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стратегічного рівня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9947" y="1594104"/>
            <a:ext cx="5116068" cy="23042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/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Системи стратегічного рівня -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 цс інструмент допомоги керівникам вищого рівня, що готують стратегічні дослідження і тривалі тренди у фірмі й у діловому оточенні, їхнє: основне призначення - приводити у відповідність зміни в умовах експлуатації з існуючою організаційною можливістю. Який буде рівень зайнятості через п’ять років? Які тривалі промислові фінансові тренди і де наші підйоми і спади? </a:t>
            </a:r>
            <a:r>
              <a:rPr lang="uk" sz="2000" dirty="0">
                <a:latin typeface="Times New Roman"/>
              </a:rPr>
              <a:t>Які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вироби ми повинні робити через п’ять років?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39240" y="624840"/>
            <a:ext cx="6690360" cy="548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4620"/>
              </a:spcAft>
            </a:pPr>
            <a:r>
              <a:rPr lang="uk" sz="4200">
                <a:solidFill>
                  <a:srgbClr val="572314"/>
                </a:solidFill>
                <a:latin typeface="Corbel"/>
              </a:rPr>
              <a:t>Функціональний розподіл ІС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25296" y="1898904"/>
            <a:ext cx="7543800" cy="11521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>
              <a:lnSpc>
                <a:spcPts val="2328"/>
              </a:lnSpc>
              <a:spcBef>
                <a:spcPts val="4620"/>
              </a:spcBef>
            </a:pPr>
            <a:r>
              <a:rPr lang="uk" sz="2000">
                <a:solidFill>
                  <a:srgbClr val="1D1826"/>
                </a:solidFill>
                <a:latin typeface="Times New Roman"/>
              </a:rPr>
              <a:t>Інформаційні системи можуть також бути диференційовані функціональним чином. Головні організаційні функції типу продажу, виробництва, фінансів, бухгалтерського обліку і людських ресурсів обслуговуються власними інформаційними системами.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66048" y="6611112"/>
            <a:ext cx="161544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2</a:t>
            </a:r>
            <a:r>
              <a:rPr lang="uk" sz="1100" b="1">
                <a:solidFill>
                  <a:srgbClr val="B5A788"/>
                </a:solidFill>
                <a:latin typeface="Times New Roman"/>
              </a:rPr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928" y="1316736"/>
            <a:ext cx="4242816" cy="471830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437001" y="371856"/>
            <a:ext cx="1676400" cy="4693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 ІС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39696" y="1304544"/>
            <a:ext cx="2029968" cy="981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896"/>
              </a:lnSpc>
            </a:pPr>
            <a:r>
              <a:rPr lang="uk" sz="1600" b="1">
                <a:latin typeface="Times New Roman"/>
              </a:rPr>
              <a:t>Типи інформаційних систем</a:t>
            </a:r>
          </a:p>
          <a:p>
            <a:pPr marR="88900" indent="0" algn="r">
              <a:spcAft>
                <a:spcPts val="420"/>
              </a:spcAft>
            </a:pPr>
            <a:r>
              <a:rPr lang="uk" sz="1500" b="1">
                <a:solidFill>
                  <a:srgbClr val="272231"/>
                </a:solidFill>
                <a:latin typeface="Times New Roman"/>
              </a:rPr>
              <a:t>Стратегічний</a:t>
            </a:r>
          </a:p>
          <a:p>
            <a:pPr marR="88900" indent="0" algn="r"/>
            <a:r>
              <a:rPr lang="uk" sz="1500" b="1">
                <a:solidFill>
                  <a:srgbClr val="272231"/>
                </a:solidFill>
                <a:latin typeface="Times New Roman"/>
              </a:rPr>
              <a:t>рівень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33600" y="2767584"/>
            <a:ext cx="1371600" cy="4754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spcAft>
                <a:spcPts val="420"/>
              </a:spcAft>
            </a:pPr>
            <a:r>
              <a:rPr lang="uk" sz="1500" b="1">
                <a:solidFill>
                  <a:srgbClr val="272231"/>
                </a:solidFill>
                <a:latin typeface="Times New Roman"/>
              </a:rPr>
              <a:t>Управлінський</a:t>
            </a:r>
          </a:p>
          <a:p>
            <a:pPr indent="0" algn="r"/>
            <a:r>
              <a:rPr lang="uk" sz="1500" b="1">
                <a:solidFill>
                  <a:srgbClr val="272231"/>
                </a:solidFill>
                <a:latin typeface="Times New Roman"/>
              </a:rPr>
              <a:t>рівень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94560" y="4059936"/>
            <a:ext cx="627888" cy="432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uk" sz="1500" b="1">
                <a:solidFill>
                  <a:srgbClr val="1D1826"/>
                </a:solidFill>
                <a:latin typeface="Times New Roman"/>
              </a:rPr>
              <a:t>Рівень</a:t>
            </a:r>
          </a:p>
          <a:p>
            <a:pPr marL="114300" indent="0"/>
            <a:r>
              <a:rPr lang="uk" sz="1500" b="1">
                <a:solidFill>
                  <a:srgbClr val="1D1826"/>
                </a:solidFill>
                <a:latin typeface="Times New Roman"/>
              </a:rPr>
              <a:t>знань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19072" y="5111496"/>
            <a:ext cx="1578864" cy="4297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44"/>
              </a:lnSpc>
            </a:pPr>
            <a:r>
              <a:rPr lang="uk" sz="1500" b="1" dirty="0">
                <a:solidFill>
                  <a:srgbClr val="272231"/>
                </a:solidFill>
                <a:latin typeface="Times New Roman"/>
              </a:rPr>
              <a:t>Експлуатаційний рівень</a:t>
            </a:r>
            <a:endParaRPr lang="uk" sz="1500" b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02224" y="1280160"/>
            <a:ext cx="1792224" cy="2316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600" b="1">
                <a:latin typeface="Times New Roman"/>
              </a:rPr>
              <a:t>Групи менеджерів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02224" y="1728216"/>
            <a:ext cx="1792224" cy="441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uk" sz="1500" b="1">
                <a:solidFill>
                  <a:srgbClr val="272231"/>
                </a:solidFill>
                <a:latin typeface="Times New Roman"/>
              </a:rPr>
              <a:t>Вище</a:t>
            </a:r>
          </a:p>
          <a:p>
            <a:pPr indent="0"/>
            <a:r>
              <a:rPr lang="uk" sz="1500" b="1">
                <a:solidFill>
                  <a:srgbClr val="272231"/>
                </a:solidFill>
                <a:latin typeface="Times New Roman"/>
              </a:rPr>
              <a:t>керівництво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88736" y="2767584"/>
            <a:ext cx="1341120" cy="2438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272231"/>
                </a:solidFill>
                <a:latin typeface="Times New Roman"/>
              </a:rPr>
              <a:t>Середня ланка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55664" y="3925824"/>
            <a:ext cx="1225296" cy="432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944"/>
              </a:lnSpc>
            </a:pPr>
            <a:r>
              <a:rPr lang="uk" sz="1500" b="1">
                <a:solidFill>
                  <a:srgbClr val="272231"/>
                </a:solidFill>
                <a:latin typeface="Times New Roman"/>
              </a:rPr>
              <a:t>Працівники знань </a:t>
            </a:r>
            <a:r>
              <a:rPr lang="uk" sz="1500" b="1">
                <a:solidFill>
                  <a:srgbClr val="0E2F57"/>
                </a:solidFill>
                <a:latin typeface="Times New Roman"/>
              </a:rPr>
              <a:t>і </a:t>
            </a:r>
            <a:r>
              <a:rPr lang="uk" sz="1500" b="1">
                <a:solidFill>
                  <a:srgbClr val="272231"/>
                </a:solidFill>
                <a:latin typeface="Times New Roman"/>
              </a:rPr>
              <a:t>даних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97624" y="5093208"/>
            <a:ext cx="987552" cy="1920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uk" sz="1500" b="1">
                <a:solidFill>
                  <a:srgbClr val="272231"/>
                </a:solidFill>
                <a:latin typeface="Times New Roman"/>
              </a:rPr>
              <a:t>Операційні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903720" y="5388864"/>
            <a:ext cx="963168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272231"/>
                </a:solidFill>
                <a:latin typeface="Times New Roman"/>
              </a:rPr>
              <a:t>менеджери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42288" y="6187440"/>
            <a:ext cx="6096000" cy="5669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uk" sz="1500" b="1" dirty="0">
                <a:solidFill>
                  <a:srgbClr val="272231"/>
                </a:solidFill>
                <a:latin typeface="Times New Roman"/>
              </a:rPr>
              <a:t>Продаж і маркетинг Виробництво Фінанси Людські ресурси</a:t>
            </a:r>
          </a:p>
          <a:p>
            <a:pPr marL="1536700" indent="0"/>
            <a:r>
              <a:rPr lang="uk" sz="1300" b="1" dirty="0">
                <a:solidFill>
                  <a:srgbClr val="272231"/>
                </a:solidFill>
                <a:latin typeface="Times New Roman"/>
              </a:rPr>
              <a:t>Рис. 3</a:t>
            </a:r>
            <a:r>
              <a:rPr lang="uk" sz="1300" b="1" dirty="0">
                <a:solidFill>
                  <a:srgbClr val="293955"/>
                </a:solidFill>
                <a:latin typeface="Times New Roman"/>
              </a:rPr>
              <a:t>. </a:t>
            </a: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Рівні інформаційних систем в організації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729472" y="6577584"/>
            <a:ext cx="231648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28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626" y="344423"/>
            <a:ext cx="6400800" cy="410375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marR="1143000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Глобальне інформаційне суспільство</a:t>
            </a:r>
          </a:p>
          <a:p>
            <a:pPr indent="850900" algn="just"/>
            <a:endParaRPr lang="uk" sz="2000" b="1" dirty="0">
              <a:latin typeface="Times New Roman"/>
            </a:endParaRPr>
          </a:p>
          <a:p>
            <a:pPr indent="850900" algn="just"/>
            <a:endParaRPr lang="uk" sz="2000" b="1" dirty="0">
              <a:latin typeface="Times New Roman"/>
            </a:endParaRPr>
          </a:p>
          <a:p>
            <a:pPr indent="850900" algn="just"/>
            <a:r>
              <a:rPr lang="uk" sz="2000" b="1" dirty="0">
                <a:latin typeface="Times New Roman"/>
              </a:rPr>
              <a:t>Інформаційне </a:t>
            </a:r>
            <a:r>
              <a:rPr lang="uk" sz="2000" b="1" dirty="0">
                <a:solidFill>
                  <a:srgbClr val="1D1826"/>
                </a:solidFill>
                <a:latin typeface="Times New Roman"/>
              </a:rPr>
              <a:t>суспільство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- такс суспільство, в якому забезпечені всі умови для задоволення інформаційних потреб усіх громадян, організацій і держави; більшість працюючих або зайняті виробництвом, зберіганням, переопрацюванням і реалізацією інформації, або не в змозі виконувати свої виробничі обов’язки без цих процесів.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59952" y="6611112"/>
            <a:ext cx="17373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2</a:t>
            </a:r>
            <a:r>
              <a:rPr lang="uk" sz="1100" b="1">
                <a:solidFill>
                  <a:srgbClr val="B5A788"/>
                </a:solidFill>
                <a:latin typeface="Times New Roman"/>
              </a:rPr>
              <a:t>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64336" y="344423"/>
            <a:ext cx="5998464" cy="427520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81000" marR="1676400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Поняття інформаційна технологія</a:t>
            </a:r>
          </a:p>
          <a:p>
            <a:pPr indent="850900" algn="just">
              <a:lnSpc>
                <a:spcPts val="2328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850900" algn="just">
              <a:lnSpc>
                <a:spcPts val="2328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850900" algn="just"/>
            <a:r>
              <a:rPr lang="uk" sz="2000" dirty="0">
                <a:solidFill>
                  <a:srgbClr val="1D1826"/>
                </a:solidFill>
                <a:latin typeface="Times New Roman"/>
              </a:rPr>
              <a:t>Під </a:t>
            </a:r>
            <a:r>
              <a:rPr lang="uk" sz="2000" b="1" spc="-50" dirty="0">
                <a:solidFill>
                  <a:srgbClr val="1D1826"/>
                </a:solidFill>
                <a:latin typeface="Times New Roman"/>
              </a:rPr>
              <a:t>технологією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мають на увазі сукупність методів обробки, виготовлення, зміни стану, властивостей, форми сировини, матеріалу або напівфабрикату, здійснюваних у процесі виробництва продукції. Це - уміння щось робити досконало.</a:t>
            </a:r>
          </a:p>
          <a:p>
            <a:pPr indent="850900" algn="just"/>
            <a:r>
              <a:rPr lang="uk" sz="2000" b="1" dirty="0">
                <a:latin typeface="Times New Roman"/>
              </a:rPr>
              <a:t>Інформаційна технологія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- це система методів і способів збору, передачі, накопичення, опрацювання, зберігання, подання і використання інформації.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53856" y="6611112"/>
            <a:ext cx="176784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З</a:t>
            </a:r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4367" y="490728"/>
            <a:ext cx="4719258" cy="3779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0"/>
              </a:spcAft>
            </a:pPr>
            <a:r>
              <a:rPr lang="u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інформаційної системи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93520" y="1011936"/>
            <a:ext cx="902208" cy="2011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2100"/>
              </a:spcBef>
              <a:spcAft>
                <a:spcPts val="1470"/>
              </a:spcAft>
            </a:pPr>
            <a:r>
              <a:rPr lang="uk" sz="24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97152" y="1484376"/>
            <a:ext cx="7022592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uk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щось ціле, створене з окремих частин і елементів для цілеспрямованої діяльності</a:t>
            </a:r>
            <a:r>
              <a:rPr lang="uk" sz="1500" dirty="0">
                <a:latin typeface="Corbel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0951" y="2297811"/>
            <a:ext cx="6756273" cy="13045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118108" lvl="1"/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системи характеризуються: </a:t>
            </a:r>
          </a:p>
          <a:p>
            <a:pPr marR="1118108" lvl="1"/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безліччю елементів;</a:t>
            </a:r>
          </a:p>
          <a:p>
            <a:pPr marR="1118108" lvl="1"/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єдністю головної мети для всіх елементів; </a:t>
            </a:r>
          </a:p>
          <a:p>
            <a:pPr marR="1118108" lvl="1"/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 зв’язків між елементами; цілісністю і єдністю елементів;</a:t>
            </a:r>
          </a:p>
          <a:p>
            <a:pPr lvl="1"/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структурою та ієрархічністю, відносною самостійністю; чітко вираженим управлінням.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799576" y="6611112"/>
            <a:ext cx="94488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3208" y="1331976"/>
            <a:ext cx="5222367" cy="1965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25500" algn="just"/>
            <a:r>
              <a:rPr lang="uk" sz="2000" b="1" i="1" dirty="0">
                <a:latin typeface="Times New Roman"/>
              </a:rPr>
              <a:t>Автоматизована інформаційна технологія (АІТ)</a:t>
            </a:r>
            <a:r>
              <a:rPr lang="uk" sz="2000" dirty="0">
                <a:latin typeface="Times New Roman"/>
              </a:rPr>
              <a:t>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- системно організована для вирішення задач управління сукупність методів і засобів реалізації операцій збору, реєстрації, передачі, накопичення, пошуку, опрацювання і захисту інформації на базі застосування розвинутого програмного забезпечення, засобів обчислювальної техніки і зв’язку, а також способів, за допомогою яких інформація пропонується клієнтам.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59952" y="6611112"/>
            <a:ext cx="164592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</a:t>
            </a:r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4480" y="655320"/>
            <a:ext cx="1743456" cy="3992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ІТ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2074" y="1685544"/>
            <a:ext cx="7540752" cy="1743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838200" algn="just"/>
            <a:r>
              <a:rPr lang="uk" sz="2400" b="1" dirty="0">
                <a:latin typeface="Times New Roman"/>
              </a:rPr>
              <a:t>Мета будь-якої </a:t>
            </a:r>
            <a:r>
              <a:rPr lang="uk" sz="2400" b="1" dirty="0">
                <a:solidFill>
                  <a:srgbClr val="1D1826"/>
                </a:solidFill>
                <a:latin typeface="Times New Roman"/>
              </a:rPr>
              <a:t>інформаційної </a:t>
            </a:r>
            <a:r>
              <a:rPr lang="uk" sz="2400" b="1" dirty="0">
                <a:latin typeface="Times New Roman"/>
              </a:rPr>
              <a:t>технології </a:t>
            </a:r>
            <a:r>
              <a:rPr lang="uk" sz="2400" dirty="0">
                <a:solidFill>
                  <a:srgbClr val="1D1826"/>
                </a:solidFill>
                <a:latin typeface="Times New Roman"/>
              </a:rPr>
              <a:t>- отримати потрібну інформацію необхідної якості на заданому носії. При цьому існують обмеження на вартість опрацювання даних, трудомісткість процесів використання інформаційного ресурсу, надійність і оперативність процесу опрацювання інформації, якість інформації, що отримується.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53856" y="6611112"/>
            <a:ext cx="17373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</a:t>
            </a:r>
            <a:r>
              <a:rPr lang="uk" sz="1100" b="1" baseline="30000">
                <a:solidFill>
                  <a:srgbClr val="B5A788"/>
                </a:solidFill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9625" y="344424"/>
            <a:ext cx="7477125" cy="27828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90500" indent="0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Класифікація інформаційних технологій</a:t>
            </a:r>
          </a:p>
          <a:p>
            <a:pPr indent="0" algn="just">
              <a:lnSpc>
                <a:spcPts val="2304"/>
              </a:lnSpc>
            </a:pPr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0" algn="just"/>
            <a:r>
              <a:rPr lang="uk" sz="2400" dirty="0">
                <a:solidFill>
                  <a:srgbClr val="1D1826"/>
                </a:solidFill>
                <a:latin typeface="Times New Roman"/>
              </a:rPr>
              <a:t>За </a:t>
            </a:r>
            <a:r>
              <a:rPr lang="uk" sz="2400" b="1" dirty="0">
                <a:solidFill>
                  <a:srgbClr val="1D1826"/>
                </a:solidFill>
                <a:latin typeface="Times New Roman"/>
              </a:rPr>
              <a:t>класами реалізованих технологічних операцій АІТ</a:t>
            </a:r>
          </a:p>
          <a:p>
            <a:pPr indent="0" algn="just"/>
            <a:r>
              <a:rPr lang="uk" sz="2400" dirty="0">
                <a:solidFill>
                  <a:srgbClr val="1D1826"/>
                </a:solidFill>
                <a:latin typeface="Times New Roman"/>
              </a:rPr>
              <a:t>розглядаються, по суті, в програмному аспекті і включають: текстове опрацювання, електронні таблиці, автоматизовані банки даних, опрацювання графічної і звукової інформації, мультимедійні та інші системи.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59952" y="6611112"/>
            <a:ext cx="161544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65410"/>
              </p:ext>
            </p:extLst>
          </p:nvPr>
        </p:nvGraphicFramePr>
        <p:xfrm>
          <a:off x="1286256" y="1840992"/>
          <a:ext cx="7431024" cy="1533144"/>
        </p:xfrm>
        <a:graphic>
          <a:graphicData uri="http://schemas.openxmlformats.org/drawingml/2006/table">
            <a:tbl>
              <a:tblPr/>
              <a:tblGrid>
                <a:gridCol w="1487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indent="0" algn="r"/>
                      <a:r>
                        <a:rPr lang="uk" sz="2000" dirty="0">
                          <a:solidFill>
                            <a:srgbClr val="1D1826"/>
                          </a:solidFill>
                          <a:latin typeface="Times New Roman"/>
                        </a:rPr>
                        <a:t>Класне</a:t>
                      </a:r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indent="0"/>
                      <a:r>
                        <a:rPr lang="uk" sz="2000">
                          <a:solidFill>
                            <a:srgbClr val="272231"/>
                          </a:solidFill>
                          <a:latin typeface="Times New Roman"/>
                        </a:rPr>
                        <a:t>зікація комп’ютерних інформаційних технологій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344">
                <a:tc>
                  <a:txBody>
                    <a:bodyPr/>
                    <a:lstStyle/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Види</a:t>
                      </a:r>
                    </a:p>
                    <a:p>
                      <a:pPr marL="254000" indent="0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інформації,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що</a:t>
                      </a:r>
                    </a:p>
                    <a:p>
                      <a:pPr marL="152400" indent="0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опрацьовують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Дані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Текст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Графіка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Знання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Об’єкти</a:t>
                      </a:r>
                    </a:p>
                    <a:p>
                      <a:pPr marL="139700" indent="0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реального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 dirty="0">
                          <a:solidFill>
                            <a:srgbClr val="272231"/>
                          </a:solidFill>
                          <a:latin typeface="Times New Roman"/>
                        </a:rPr>
                        <a:t>світу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6256" y="3581400"/>
          <a:ext cx="7431024" cy="1286256"/>
        </p:xfrm>
        <a:graphic>
          <a:graphicData uri="http://schemas.openxmlformats.org/drawingml/2006/table">
            <a:tbl>
              <a:tblPr/>
              <a:tblGrid>
                <a:gridCol w="149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7656">
                <a:tc>
                  <a:txBody>
                    <a:bodyPr/>
                    <a:lstStyle/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Види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інформа¬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ційних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технологій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СУБД, алгоритми ні мови, табличні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Текстові процесор и </a:t>
                      </a:r>
                      <a:r>
                        <a:rPr lang="uk" sz="1500" b="1">
                          <a:latin typeface="Times New Roman"/>
                        </a:rPr>
                        <a:t>і </a:t>
                      </a: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гіпер-текст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0" indent="0">
                        <a:spcAft>
                          <a:spcPts val="630"/>
                        </a:spcAft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Графічні</a:t>
                      </a:r>
                    </a:p>
                    <a:p>
                      <a:pPr indent="0" algn="ctr"/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процесори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0" indent="0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Експерт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ні</a:t>
                      </a:r>
                    </a:p>
                    <a:p>
                      <a:pPr marL="139700" indent="0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системи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Засоби</a:t>
                      </a:r>
                    </a:p>
                    <a:p>
                      <a:pPr marL="152400" indent="0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мультиме</a:t>
                      </a:r>
                    </a:p>
                    <a:p>
                      <a:pPr indent="0" algn="ctr">
                        <a:lnSpc>
                          <a:spcPts val="1872"/>
                        </a:lnSpc>
                      </a:pPr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діа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500" b="1">
                          <a:solidFill>
                            <a:srgbClr val="272231"/>
                          </a:solidFill>
                          <a:latin typeface="Times New Roman"/>
                        </a:rPr>
                        <a:t>процесори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64280" y="4840224"/>
            <a:ext cx="4931664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endParaRPr lang="uk" sz="1200" spc="-50" dirty="0">
              <a:solidFill>
                <a:srgbClr val="272231"/>
              </a:solidFill>
              <a:latin typeface="Impac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3856" y="6611112"/>
            <a:ext cx="179832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7146" y="473583"/>
            <a:ext cx="5908929" cy="443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81000" marR="1574800" algn="ctr"/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типом користувацького інтерфейсу</a:t>
            </a:r>
          </a:p>
          <a:p>
            <a:pPr marL="381000" marR="1574800" indent="0"/>
            <a:endParaRPr lang="uk" sz="2000" dirty="0">
              <a:solidFill>
                <a:srgbClr val="1D1826"/>
              </a:solidFill>
              <a:latin typeface="Times New Roman"/>
            </a:endParaRPr>
          </a:p>
          <a:p>
            <a:pPr indent="850900" algn="just"/>
            <a:r>
              <a:rPr lang="uk" sz="2000" dirty="0">
                <a:solidFill>
                  <a:srgbClr val="1D1826"/>
                </a:solidFill>
                <a:latin typeface="Times New Roman"/>
              </a:rPr>
              <a:t>За </a:t>
            </a:r>
            <a:r>
              <a:rPr lang="uk" sz="2000" b="1" dirty="0">
                <a:latin typeface="Times New Roman"/>
              </a:rPr>
              <a:t>типом </a:t>
            </a:r>
            <a:r>
              <a:rPr lang="uk" sz="2000" b="1" dirty="0">
                <a:solidFill>
                  <a:srgbClr val="1D1826"/>
                </a:solidFill>
                <a:latin typeface="Times New Roman"/>
              </a:rPr>
              <a:t>користувацького інтерфейсу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можна розглядати А </a:t>
            </a:r>
            <a:r>
              <a:rPr lang="en-US" sz="2000" dirty="0">
                <a:solidFill>
                  <a:srgbClr val="1D1826"/>
                </a:solidFill>
                <a:latin typeface="Times New Roman"/>
              </a:rPr>
              <a:t>IT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із погляду можливосте</a:t>
            </a:r>
            <a:r>
              <a:rPr lang="uk" sz="2000" u="sng" dirty="0">
                <a:solidFill>
                  <a:srgbClr val="1D1826"/>
                </a:solidFill>
                <a:latin typeface="Times New Roman"/>
              </a:rPr>
              <a:t>й доступу користувача до інформаційних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і обчислювальних ресурсів.</a:t>
            </a:r>
          </a:p>
          <a:p>
            <a:pPr marL="381000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Пакетна АІТ;</a:t>
            </a:r>
          </a:p>
          <a:p>
            <a:pPr marL="381000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Діалогова АІТ;</a:t>
            </a:r>
          </a:p>
          <a:p>
            <a:pPr marL="381000" indent="0" algn="just"/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Мережна АІТ.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756904" y="6611112"/>
            <a:ext cx="170688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232" y="1865376"/>
            <a:ext cx="161544" cy="2313432"/>
          </a:xfrm>
          <a:prstGeom prst="rect">
            <a:avLst/>
          </a:prstGeom>
        </p:spPr>
        <p:txBody>
          <a:bodyPr vert="vert270" wrap="none" lIns="0" tIns="0" rIns="0" bIns="0">
            <a:noAutofit/>
          </a:bodyPr>
          <a:lstStyle/>
          <a:p>
            <a:pPr indent="0"/>
            <a:r>
              <a:rPr lang="uk" sz="1100">
                <a:solidFill>
                  <a:srgbClr val="4D4C4C"/>
                </a:solidFill>
                <a:latin typeface="Times New Roman"/>
              </a:rPr>
              <a:t>Автоматизовані інформаційні технології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5672" y="292608"/>
            <a:ext cx="899160" cy="2407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12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способом реалізації а АІС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76528" y="1176528"/>
            <a:ext cx="914400" cy="3535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12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ступенем охоплення задач управління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0912" y="2414016"/>
            <a:ext cx="816864" cy="4754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177800">
              <a:lnSpc>
                <a:spcPts val="936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класом технологічних операцій, що реалізуються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76528" y="3666744"/>
            <a:ext cx="923544" cy="3627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36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типом користувацького інтерфейсу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33856" y="4639056"/>
            <a:ext cx="950976" cy="2407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12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способом побудови мережі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73224" y="137160"/>
          <a:ext cx="2760472" cy="5145024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888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Традиційні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Нові інформаційні технології </a:t>
                      </a:r>
                      <a:r>
                        <a:rPr lang="en-US" sz="1100">
                          <a:solidFill>
                            <a:srgbClr val="4D4C4C"/>
                          </a:solidFill>
                          <a:latin typeface="Times New Roman"/>
                        </a:rPr>
                        <a:t>(HIT)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1100">
                          <a:solidFill>
                            <a:srgbClr val="293955"/>
                          </a:solidFill>
                          <a:latin typeface="Times New Roman"/>
                        </a:rPr>
                        <a:t>Електронне опрацювання даних (ЕОД)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Автоматизація функцій управління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Підтримка прийняття рішень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Електронний офіс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Експертна підтримка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Робота з текстовими редакторами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Робота з табличними процесорами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293955"/>
                          </a:solidFill>
                          <a:latin typeface="Times New Roman"/>
                        </a:rPr>
                        <a:t>Робота з СУБД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Робота </a:t>
                      </a:r>
                      <a:r>
                        <a:rPr lang="uk" sz="1100">
                          <a:solidFill>
                            <a:srgbClr val="5F5F5F"/>
                          </a:solidFill>
                          <a:latin typeface="Times New Roman"/>
                        </a:rPr>
                        <a:t>з </a:t>
                      </a:r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графічними об’єктами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Мультимедійні системи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Гіиергекстові системи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Пакетні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Діалогові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1100">
                          <a:solidFill>
                            <a:srgbClr val="1D1826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Мереж ні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Локальні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Глобальні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293955"/>
                          </a:solidFill>
                          <a:latin typeface="Times New Roman"/>
                        </a:rPr>
                        <a:t>Багаторівневі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Розподілені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76528" y="5727192"/>
            <a:ext cx="850392" cy="472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12"/>
              </a:lnSpc>
            </a:pPr>
            <a:r>
              <a:rPr lang="uk" sz="1100">
                <a:solidFill>
                  <a:srgbClr val="4D4C4C"/>
                </a:solidFill>
                <a:latin typeface="Times New Roman"/>
              </a:rPr>
              <a:t>За видом предметної області, що обслуговується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82368" y="5324856"/>
          <a:ext cx="2763520" cy="1286256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Бухгалтерський облік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Маркетинг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Основне виробництво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4D4C4C"/>
                          </a:solidFill>
                          <a:latin typeface="Times New Roman"/>
                        </a:rPr>
                        <a:t>Управління кадрами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1100">
                          <a:solidFill>
                            <a:srgbClr val="293955"/>
                          </a:solidFill>
                          <a:latin typeface="Times New Roman"/>
                        </a:rPr>
                        <a:t>Інші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27888" y="6601968"/>
            <a:ext cx="4108704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 dirty="0">
                <a:solidFill>
                  <a:srgbClr val="4D4C4C"/>
                </a:solidFill>
                <a:latin typeface="Times New Roman"/>
              </a:rPr>
              <a:t>Рис. 4. Класифікація автоматизованих інформаційних технологій </a:t>
            </a:r>
            <a:r>
              <a:rPr lang="uk" sz="2000" dirty="0">
                <a:solidFill>
                  <a:srgbClr val="B5A788"/>
                </a:solidFill>
                <a:latin typeface="Times New Roman"/>
              </a:rPr>
              <a:t>3</a:t>
            </a:r>
            <a:r>
              <a:rPr lang="uk" sz="1000" dirty="0">
                <a:solidFill>
                  <a:srgbClr val="B5A788"/>
                </a:solidFill>
                <a:latin typeface="Times New Roman"/>
              </a:rPr>
              <a:t>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672999-BAE2-4496-B4AD-04E65EDE91B2}"/>
              </a:ext>
            </a:extLst>
          </p:cNvPr>
          <p:cNvSpPr txBox="1"/>
          <p:nvPr/>
        </p:nvSpPr>
        <p:spPr>
          <a:xfrm>
            <a:off x="5774498" y="292608"/>
            <a:ext cx="28621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59130" y="510540"/>
            <a:ext cx="7232904" cy="5202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2520"/>
              </a:spcAft>
            </a:pPr>
            <a:r>
              <a:rPr lang="uk" sz="24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система</a:t>
            </a:r>
          </a:p>
          <a:p>
            <a:pPr marL="368300" indent="-368300">
              <a:lnSpc>
                <a:spcPts val="3456"/>
              </a:lnSpc>
              <a:spcAft>
                <a:spcPts val="210"/>
              </a:spcAft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ДСТУ : Інформаційна система — це система, яка організовує накопичення і маніпулювання інформацією щодо проблемної сфери.</a:t>
            </a:r>
          </a:p>
          <a:p>
            <a:pPr indent="0" algn="just">
              <a:lnSpc>
                <a:spcPts val="4056"/>
              </a:lnSpc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набір компонентів що:</a:t>
            </a:r>
          </a:p>
          <a:p>
            <a:pPr indent="0" algn="just">
              <a:lnSpc>
                <a:spcPts val="4056"/>
              </a:lnSpc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Збирає інфомрацію;</a:t>
            </a:r>
          </a:p>
          <a:p>
            <a:pPr indent="0" algn="just">
              <a:lnSpc>
                <a:spcPts val="4056"/>
              </a:lnSpc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Оброблює інформацію;</a:t>
            </a:r>
          </a:p>
          <a:p>
            <a:pPr indent="0" algn="just">
              <a:lnSpc>
                <a:spcPts val="4056"/>
              </a:lnSpc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 інформацію;</a:t>
            </a:r>
          </a:p>
          <a:p>
            <a:pPr indent="0" algn="just">
              <a:lnSpc>
                <a:spcPts val="4056"/>
              </a:lnSpc>
            </a:pPr>
            <a:r>
              <a:rPr lang="uk" sz="2400" spc="-5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</a:t>
            </a: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 інформацію.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3480" y="6611112"/>
            <a:ext cx="94488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08" y="4224909"/>
            <a:ext cx="7339584" cy="1792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3900" y="624840"/>
            <a:ext cx="8011668" cy="28224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2940"/>
              </a:spcAft>
            </a:pPr>
            <a:r>
              <a:rPr lang="u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інформаційної системи</a:t>
            </a:r>
          </a:p>
          <a:p>
            <a:pPr>
              <a:spcAft>
                <a:spcPts val="840"/>
              </a:spcAft>
            </a:pP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Місія ІС підготовка та надання</a:t>
            </a:r>
          </a:p>
          <a:p>
            <a:pPr marL="368300">
              <a:lnSpc>
                <a:spcPts val="3816"/>
              </a:lnSpc>
            </a:pPr>
            <a:r>
              <a:rPr lang="uk"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інформації, необхідної для забезпечення ефективного управління всіма ресурсами підприємства</a:t>
            </a:r>
            <a:r>
              <a:rPr lang="uk" sz="3200" spc="-50" dirty="0">
                <a:latin typeface="Corbel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69792" y="3852672"/>
            <a:ext cx="2535936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 b="1">
                <a:latin typeface="Times New Roman"/>
              </a:rPr>
              <a:t>Інформаційна система-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5444" y="6406896"/>
            <a:ext cx="8011668" cy="4511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 dirty="0">
                <a:solidFill>
                  <a:srgbClr val="272231"/>
                </a:solidFill>
                <a:latin typeface="Times New Roman"/>
              </a:rPr>
              <a:t>Рис. 1. Процес роботи інформаційної системи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48712" y="6629400"/>
            <a:ext cx="6248400" cy="1158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1100" b="1">
                <a:solidFill>
                  <a:srgbClr val="B5A788"/>
                </a:solidFill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419" y="782574"/>
            <a:ext cx="6944106" cy="21122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19100" indent="0">
              <a:spcAft>
                <a:spcPts val="3150"/>
              </a:spcAft>
            </a:pPr>
            <a:r>
              <a:rPr lang="uk" sz="2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ІС у </a:t>
            </a:r>
            <a:r>
              <a:rPr lang="uk-UA" sz="2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цифровій економіці</a:t>
            </a:r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ts val="2304"/>
              </a:lnSpc>
            </a:pPr>
            <a:r>
              <a:rPr lang="uk" sz="2000" dirty="0">
                <a:solidFill>
                  <a:srgbClr val="4D4C4C"/>
                </a:solidFill>
                <a:latin typeface="Times New Roman"/>
              </a:rPr>
              <a:t>-  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будь-яка інформаційна система може піддаватися аналізу, бути побудована й керована на основі загальних принципів побудови систем;</a:t>
            </a:r>
          </a:p>
          <a:p>
            <a:pPr indent="419100" algn="just">
              <a:lnSpc>
                <a:spcPts val="2304"/>
              </a:lnSpc>
            </a:pPr>
            <a:r>
              <a:rPr lang="uk" sz="2000" dirty="0">
                <a:latin typeface="Times New Roman"/>
              </a:rPr>
              <a:t>-  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інформаційна система є динамічною і може розвиватися;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3480" y="6611112"/>
            <a:ext cx="9753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0" y="649224"/>
            <a:ext cx="3349752" cy="4053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780"/>
              </a:spcAft>
            </a:pPr>
            <a:r>
              <a:rPr lang="uk" sz="2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ІС у </a:t>
            </a:r>
            <a:r>
              <a:rPr lang="uk-UA" sz="28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цифровій економіці</a:t>
            </a:r>
            <a:endParaRPr lang="uk" sz="2800" dirty="0">
              <a:solidFill>
                <a:srgbClr val="5723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402" y="1518666"/>
            <a:ext cx="7032498" cy="441045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>
            <a:noAutofit/>
          </a:bodyPr>
          <a:lstStyle/>
          <a:p>
            <a:pPr indent="444500"/>
            <a:r>
              <a:rPr lang="uk" sz="2000" dirty="0">
                <a:solidFill>
                  <a:srgbClr val="4D4C4C"/>
                </a:solidFill>
                <a:latin typeface="Times New Roman"/>
              </a:rPr>
              <a:t>-    </a:t>
            </a:r>
            <a:r>
              <a:rPr lang="uk" sz="2400" dirty="0">
                <a:solidFill>
                  <a:srgbClr val="1D18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посудові інформаційної системи неоохідно користуватися системним підходом;</a:t>
            </a:r>
          </a:p>
          <a:p>
            <a:pPr indent="444500"/>
            <a:r>
              <a:rPr lang="uk" sz="2400" dirty="0">
                <a:solidFill>
                  <a:srgbClr val="4D4C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uk" sz="2400" dirty="0">
                <a:solidFill>
                  <a:srgbClr val="1D18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вихідною продукцією інформаційної системи є відомості, на основі якої приймаються рішення;</a:t>
            </a:r>
          </a:p>
          <a:p>
            <a:pPr marR="180848" indent="444500"/>
            <a:r>
              <a:rPr lang="uk" sz="2400" dirty="0">
                <a:solidFill>
                  <a:srgbClr val="4D4C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uk" sz="2400" dirty="0">
                <a:solidFill>
                  <a:srgbClr val="1D18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інформаційну систему потрібно сприймати як систему обробки даних.</a:t>
            </a:r>
          </a:p>
          <a:p>
            <a:pPr marL="697992" indent="-317500"/>
            <a:r>
              <a:rPr lang="uk" sz="2400" b="1" i="1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" sz="2400" dirty="0">
                <a:solidFill>
                  <a:srgbClr val="3891A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Системним підхід- </a:t>
            </a:r>
            <a:r>
              <a:rPr lang="u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 методології наукового пізнання, в основі якого лежить розгляд об'єкта як системи: цілісного комплексу взаємопов'язаних елементів; сукупності взаємодіючих об'єктів; сукупності сутностей та відносин.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93480" y="6580632"/>
            <a:ext cx="100584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232" y="2115312"/>
            <a:ext cx="591312" cy="8290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976" y="3584448"/>
            <a:ext cx="1981200" cy="13837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976" y="5620512"/>
            <a:ext cx="1975104" cy="7010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5712" y="2115312"/>
            <a:ext cx="627888" cy="82296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93520" y="85344"/>
            <a:ext cx="6967728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uk" sz="2400" dirty="0">
                <a:solidFill>
                  <a:srgbClr val="5723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Типова структура та склад інформаційних систем Набір компонентів ІС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39340" y="1350264"/>
            <a:ext cx="3223260" cy="3078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400" dirty="0">
                <a:solidFill>
                  <a:srgbClr val="7030A0"/>
                </a:solidFill>
                <a:latin typeface="Times New Roman"/>
              </a:rPr>
              <a:t>Інформаційна система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74064" y="2359152"/>
            <a:ext cx="1673352" cy="3078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248"/>
              </a:lnSpc>
            </a:pPr>
            <a:r>
              <a:rPr lang="uk" b="1" dirty="0">
                <a:solidFill>
                  <a:srgbClr val="272231"/>
                </a:solidFill>
                <a:latin typeface="Times New Roman"/>
              </a:rPr>
              <a:t>Функціональні компоненти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09344" y="3176016"/>
            <a:ext cx="1310640" cy="7071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200"/>
              </a:lnSpc>
            </a:pPr>
            <a:r>
              <a:rPr lang="uk" sz="1300" b="1">
                <a:solidFill>
                  <a:srgbClr val="272231"/>
                </a:solidFill>
                <a:latin typeface="Times New Roman"/>
              </a:rPr>
              <a:t>Функціональні</a:t>
            </a:r>
          </a:p>
          <a:p>
            <a:pPr marL="228600" indent="0">
              <a:lnSpc>
                <a:spcPts val="1200"/>
              </a:lnSpc>
            </a:pPr>
            <a:r>
              <a:rPr lang="uk" sz="1300" b="1">
                <a:solidFill>
                  <a:srgbClr val="272231"/>
                </a:solidFill>
                <a:latin typeface="Times New Roman"/>
              </a:rPr>
              <a:t>підсистеми</a:t>
            </a:r>
          </a:p>
          <a:p>
            <a:pPr indent="0" algn="ctr">
              <a:lnSpc>
                <a:spcPts val="1200"/>
              </a:lnSpc>
            </a:pPr>
            <a:r>
              <a:rPr lang="uk" sz="1300" b="1">
                <a:solidFill>
                  <a:srgbClr val="272231"/>
                </a:solidFill>
                <a:latin typeface="Times New Roman"/>
              </a:rPr>
              <a:t>(модулі,</a:t>
            </a:r>
          </a:p>
          <a:p>
            <a:pPr indent="0"/>
            <a:r>
              <a:rPr lang="uk" sz="1300" b="1">
                <a:solidFill>
                  <a:srgbClr val="272231"/>
                </a:solidFill>
                <a:latin typeface="Times New Roman"/>
              </a:rPr>
              <a:t>бізнес-до датки)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621536" y="4169664"/>
            <a:ext cx="1267968" cy="3291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uk" sz="1300" b="1">
                <a:solidFill>
                  <a:srgbClr val="272231"/>
                </a:solidFill>
                <a:latin typeface="Times New Roman"/>
              </a:rPr>
              <a:t>Функціональні</a:t>
            </a:r>
          </a:p>
          <a:p>
            <a:pPr indent="0" algn="ctr"/>
            <a:r>
              <a:rPr lang="uk" sz="1300" b="1">
                <a:solidFill>
                  <a:srgbClr val="272231"/>
                </a:solidFill>
                <a:latin typeface="Times New Roman"/>
              </a:rPr>
              <a:t>задачі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22704" y="4864608"/>
            <a:ext cx="926592" cy="3596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248"/>
              </a:lnSpc>
            </a:pPr>
            <a:r>
              <a:rPr lang="uk" sz="1300" b="1">
                <a:solidFill>
                  <a:srgbClr val="272231"/>
                </a:solidFill>
                <a:latin typeface="Times New Roman"/>
              </a:rPr>
              <a:t>Моделі та алгоритми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77056" y="3157728"/>
            <a:ext cx="1188720" cy="3230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uk" sz="1300" b="1">
                <a:solidFill>
                  <a:srgbClr val="272231"/>
                </a:solidFill>
                <a:latin typeface="Times New Roman"/>
              </a:rPr>
              <a:t>Інформаційне</a:t>
            </a:r>
          </a:p>
          <a:p>
            <a:pPr indent="0"/>
            <a:r>
              <a:rPr lang="uk" sz="1300" b="1">
                <a:solidFill>
                  <a:srgbClr val="272231"/>
                </a:solidFill>
                <a:latin typeface="Times New Roman"/>
              </a:rPr>
              <a:t>забезпечення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01440" y="5199888"/>
            <a:ext cx="1115568" cy="3169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28600" indent="0"/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Правове</a:t>
            </a:r>
          </a:p>
          <a:p>
            <a:pPr indent="0"/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забезпечення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621024" y="2273808"/>
            <a:ext cx="1682496" cy="512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224"/>
              </a:lnSpc>
            </a:pPr>
            <a:r>
              <a:rPr lang="uk" b="1" dirty="0">
                <a:solidFill>
                  <a:srgbClr val="272231"/>
                </a:solidFill>
                <a:latin typeface="Times New Roman"/>
              </a:rPr>
              <a:t>Компоненти системи опрацювання даних</a:t>
            </a:r>
          </a:p>
          <a:p>
            <a:pPr indent="0" algn="ctr"/>
            <a:r>
              <a:rPr lang="uk" b="1" dirty="0">
                <a:solidFill>
                  <a:srgbClr val="272231"/>
                </a:solidFill>
                <a:latin typeface="Times New Roman"/>
              </a:rPr>
              <a:t>(СОД)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186487" y="2304479"/>
            <a:ext cx="1501521" cy="46672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>
              <a:lnSpc>
                <a:spcPts val="1224"/>
              </a:lnSpc>
            </a:pPr>
            <a:r>
              <a:rPr lang="uk" b="1" dirty="0">
                <a:solidFill>
                  <a:srgbClr val="272231"/>
                </a:solidFill>
                <a:latin typeface="Times New Roman"/>
              </a:rPr>
              <a:t>Організаційні </a:t>
            </a:r>
          </a:p>
          <a:p>
            <a:pPr>
              <a:lnSpc>
                <a:spcPts val="1224"/>
              </a:lnSpc>
            </a:pPr>
            <a:r>
              <a:rPr lang="ru-RU" sz="1800" b="1" dirty="0">
                <a:solidFill>
                  <a:srgbClr val="272231"/>
                </a:solidFill>
                <a:latin typeface="Times New Roman"/>
              </a:rPr>
              <a:t>к</a:t>
            </a:r>
            <a:r>
              <a:rPr lang="uk" sz="1800" b="1" dirty="0">
                <a:solidFill>
                  <a:srgbClr val="272231"/>
                </a:solidFill>
                <a:latin typeface="Times New Roman"/>
              </a:rPr>
              <a:t>омпоненти </a:t>
            </a:r>
          </a:p>
          <a:p>
            <a:pPr>
              <a:lnSpc>
                <a:spcPts val="1224"/>
              </a:lnSpc>
            </a:pPr>
            <a:r>
              <a:rPr lang="uk" sz="1800" b="1" dirty="0">
                <a:solidFill>
                  <a:srgbClr val="272231"/>
                </a:solidFill>
                <a:latin typeface="Times New Roman"/>
              </a:rPr>
              <a:t>(персонал</a:t>
            </a:r>
            <a:r>
              <a:rPr lang="uk" sz="1200" b="1" dirty="0">
                <a:solidFill>
                  <a:srgbClr val="272231"/>
                </a:solidFill>
                <a:latin typeface="Times New Roman"/>
              </a:rPr>
              <a:t>)</a:t>
            </a:r>
            <a:endParaRPr lang="uk" sz="1800" b="1" dirty="0">
              <a:solidFill>
                <a:srgbClr val="272231"/>
              </a:solidFill>
              <a:latin typeface="Times New Roman"/>
            </a:endParaRPr>
          </a:p>
          <a:p>
            <a:pPr indent="0">
              <a:lnSpc>
                <a:spcPts val="1224"/>
              </a:lnSpc>
            </a:pPr>
            <a:endParaRPr lang="uk" b="1" dirty="0">
              <a:solidFill>
                <a:srgbClr val="272231"/>
              </a:solidFill>
              <a:latin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82640" y="3151632"/>
            <a:ext cx="1170432" cy="6583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Нова</a:t>
            </a:r>
          </a:p>
          <a:p>
            <a:pPr indent="0">
              <a:lnSpc>
                <a:spcPts val="1224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організаційна</a:t>
            </a:r>
          </a:p>
          <a:p>
            <a:pPr indent="0" algn="ctr">
              <a:lnSpc>
                <a:spcPts val="1224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структура</a:t>
            </a:r>
          </a:p>
          <a:p>
            <a:pPr indent="0">
              <a:lnSpc>
                <a:spcPts val="1224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підприємства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016752" y="4169664"/>
            <a:ext cx="920496" cy="6583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200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Персонал</a:t>
            </a:r>
          </a:p>
          <a:p>
            <a:pPr marL="152400" indent="0">
              <a:lnSpc>
                <a:spcPts val="1200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(штати,</a:t>
            </a:r>
          </a:p>
          <a:p>
            <a:pPr indent="0">
              <a:lnSpc>
                <a:spcPts val="1200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посадові</a:t>
            </a:r>
          </a:p>
          <a:p>
            <a:pPr indent="0">
              <a:lnSpc>
                <a:spcPts val="1200"/>
              </a:lnSpc>
            </a:pPr>
            <a:r>
              <a:rPr lang="uk" sz="1300" b="1" dirty="0">
                <a:solidFill>
                  <a:srgbClr val="272231"/>
                </a:solidFill>
                <a:latin typeface="Times New Roman"/>
              </a:rPr>
              <a:t>інструкції)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796528" y="6611112"/>
            <a:ext cx="94488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39240" y="627888"/>
            <a:ext cx="6397752" cy="545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5040"/>
              </a:spcAft>
            </a:pPr>
            <a:r>
              <a:rPr lang="u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 компоненти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675" y="1480947"/>
            <a:ext cx="6200775" cy="252907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>
            <a:noAutofit/>
          </a:bodyPr>
          <a:lstStyle/>
          <a:p>
            <a:pPr indent="863600" algn="just">
              <a:lnSpc>
                <a:spcPts val="2304"/>
              </a:lnSpc>
              <a:spcBef>
                <a:spcPts val="5040"/>
              </a:spcBef>
            </a:pPr>
            <a:r>
              <a:rPr lang="uk" sz="2000" dirty="0">
                <a:solidFill>
                  <a:srgbClr val="1D1826"/>
                </a:solidFill>
                <a:latin typeface="Times New Roman"/>
              </a:rPr>
              <a:t>Під </a:t>
            </a:r>
            <a:r>
              <a:rPr lang="uk" sz="2000" b="1" i="1" dirty="0">
                <a:solidFill>
                  <a:srgbClr val="1D1826"/>
                </a:solidFill>
                <a:latin typeface="Times New Roman"/>
              </a:rPr>
              <a:t>функціональними </a:t>
            </a:r>
            <a:r>
              <a:rPr lang="uk" sz="2000" b="1" i="1" dirty="0">
                <a:latin typeface="Times New Roman"/>
              </a:rPr>
              <a:t>компонентами</a:t>
            </a:r>
            <a:r>
              <a:rPr lang="uk" sz="2000" dirty="0">
                <a:latin typeface="Times New Roman"/>
              </a:rPr>
              <a:t> </a:t>
            </a:r>
            <a:r>
              <a:rPr lang="uk" sz="2000" dirty="0">
                <a:solidFill>
                  <a:srgbClr val="1D1826"/>
                </a:solidFill>
                <a:latin typeface="Times New Roman"/>
              </a:rPr>
              <a:t>мають на увазі систему функцій управління - повний набір (комплекс) взаємопов’язаних у часі й просторі робіт з управління, необхідних для досягнення поставлених перед підприємством цілей. Тобто, будь-яка складна управлінська функція розчленовується на ряд більш дрібних задач і зрештою доводиться до безпосереднього виконавця.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93480" y="6580632"/>
            <a:ext cx="100584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B5A788"/>
                </a:solidFill>
                <a:latin typeface="Times New Roman"/>
              </a:rPr>
              <a:t>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</TotalTime>
  <Words>1855</Words>
  <Application>Microsoft Office PowerPoint</Application>
  <PresentationFormat>Экран (4:3)</PresentationFormat>
  <Paragraphs>269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4" baseType="lpstr">
      <vt:lpstr>Arial</vt:lpstr>
      <vt:lpstr>Corbel</vt:lpstr>
      <vt:lpstr>Courier New</vt:lpstr>
      <vt:lpstr>Impact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Інформаційні системи і технології. Основні поняття та визначення.</dc:title>
  <dc:subject/>
  <dc:creator>Sky</dc:creator>
  <cp:keywords/>
  <cp:lastModifiedBy>M Ivanov</cp:lastModifiedBy>
  <cp:revision>28</cp:revision>
  <dcterms:modified xsi:type="dcterms:W3CDTF">2025-04-01T09:54:06Z</dcterms:modified>
</cp:coreProperties>
</file>