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6" d="100"/>
          <a:sy n="106" d="100"/>
        </p:scale>
        <p:origin x="-108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268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671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357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1557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728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4826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676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4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612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674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458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A7976-4189-45EA-AA10-79C189BF0ECE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FAEAC-4714-4D2E-A1D4-9800EAC84FF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170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7894" y="432605"/>
            <a:ext cx="102459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«Оборотний капітал підприємства»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934" y="1650815"/>
            <a:ext cx="8912825" cy="475731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10647" y="1093751"/>
            <a:ext cx="102459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Розрахуйте показники ефективності використання оборотних коштів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турфірми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два роки та показники їх зміни. Необхідно оцінити зміну розрахункових показників та зробити висновки.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20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29248" y="514199"/>
            <a:ext cx="106479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5.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минулому році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нормованих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 тис. грн.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 одного обороту складала 37 дні, в поточному році середній залишок нормованих оборотних коштів скоротився в порівнянні з минулим - на 8%, а обсяг реалізованої продукції збільшився на 13,2 %. Визначити, на скільки днів скоротилася оборотність нормованих оборотних коштів.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76694" y="2305823"/>
            <a:ext cx="899997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</a:t>
            </a:r>
            <a:r>
              <a:rPr lang="uk-UA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ішення</a:t>
            </a:r>
            <a:endParaRPr lang="uk-UA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 Коефіцієнт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оборотності оборотних засобів у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минулому році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Кобз </a:t>
            </a:r>
            <a:r>
              <a:rPr lang="uk-UA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м.р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365/</a:t>
            </a:r>
            <a:r>
              <a:rPr lang="uk-UA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Тоб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м.р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.=365/37= 9,87.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Обсяг товарної продукції в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минулому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році, яка забезпечується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нормованими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оборотними коштами:</a:t>
            </a: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</a:t>
            </a:r>
            <a:r>
              <a:rPr lang="pl-PL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Q</a:t>
            </a:r>
            <a:r>
              <a:rPr lang="uk-UA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м.р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.=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Ko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б </a:t>
            </a:r>
            <a:r>
              <a:rPr lang="uk-UA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м.р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*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Ccep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зв =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9,87*300=2961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тис.грн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У наступному році обсяг продукції зросте на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13,2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%, тобто складе</a:t>
            </a:r>
          </a:p>
          <a:p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Q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тек=3000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*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113,2%=3396 </a:t>
            </a:r>
            <a:r>
              <a:rPr lang="uk-UA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тис.грн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..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Величина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оборотних засобів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в поточному році: 300 -300*8% = 324тис. грн.</a:t>
            </a:r>
          </a:p>
          <a:p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Коефіцієнт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оборотних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поточному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році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endParaRPr lang="uk-UA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uk-UA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Коб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зв =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3396/324=10,48.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Період обороту оборотних засобів в наступному році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Тоб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пл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=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365/10,48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=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34,82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дні.</a:t>
            </a:r>
          </a:p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Період обороту скорочується на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37-34,82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=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2,18 днів.</a:t>
            </a:r>
            <a:endParaRPr lang="uk-UA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78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384" y="1446963"/>
            <a:ext cx="11876616" cy="354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78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308" y="1095271"/>
            <a:ext cx="10446071" cy="437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71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22101" y="754520"/>
            <a:ext cx="75731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/>
              <a:t>Висновки:</a:t>
            </a:r>
            <a:r>
              <a:rPr lang="uk-UA" dirty="0" smtClean="0"/>
              <a:t> Спостерігається позитивна динаміка збільшення коефіцієнта оборотності обігових коштів з 18,3 до 19,01. Тривалість обороту зменшилось. Зниження показника свідчить про те, що компанії необхідно менше ресурсів для фінансування своїх оборотних активів. Це дозволяє вивільнити частину фінансових ресурсів.</a:t>
            </a:r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08354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860" y="650520"/>
            <a:ext cx="10688097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норму підготовчого запасу, якщо поточний запас становить 13 днів. На підготовку сировини до використання у виробничому процесі потрібно 15 днів.</a:t>
            </a:r>
          </a:p>
          <a:p>
            <a:pPr indent="712788" algn="just"/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 запас </a:t>
            </a:r>
            <a:r>
              <a:rPr lang="uk-UA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Nпот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кількість днів, яка дорівнює інтервалу між двома суміжними поставками матеріального ресурсу постачальником. </a:t>
            </a:r>
          </a:p>
          <a:p>
            <a:pPr indent="712788" algn="just"/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практиці постачальників буває більше одного, у цьому разі обчислюють середньозважений інтервал поставок. Середня величина поточного запасу визначається як половина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Nпот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712788" algn="just"/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Підготовчий запас </a:t>
            </a:r>
            <a:r>
              <a:rPr lang="uk-UA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Nпідг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кількість днів, що витрачаються на підготовку матеріальних ресурсів до використання у виробничому процесі (комплектація, приймання, лабораторний аналіз, доставка матеріалів зі складу, бази тощо).</a:t>
            </a:r>
          </a:p>
          <a:p>
            <a:pPr indent="712788" algn="just"/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 підготовчого запасу </a:t>
            </a:r>
            <a:r>
              <a:rPr lang="uk-UA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Nпідг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утворюється тоді, коли потрібна попередня підготовка матеріалів до їх використання у виробничому процесі: комплектація партій, сортування, приймання, лабораторний аналіз тощо. </a:t>
            </a:r>
          </a:p>
          <a:p>
            <a:pPr indent="712788" algn="just"/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час на підготовку матеріалів є меншим за величину поточного запасу, то його, як правило, не враховують (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Nпідг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0), а якщо він перевищує величину поточного запасу, то враховують величину цього перевищення:</a:t>
            </a:r>
          </a:p>
          <a:p>
            <a:pPr indent="712788" algn="ctr"/>
            <a:r>
              <a:rPr lang="uk-UA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Nпідг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(час на підготовку) – </a:t>
            </a:r>
            <a:r>
              <a:rPr lang="uk-UA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Nпот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13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35464" y="1319406"/>
            <a:ext cx="100985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Рішення:</a:t>
            </a:r>
          </a:p>
          <a:p>
            <a:pPr algn="just"/>
            <a:r>
              <a:rPr lang="uk-UA" sz="1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 між поточним запасом і часом на підготовку сировини до використання у виробництві 15-13 = 2 дні. </a:t>
            </a:r>
          </a:p>
          <a:p>
            <a:pPr algn="just"/>
            <a:r>
              <a:rPr lang="uk-UA" sz="1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Отже, норма підготовчо­го запасу (</a:t>
            </a:r>
            <a:r>
              <a:rPr lang="uk-UA" sz="16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1600" b="0" i="0" baseline="-25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</a:t>
            </a:r>
            <a:r>
              <a:rPr lang="uk-UA" sz="1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становить 2 дні.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1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4063" y="994787"/>
            <a:ext cx="1011869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3.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 використовує у виробництві будівельний матеріал.</a:t>
            </a:r>
          </a:p>
          <a:p>
            <a:pPr algn="just"/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Інтервал часу між двома суміжними його поставками - 24 дні. </a:t>
            </a:r>
          </a:p>
          <a:p>
            <a:pPr algn="just"/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доставки і вивантаження - 4 дні. Підготовка до використання матеріалу у виробничому процесі – 3  дні. Середньодобові витрати матеріалу - 11 т, договірна ціна 1 т цього матеріалу -860грн. 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 норматив виробничих запасів у натуральному й вартісному вираженні.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Рішення: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33532" y="3241556"/>
            <a:ext cx="10229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4063" y="3241556"/>
            <a:ext cx="11002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натуральному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542925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542925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+N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+N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попочн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+N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страховий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4+3+24= 31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дня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30216" y="445502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запас, у днях;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дг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підготовчий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запас, у днях;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поточний запас, у днях;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запас, в днях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92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05320" y="1225044"/>
            <a:ext cx="1117376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 виробничих запасів визначаємо за формулою:</a:t>
            </a:r>
          </a:p>
          <a:p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Нз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Д *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= 11т *31=341  т.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Д– денне споживання матеріалів;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норма запасів у днях;</a:t>
            </a:r>
          </a:p>
          <a:p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норматив виробничих запасів у вартісному вираженні:</a:t>
            </a:r>
          </a:p>
          <a:p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Нз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860 * 341т. = 293 260 грн.</a:t>
            </a:r>
          </a:p>
          <a:p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Висновок.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 виробничих запасів підприємства дорівнює 341 т. або 293260 грн.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29248" y="209381"/>
            <a:ext cx="106077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 оборотних коштів у виробничих запасах, які відносять до оборотних фондів, визначають множенням середньодобового споживання матеріалів у вартісному вираженні на норму їхнього запасу в днях.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30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9585" y="652698"/>
            <a:ext cx="103263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4.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Очікується, що в поточному році обсяг реалізації послуг має становити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220 млн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грн., середній залишок нормованих оборотних коштів –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млн. грн. 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кількість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оборотів і тривалість одного обороту оборотних коштів підприємства.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4753" y="1946758"/>
            <a:ext cx="1025601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Рішення:</a:t>
            </a:r>
          </a:p>
          <a:p>
            <a:pPr algn="just"/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оборотів = Коефіцієнт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оборотності оборотних коштів (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Коб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це відношення обсягу 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 </a:t>
            </a:r>
            <a:r>
              <a:rPr lang="uk-UA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ослуг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середньорічної вартості 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нормованих оборотних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коштів.</a:t>
            </a:r>
          </a:p>
          <a:p>
            <a:pPr algn="just"/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uk-UA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Коб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= 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/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Вок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(оборотів)</a:t>
            </a:r>
            <a:endParaRPr lang="uk-UA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uk-UA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Коб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200/25 = 8 (об)</a:t>
            </a:r>
          </a:p>
          <a:p>
            <a:pPr algn="just"/>
            <a:endParaRPr lang="uk-UA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Тривалість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обороту.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Дк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Коб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(днів)</a:t>
            </a:r>
          </a:p>
          <a:p>
            <a:pPr algn="just"/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де:       </a:t>
            </a:r>
            <a:r>
              <a:rPr lang="uk-UA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Дк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кількість календарних днів у періоді, що розглядається.</a:t>
            </a:r>
          </a:p>
          <a:p>
            <a:pPr algn="just"/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Він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 ту кількість днів, на яку припадає один оборот оборотних коштів.</a:t>
            </a:r>
            <a:endParaRPr lang="uk-UA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Т об = 365 х 25 / 200 = 45,6 (</a:t>
            </a:r>
            <a:r>
              <a:rPr lang="uk-UA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87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852</Words>
  <Application>Microsoft Office PowerPoint</Application>
  <PresentationFormat>Произвольный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54</cp:revision>
  <dcterms:created xsi:type="dcterms:W3CDTF">2022-10-30T19:33:25Z</dcterms:created>
  <dcterms:modified xsi:type="dcterms:W3CDTF">2025-03-17T07:31:25Z</dcterms:modified>
</cp:coreProperties>
</file>