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62" r:id="rId4"/>
    <p:sldId id="307" r:id="rId5"/>
    <p:sldId id="292" r:id="rId6"/>
    <p:sldId id="289" r:id="rId7"/>
    <p:sldId id="298" r:id="rId8"/>
    <p:sldId id="299" r:id="rId9"/>
    <p:sldId id="300" r:id="rId10"/>
    <p:sldId id="306" r:id="rId11"/>
    <p:sldId id="305" r:id="rId12"/>
    <p:sldId id="308" r:id="rId13"/>
    <p:sldId id="316" r:id="rId14"/>
    <p:sldId id="314" r:id="rId15"/>
    <p:sldId id="315" r:id="rId16"/>
    <p:sldId id="297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4D5C80"/>
    <a:srgbClr val="FFE0A3"/>
    <a:srgbClr val="EFF1F5"/>
    <a:srgbClr val="76B2D4"/>
    <a:srgbClr val="76C2AF"/>
    <a:srgbClr val="660033"/>
    <a:srgbClr val="993366"/>
    <a:srgbClr val="25FFC6"/>
    <a:srgbClr val="00E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11833572666321"/>
          <c:y val="9.0262915474702124E-2"/>
          <c:w val="0.53803875637081089"/>
          <c:h val="0.52675703950828379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spPr>
              <a:solidFill>
                <a:srgbClr val="00EEB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3C-4DB4-B970-CF33CFFD4FE6}"/>
              </c:ext>
            </c:extLst>
          </c:dPt>
          <c:dPt>
            <c:idx val="1"/>
            <c:bubble3D val="0"/>
            <c:spPr>
              <a:solidFill>
                <a:srgbClr val="25FF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3C-4DB4-B970-CF33CFFD4FE6}"/>
              </c:ext>
            </c:extLst>
          </c:dPt>
          <c:dPt>
            <c:idx val="2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3C-4DB4-B970-CF33CFFD4FE6}"/>
              </c:ext>
            </c:extLst>
          </c:dPt>
          <c:dPt>
            <c:idx val="3"/>
            <c:bubble3D val="0"/>
            <c:spPr>
              <a:solidFill>
                <a:schemeClr val="accent6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3C-4DB4-B970-CF33CFFD4FE6}"/>
              </c:ext>
            </c:extLst>
          </c:dPt>
          <c:dPt>
            <c:idx val="4"/>
            <c:bubble3D val="0"/>
            <c:spPr>
              <a:solidFill>
                <a:srgbClr val="9933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3C-4DB4-B970-CF33CFFD4FE6}"/>
              </c:ext>
            </c:extLst>
          </c:dPt>
          <c:dPt>
            <c:idx val="5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3C-4DB4-B970-CF33CFFD4FE6}"/>
              </c:ext>
            </c:extLst>
          </c:dPt>
          <c:dPt>
            <c:idx val="6"/>
            <c:bubble3D val="0"/>
            <c:spPr>
              <a:solidFill>
                <a:schemeClr val="accent6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5B8-4917-A46C-FCDD201BA98D}"/>
              </c:ext>
            </c:extLst>
          </c:dPt>
          <c:dPt>
            <c:idx val="7"/>
            <c:bubble3D val="0"/>
            <c:spPr>
              <a:solidFill>
                <a:schemeClr val="accent6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5B8-4917-A46C-FCDD201BA98D}"/>
              </c:ext>
            </c:extLst>
          </c:dPt>
          <c:cat>
            <c:strRef>
              <c:f>Аркуш1!$A$2:$A$9</c:f>
              <c:strCache>
                <c:ptCount val="8"/>
                <c:pt idx="0">
                  <c:v>Податки на доходи фізичних осіб</c:v>
                </c:pt>
                <c:pt idx="1">
                  <c:v>Податок на прибуток підприємств</c:v>
                </c:pt>
                <c:pt idx="2">
                  <c:v>Рентна плата</c:v>
                </c:pt>
                <c:pt idx="3">
                  <c:v>Акцизний податок</c:v>
                </c:pt>
                <c:pt idx="4">
                  <c:v>Податок на додану вартість</c:v>
                </c:pt>
                <c:pt idx="5">
                  <c:v>Місцеві податки та збори</c:v>
                </c:pt>
                <c:pt idx="6">
                  <c:v>Єдиний податок</c:v>
                </c:pt>
                <c:pt idx="7">
                  <c:v>Інші податки та збори</c:v>
                </c:pt>
              </c:strCache>
            </c:str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29.4</c:v>
                </c:pt>
                <c:pt idx="1">
                  <c:v>10.4</c:v>
                </c:pt>
                <c:pt idx="2">
                  <c:v>4.2</c:v>
                </c:pt>
                <c:pt idx="3">
                  <c:v>10.8</c:v>
                </c:pt>
                <c:pt idx="4">
                  <c:v>35.200000000000003</c:v>
                </c:pt>
                <c:pt idx="5">
                  <c:v>2.7</c:v>
                </c:pt>
                <c:pt idx="6">
                  <c:v>3.6</c:v>
                </c:pt>
                <c:pt idx="7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3C-4DB4-B970-CF33CFFD4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25146728841333E-3"/>
          <c:y val="0.62884002696955088"/>
          <c:w val="0.99267485327115867"/>
          <c:h val="0.35140281945496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FAEDE-81F6-453B-8EDC-E17FC7A61024}" type="datetimeFigureOut">
              <a:rPr lang="uk-UA" smtClean="0"/>
              <a:t>18.03.2025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1F5BF-959A-4A5F-AF16-7E21FA8A1B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0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1F5BF-959A-4A5F-AF16-7E21FA8A1B78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387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3CC8D-E035-49B1-8ADB-3DF0F852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3527-7B76-49A7-8241-E718330FC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C5EFA-5960-4A70-8030-15B02E36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E11D7-FC56-4917-A9C0-07E76EB0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A7DE-185F-4B1E-8061-4F3A815B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3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8C6DD-0EE6-41A1-866A-03E4867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92E43-D634-4DC3-A6DC-92462062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A6589-7AE1-4447-86D3-A1A6651A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7352F-4E1B-49F7-AC06-BF851BFB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57109-29CA-4158-993F-8C5F30FE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D1892-B97D-4D33-A579-63740131F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A1E62B-5CAD-46EB-A0D7-CB706555B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4B40B-266D-4B59-A553-91E84537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99F64-5B08-40C1-B169-113228C9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8FDCC-1DB5-4C25-AEA7-CAD3447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D8555-FFCA-4126-8413-61857380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6760D-FF21-4021-86C3-59D0ECE9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40749-2384-4167-AB0E-BCD61DF9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CAF6C-5A10-4165-9153-085ED338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B139E-7571-43B7-94E1-C8EE806F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B071-A6DD-4623-A75A-E0BB2ADA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615FE-63F6-4AA5-A051-6DFE2AB95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94D13-A171-4A60-A9FF-49D7D567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C1CE8-023D-440B-89C4-1F37C078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83FF5-8325-48AC-B7A6-30B13E98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F475C-67DC-4E98-85CF-7883E30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B6D6D-F4C8-4F88-A950-8375AC363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65BC9-A857-49E6-9813-D606A553A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B0AA8-84F8-4A7C-9366-C414A80A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64DCD-6B0F-44D5-BE4F-8E258CF3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00F5F-93FC-49E1-BAFB-82F20A87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DEAF-AB03-4A3D-8FEF-C775F01D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E35FD7-DE67-46B8-9941-156F750C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25814-713E-4C37-BC2D-E6251B001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16B0D1-2504-4F43-B350-16A4B6279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CAD4CA-8CDF-4AF3-9B21-4196B38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266755-0B65-4F67-A84E-5C2F7435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E235C5-9A48-4EE1-80A5-17134E5A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68073F-0393-4E96-B005-E87F5737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B2FCC-7E3F-42D8-9E1B-F85EA782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2F072D-DF4C-450C-9A78-143780F4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CEC063-1FE1-415A-990D-1EEC34D3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460DD1-EA66-4A7A-8854-5C4662F4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3D87AB-4A38-49F8-A2F4-C837926E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18FA98-A2E1-4FA0-950D-84ED5385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8FF989-2BD7-4136-B500-B506BD15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FF432-35DC-4144-A635-87315FF0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01605-0670-4635-821E-AFAEDE45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655CE-02DF-47B0-8DB5-80624C42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B93A6-2F2C-4FE9-B9DB-87238D40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8675B-8CB0-4DA8-9714-ADFB3F2F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B0ED57-B903-4E8A-B8B7-1CA79694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0BD-5A23-48A9-865D-2BD66662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142CE-7B42-4674-9CAE-50BB4DFBE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41FD1-B383-4557-9920-2998CFDB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8C140-6A6F-4508-A083-E0A88E48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0F066-6118-4812-9576-38012487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F2628B-DE96-4438-B5E0-E186DD91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2D3A9-B142-4996-BDA3-BE58D52F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FDC8B-1B78-43D3-BB33-01DAC224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4E982-47BD-442B-8743-C71BFD220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6187-A608-447C-BFB8-384795A474B0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4A16D-9574-428E-A478-0254E4B99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4FAFC-F069-45D7-B776-38C07A5F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Супермаркет или рынок - где больше экономия - Блог Александра Зарайского">
            <a:extLst>
              <a:ext uri="{FF2B5EF4-FFF2-40B4-BE49-F238E27FC236}">
                <a16:creationId xmlns:a16="http://schemas.microsoft.com/office/drawing/2014/main" id="{3086D138-4662-47BB-832F-A907C1816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8" r="26967"/>
          <a:stretch/>
        </p:blipFill>
        <p:spPr bwMode="auto">
          <a:xfrm>
            <a:off x="7540033" y="0"/>
            <a:ext cx="4651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78742"/>
            <a:ext cx="7540030" cy="2900516"/>
          </a:xfrm>
        </p:spPr>
        <p:txBody>
          <a:bodyPr anchor="ctr">
            <a:norm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 на додану вартість</a:t>
            </a:r>
            <a:b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0EBAAAC1-E4E7-4464-81F6-27F226B75129}"/>
              </a:ext>
            </a:extLst>
          </p:cNvPr>
          <p:cNvCxnSpPr/>
          <p:nvPr/>
        </p:nvCxnSpPr>
        <p:spPr>
          <a:xfrm>
            <a:off x="7540032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1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20B6332B-6BC0-4502-AE95-B333448965D4}"/>
              </a:ext>
            </a:extLst>
          </p:cNvPr>
          <p:cNvSpPr/>
          <p:nvPr/>
        </p:nvSpPr>
        <p:spPr>
          <a:xfrm>
            <a:off x="0" y="12937"/>
            <a:ext cx="12192000" cy="154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-21049"/>
            <a:ext cx="9888989" cy="161717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додану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3" y="5903214"/>
            <a:ext cx="4225915" cy="882934"/>
          </a:xfrm>
        </p:spPr>
        <p:txBody>
          <a:bodyPr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заправка морських та повітряних суден, військового транспорту чи іншого контингенту ЗСУ, супутників Землі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>
            <a:extLst>
              <a:ext uri="{FF2B5EF4-FFF2-40B4-BE49-F238E27FC236}">
                <a16:creationId xmlns:a16="http://schemas.microsoft.com/office/drawing/2014/main" id="{99D30FF4-EE9F-4714-A87E-BB1FB372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2" y="1783431"/>
            <a:ext cx="1852403" cy="185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xport Icon Flat - Icon Shop - Download free icons for commercial use">
            <a:extLst>
              <a:ext uri="{FF2B5EF4-FFF2-40B4-BE49-F238E27FC236}">
                <a16:creationId xmlns:a16="http://schemas.microsoft.com/office/drawing/2014/main" id="{3C1DA1B4-A916-43A8-BD8C-81FDF3EE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269" y="1791444"/>
            <a:ext cx="1844390" cy="18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12304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ar Clip Art Illustration Free Vector">
            <a:extLst>
              <a:ext uri="{FF2B5EF4-FFF2-40B4-BE49-F238E27FC236}">
                <a16:creationId xmlns:a16="http://schemas.microsoft.com/office/drawing/2014/main" id="{57EF4905-2DAC-4884-BDDE-6E0C4EE58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6" b="24657"/>
          <a:stretch/>
        </p:blipFill>
        <p:spPr bwMode="auto">
          <a:xfrm>
            <a:off x="5405578" y="4774221"/>
            <a:ext cx="1935529" cy="7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D0C921-0268-4011-B509-D4F03C788F25}"/>
              </a:ext>
            </a:extLst>
          </p:cNvPr>
          <p:cNvSpPr txBox="1"/>
          <p:nvPr/>
        </p:nvSpPr>
        <p:spPr>
          <a:xfrm>
            <a:off x="262753" y="3721468"/>
            <a:ext cx="4175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 товарів та послуг, імпорт</a:t>
            </a:r>
            <a:endParaRPr lang="uk-U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DE0599-D398-4245-A644-BD9B8CB3FE80}"/>
              </a:ext>
            </a:extLst>
          </p:cNvPr>
          <p:cNvSpPr txBox="1"/>
          <p:nvPr/>
        </p:nvSpPr>
        <p:spPr>
          <a:xfrm>
            <a:off x="8882437" y="3673491"/>
            <a:ext cx="2617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endParaRPr lang="uk-UA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88E5F0D-BF3F-49AC-93AD-B132AF2A94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7" y="1651530"/>
            <a:ext cx="2611372" cy="2133682"/>
          </a:xfrm>
          <a:prstGeom prst="rect">
            <a:avLst/>
          </a:prstGeom>
        </p:spPr>
      </p:pic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31C8BA57-3282-40F9-8BD4-5220312257EB}"/>
              </a:ext>
            </a:extLst>
          </p:cNvPr>
          <p:cNvGrpSpPr/>
          <p:nvPr/>
        </p:nvGrpSpPr>
        <p:grpSpPr>
          <a:xfrm>
            <a:off x="10669637" y="2733373"/>
            <a:ext cx="914400" cy="914400"/>
            <a:chOff x="3441290" y="2074606"/>
            <a:chExt cx="914400" cy="914400"/>
          </a:xfrm>
        </p:grpSpPr>
        <p:sp>
          <p:nvSpPr>
            <p:cNvPr id="22" name="Зірка: 10-кутна 21">
              <a:extLst>
                <a:ext uri="{FF2B5EF4-FFF2-40B4-BE49-F238E27FC236}">
                  <a16:creationId xmlns:a16="http://schemas.microsoft.com/office/drawing/2014/main" id="{3B8A5564-FA9A-4CE9-AF58-54BE05950B63}"/>
                </a:ext>
              </a:extLst>
            </p:cNvPr>
            <p:cNvSpPr/>
            <p:nvPr/>
          </p:nvSpPr>
          <p:spPr>
            <a:xfrm>
              <a:off x="3441290" y="2074606"/>
              <a:ext cx="914400" cy="914400"/>
            </a:xfrm>
            <a:prstGeom prst="star10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32B366-1F8D-49DC-9366-61437C572DB6}"/>
                </a:ext>
              </a:extLst>
            </p:cNvPr>
            <p:cNvSpPr txBox="1"/>
            <p:nvPr/>
          </p:nvSpPr>
          <p:spPr>
            <a:xfrm>
              <a:off x="3488894" y="2296929"/>
              <a:ext cx="819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0%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B68F0C0D-40CE-4E4D-A33A-18831437A364}"/>
              </a:ext>
            </a:extLst>
          </p:cNvPr>
          <p:cNvGrpSpPr/>
          <p:nvPr/>
        </p:nvGrpSpPr>
        <p:grpSpPr>
          <a:xfrm>
            <a:off x="3066636" y="2733373"/>
            <a:ext cx="914400" cy="914400"/>
            <a:chOff x="3441290" y="2074606"/>
            <a:chExt cx="914400" cy="914400"/>
          </a:xfrm>
        </p:grpSpPr>
        <p:sp>
          <p:nvSpPr>
            <p:cNvPr id="4" name="Зірка: 10-кутна 3">
              <a:extLst>
                <a:ext uri="{FF2B5EF4-FFF2-40B4-BE49-F238E27FC236}">
                  <a16:creationId xmlns:a16="http://schemas.microsoft.com/office/drawing/2014/main" id="{9C82F038-D211-4F44-9C86-C3FE55F99198}"/>
                </a:ext>
              </a:extLst>
            </p:cNvPr>
            <p:cNvSpPr/>
            <p:nvPr/>
          </p:nvSpPr>
          <p:spPr>
            <a:xfrm>
              <a:off x="3441290" y="2074606"/>
              <a:ext cx="914400" cy="914400"/>
            </a:xfrm>
            <a:prstGeom prst="star10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B72A5D-8677-42EE-8F69-64C8145E8BD5}"/>
                </a:ext>
              </a:extLst>
            </p:cNvPr>
            <p:cNvSpPr txBox="1"/>
            <p:nvPr/>
          </p:nvSpPr>
          <p:spPr>
            <a:xfrm>
              <a:off x="3488894" y="2296929"/>
              <a:ext cx="819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20%</a:t>
              </a:r>
            </a:p>
          </p:txBody>
        </p:sp>
      </p:grpSp>
      <p:sp>
        <p:nvSpPr>
          <p:cNvPr id="28" name="Объект 2">
            <a:extLst>
              <a:ext uri="{FF2B5EF4-FFF2-40B4-BE49-F238E27FC236}">
                <a16:creationId xmlns:a16="http://schemas.microsoft.com/office/drawing/2014/main" id="{EBFF1F10-47A3-4BD2-9F19-ED25D5421545}"/>
              </a:ext>
            </a:extLst>
          </p:cNvPr>
          <p:cNvSpPr txBox="1">
            <a:spLocks/>
          </p:cNvSpPr>
          <p:nvPr/>
        </p:nvSpPr>
        <p:spPr>
          <a:xfrm>
            <a:off x="3749832" y="3702263"/>
            <a:ext cx="5102942" cy="3693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 ліків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8B437491-57AF-46FF-A457-818F983154F1}"/>
              </a:ext>
            </a:extLst>
          </p:cNvPr>
          <p:cNvGrpSpPr/>
          <p:nvPr/>
        </p:nvGrpSpPr>
        <p:grpSpPr>
          <a:xfrm>
            <a:off x="6893831" y="2714168"/>
            <a:ext cx="914400" cy="914400"/>
            <a:chOff x="3441290" y="2074606"/>
            <a:chExt cx="914400" cy="914400"/>
          </a:xfrm>
        </p:grpSpPr>
        <p:sp>
          <p:nvSpPr>
            <p:cNvPr id="29" name="Зірка: 10-кутна 28">
              <a:extLst>
                <a:ext uri="{FF2B5EF4-FFF2-40B4-BE49-F238E27FC236}">
                  <a16:creationId xmlns:a16="http://schemas.microsoft.com/office/drawing/2014/main" id="{E49738E6-2C81-4328-9608-FB8743BF1CD5}"/>
                </a:ext>
              </a:extLst>
            </p:cNvPr>
            <p:cNvSpPr/>
            <p:nvPr/>
          </p:nvSpPr>
          <p:spPr>
            <a:xfrm>
              <a:off x="3441290" y="2074606"/>
              <a:ext cx="914400" cy="914400"/>
            </a:xfrm>
            <a:prstGeom prst="star10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C88E04-1534-4E72-9B1B-95729E8829FC}"/>
                </a:ext>
              </a:extLst>
            </p:cNvPr>
            <p:cNvSpPr txBox="1"/>
            <p:nvPr/>
          </p:nvSpPr>
          <p:spPr>
            <a:xfrm>
              <a:off x="3488894" y="2296929"/>
              <a:ext cx="819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7%</a:t>
              </a:r>
            </a:p>
          </p:txBody>
        </p:sp>
      </p:grpSp>
      <p:pic>
        <p:nvPicPr>
          <p:cNvPr id="5134" name="Picture 14" descr="Airplane icon Royalty Free Vector Image - VectorStock">
            <a:extLst>
              <a:ext uri="{FF2B5EF4-FFF2-40B4-BE49-F238E27FC236}">
                <a16:creationId xmlns:a16="http://schemas.microsoft.com/office/drawing/2014/main" id="{084F7B64-762F-410F-A5C9-F01B87FBC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1"/>
          <a:stretch/>
        </p:blipFill>
        <p:spPr bwMode="auto">
          <a:xfrm>
            <a:off x="8977503" y="3858157"/>
            <a:ext cx="2427078" cy="23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944EEA-F098-4F30-861D-E112486D6A0D}"/>
              </a:ext>
            </a:extLst>
          </p:cNvPr>
          <p:cNvSpPr txBox="1"/>
          <p:nvPr/>
        </p:nvSpPr>
        <p:spPr>
          <a:xfrm>
            <a:off x="4488668" y="6004889"/>
            <a:ext cx="4119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послуги з міжнародного перевезення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85952CE0-7C16-4346-8F7E-A44298CBB666}"/>
              </a:ext>
            </a:extLst>
          </p:cNvPr>
          <p:cNvGrpSpPr/>
          <p:nvPr/>
        </p:nvGrpSpPr>
        <p:grpSpPr>
          <a:xfrm>
            <a:off x="6883907" y="5003760"/>
            <a:ext cx="914400" cy="914400"/>
            <a:chOff x="3441290" y="2074606"/>
            <a:chExt cx="914400" cy="914400"/>
          </a:xfrm>
        </p:grpSpPr>
        <p:sp>
          <p:nvSpPr>
            <p:cNvPr id="33" name="Зірка: 10-кутна 32">
              <a:extLst>
                <a:ext uri="{FF2B5EF4-FFF2-40B4-BE49-F238E27FC236}">
                  <a16:creationId xmlns:a16="http://schemas.microsoft.com/office/drawing/2014/main" id="{6428256E-94F5-41C2-982D-0238B08CC06C}"/>
                </a:ext>
              </a:extLst>
            </p:cNvPr>
            <p:cNvSpPr/>
            <p:nvPr/>
          </p:nvSpPr>
          <p:spPr>
            <a:xfrm>
              <a:off x="3441290" y="2074606"/>
              <a:ext cx="914400" cy="914400"/>
            </a:xfrm>
            <a:prstGeom prst="star10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C7381F-8803-4A59-BF4C-9C62F5EB3E16}"/>
                </a:ext>
              </a:extLst>
            </p:cNvPr>
            <p:cNvSpPr txBox="1"/>
            <p:nvPr/>
          </p:nvSpPr>
          <p:spPr>
            <a:xfrm>
              <a:off x="3488894" y="2296929"/>
              <a:ext cx="819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0%</a:t>
              </a:r>
            </a:p>
          </p:txBody>
        </p:sp>
      </p:grpSp>
      <p:pic>
        <p:nvPicPr>
          <p:cNvPr id="5132" name="Picture 12" descr="Satellite - Free communications icons">
            <a:extLst>
              <a:ext uri="{FF2B5EF4-FFF2-40B4-BE49-F238E27FC236}">
                <a16:creationId xmlns:a16="http://schemas.microsoft.com/office/drawing/2014/main" id="{84854BBF-7360-4494-A12A-5283C072E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02" y="4162920"/>
            <a:ext cx="1837124" cy="18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8EDA07E8-9179-4DE9-9C83-8E49BA1D1EF4}"/>
              </a:ext>
            </a:extLst>
          </p:cNvPr>
          <p:cNvGrpSpPr/>
          <p:nvPr/>
        </p:nvGrpSpPr>
        <p:grpSpPr>
          <a:xfrm>
            <a:off x="10669637" y="4988814"/>
            <a:ext cx="914400" cy="914400"/>
            <a:chOff x="3441290" y="2074606"/>
            <a:chExt cx="914400" cy="914400"/>
          </a:xfrm>
        </p:grpSpPr>
        <p:sp>
          <p:nvSpPr>
            <p:cNvPr id="36" name="Зірка: 10-кутна 35">
              <a:extLst>
                <a:ext uri="{FF2B5EF4-FFF2-40B4-BE49-F238E27FC236}">
                  <a16:creationId xmlns:a16="http://schemas.microsoft.com/office/drawing/2014/main" id="{5ED8623F-19A0-41B3-8CBE-A6E04857DB59}"/>
                </a:ext>
              </a:extLst>
            </p:cNvPr>
            <p:cNvSpPr/>
            <p:nvPr/>
          </p:nvSpPr>
          <p:spPr>
            <a:xfrm>
              <a:off x="3441290" y="2074606"/>
              <a:ext cx="914400" cy="914400"/>
            </a:xfrm>
            <a:prstGeom prst="star10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EAF71F-6132-49FF-BF4B-89AA8A973881}"/>
                </a:ext>
              </a:extLst>
            </p:cNvPr>
            <p:cNvSpPr txBox="1"/>
            <p:nvPr/>
          </p:nvSpPr>
          <p:spPr>
            <a:xfrm>
              <a:off x="3488894" y="2296929"/>
              <a:ext cx="819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0%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ABA00B8-0D94-415A-8A8A-684305AB558B}"/>
              </a:ext>
            </a:extLst>
          </p:cNvPr>
          <p:cNvSpPr txBox="1"/>
          <p:nvPr/>
        </p:nvSpPr>
        <p:spPr>
          <a:xfrm>
            <a:off x="8475071" y="6000044"/>
            <a:ext cx="3512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роботи з рухомим майном, обслуговування повітряних суден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35592950-5A29-43AA-8814-E8BBCA50F4AA}"/>
              </a:ext>
            </a:extLst>
          </p:cNvPr>
          <p:cNvGrpSpPr/>
          <p:nvPr/>
        </p:nvGrpSpPr>
        <p:grpSpPr>
          <a:xfrm>
            <a:off x="3020355" y="4999715"/>
            <a:ext cx="914400" cy="914400"/>
            <a:chOff x="3441290" y="2074606"/>
            <a:chExt cx="914400" cy="914400"/>
          </a:xfrm>
        </p:grpSpPr>
        <p:sp>
          <p:nvSpPr>
            <p:cNvPr id="40" name="Зірка: 10-кутна 39">
              <a:extLst>
                <a:ext uri="{FF2B5EF4-FFF2-40B4-BE49-F238E27FC236}">
                  <a16:creationId xmlns:a16="http://schemas.microsoft.com/office/drawing/2014/main" id="{4B05BA9E-010B-4D90-9246-183FF40F47CB}"/>
                </a:ext>
              </a:extLst>
            </p:cNvPr>
            <p:cNvSpPr/>
            <p:nvPr/>
          </p:nvSpPr>
          <p:spPr>
            <a:xfrm>
              <a:off x="3441290" y="2074606"/>
              <a:ext cx="914400" cy="914400"/>
            </a:xfrm>
            <a:prstGeom prst="star10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CCF34F9-4306-4A8F-8EB4-D9BC434ADF09}"/>
                </a:ext>
              </a:extLst>
            </p:cNvPr>
            <p:cNvSpPr txBox="1"/>
            <p:nvPr/>
          </p:nvSpPr>
          <p:spPr>
            <a:xfrm>
              <a:off x="3488894" y="2296929"/>
              <a:ext cx="819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0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9692343" cy="1584716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Комерційна угода. Податковий кредит та зобов’язання.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379" y="1775545"/>
            <a:ext cx="7258471" cy="4816162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Комерційна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угода –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сторонами на поставку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умов,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угодою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Податковий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 –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сума, на яку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податкове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сплатити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 та у строки,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ПКУ.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257365" y="2871019"/>
            <a:ext cx="0" cy="262521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Business Startup Icon Start New Business Stock Illustration - Download  Image Now - iStock">
            <a:extLst>
              <a:ext uri="{FF2B5EF4-FFF2-40B4-BE49-F238E27FC236}">
                <a16:creationId xmlns:a16="http://schemas.microsoft.com/office/drawing/2014/main" id="{6CC76007-9BA6-43ED-AE93-F09DA8227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0" y="2234663"/>
            <a:ext cx="3897923" cy="389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2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697" y="-8054"/>
            <a:ext cx="10220516" cy="1592769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документ.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76B2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>
                <a:solidFill>
                  <a:srgbClr val="76B2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6B2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endParaRPr lang="ru-RU" dirty="0">
              <a:solidFill>
                <a:srgbClr val="76B2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14" y="1814807"/>
            <a:ext cx="7258471" cy="4816162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Розрахунковий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–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 продажу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Товарний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чек –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що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 оплати товару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Фіскальний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касовий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чек –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надрукований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реєстратором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76B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7787146" y="2743199"/>
            <a:ext cx="0" cy="292018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12304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Receipt - Free business icons">
            <a:extLst>
              <a:ext uri="{FF2B5EF4-FFF2-40B4-BE49-F238E27FC236}">
                <a16:creationId xmlns:a16="http://schemas.microsoft.com/office/drawing/2014/main" id="{43425080-89A9-4CA5-A2A7-67F30B88A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77" y="2600565"/>
            <a:ext cx="3244645" cy="32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1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9692343" cy="158471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349" y="1775545"/>
            <a:ext cx="7590502" cy="4816162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інтернет-гігантів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забезпечення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вітчизняними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іноземними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Вид: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непрямий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нерезиденти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книг,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сховищ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20%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Play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159042" y="2340077"/>
            <a:ext cx="0" cy="374609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Google logo | ReviewPro">
            <a:extLst>
              <a:ext uri="{FF2B5EF4-FFF2-40B4-BE49-F238E27FC236}">
                <a16:creationId xmlns:a16="http://schemas.microsoft.com/office/drawing/2014/main" id="{58308608-476B-47B4-966C-299A5D5AA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r="17477"/>
          <a:stretch/>
        </p:blipFill>
        <p:spPr bwMode="auto">
          <a:xfrm>
            <a:off x="544830" y="2777858"/>
            <a:ext cx="3319247" cy="264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7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0B6332B-6BC0-4502-AE95-B333448965D4}"/>
              </a:ext>
            </a:extLst>
          </p:cNvPr>
          <p:cNvSpPr/>
          <p:nvPr/>
        </p:nvSpPr>
        <p:spPr>
          <a:xfrm>
            <a:off x="0" y="-8801"/>
            <a:ext cx="12192000" cy="154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8640292" cy="1584716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ПДВ</a:t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«Скрутки»</a:t>
            </a:r>
            <a:endParaRPr lang="ru-RU" sz="40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5" y="1849291"/>
            <a:ext cx="8160772" cy="5008709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«Скручування» ПДВ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зменшення податкового зобов’язання зі сплати ПДВ, нарахованого із продажу бізнесом одного товару, завдяки податковому кредиту, отриманому при купівлі іншого.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Підприємство-імпортер сплачує імпортний ПДВ та збуває товар на ринку за готівку, без оформлення податкової накладної. Для списання товару з балансу підприємство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збуває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компанії-переробнику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скрутчику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разом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кредитом за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сплачений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митниці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Скрутчик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перераховує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Скрутчик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трансформує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«скручує»)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 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перепродає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(без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доданої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разом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кредитом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значні податкові зобов’язання перед державою.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8603223" y="2635045"/>
            <a:ext cx="0" cy="344129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Transformation Icon #90054 - Free Icons Library">
            <a:extLst>
              <a:ext uri="{FF2B5EF4-FFF2-40B4-BE49-F238E27FC236}">
                <a16:creationId xmlns:a16="http://schemas.microsoft.com/office/drawing/2014/main" id="{4B67ADC4-C14B-41A1-85EA-36ABFA545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4" y="28775"/>
            <a:ext cx="1464930" cy="146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imera vector logo | Logo sketch design, Graphic design posters, Graphics  inspiration">
            <a:extLst>
              <a:ext uri="{FF2B5EF4-FFF2-40B4-BE49-F238E27FC236}">
                <a16:creationId xmlns:a16="http://schemas.microsoft.com/office/drawing/2014/main" id="{692FF7C3-A64C-4F9D-B6FA-ED8DCF3F2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D102"/>
              </a:clrFrom>
              <a:clrTo>
                <a:srgbClr val="FFD102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t="16745" r="19988" b="26966"/>
          <a:stretch/>
        </p:blipFill>
        <p:spPr bwMode="auto">
          <a:xfrm flipH="1">
            <a:off x="8603223" y="2773403"/>
            <a:ext cx="3490453" cy="24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6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227C275-0A67-4A89-8E85-828A55EF95E4}"/>
              </a:ext>
            </a:extLst>
          </p:cNvPr>
          <p:cNvSpPr/>
          <p:nvPr/>
        </p:nvSpPr>
        <p:spPr>
          <a:xfrm>
            <a:off x="-1" y="1215214"/>
            <a:ext cx="12192001" cy="2481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12304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Рівнобедрений трикутник 1">
            <a:extLst>
              <a:ext uri="{FF2B5EF4-FFF2-40B4-BE49-F238E27FC236}">
                <a16:creationId xmlns:a16="http://schemas.microsoft.com/office/drawing/2014/main" id="{B0627661-8899-42BB-9437-E7BE4D951BA2}"/>
              </a:ext>
            </a:extLst>
          </p:cNvPr>
          <p:cNvSpPr/>
          <p:nvPr/>
        </p:nvSpPr>
        <p:spPr>
          <a:xfrm>
            <a:off x="1" y="1286765"/>
            <a:ext cx="12191999" cy="2409496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Institution icon - Citycons">
            <a:extLst>
              <a:ext uri="{FF2B5EF4-FFF2-40B4-BE49-F238E27FC236}">
                <a16:creationId xmlns:a16="http://schemas.microsoft.com/office/drawing/2014/main" id="{6C69CC27-7265-4FD7-9EAD-F56EC7EB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27" y="1358255"/>
            <a:ext cx="2147346" cy="21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 зі стрілкою 21">
            <a:extLst>
              <a:ext uri="{FF2B5EF4-FFF2-40B4-BE49-F238E27FC236}">
                <a16:creationId xmlns:a16="http://schemas.microsoft.com/office/drawing/2014/main" id="{F886CA24-581B-4F3D-AD83-176BA383688C}"/>
              </a:ext>
            </a:extLst>
          </p:cNvPr>
          <p:cNvCxnSpPr>
            <a:cxnSpLocks/>
          </p:cNvCxnSpPr>
          <p:nvPr/>
        </p:nvCxnSpPr>
        <p:spPr>
          <a:xfrm flipV="1">
            <a:off x="4515093" y="3121038"/>
            <a:ext cx="0" cy="54868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>
            <a:extLst>
              <a:ext uri="{FF2B5EF4-FFF2-40B4-BE49-F238E27FC236}">
                <a16:creationId xmlns:a16="http://schemas.microsoft.com/office/drawing/2014/main" id="{ACBD8374-0D72-4A0C-ABEA-7E7FA92D9110}"/>
              </a:ext>
            </a:extLst>
          </p:cNvPr>
          <p:cNvCxnSpPr>
            <a:cxnSpLocks/>
          </p:cNvCxnSpPr>
          <p:nvPr/>
        </p:nvCxnSpPr>
        <p:spPr>
          <a:xfrm flipV="1">
            <a:off x="1481128" y="3121038"/>
            <a:ext cx="0" cy="54868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>
            <a:extLst>
              <a:ext uri="{FF2B5EF4-FFF2-40B4-BE49-F238E27FC236}">
                <a16:creationId xmlns:a16="http://schemas.microsoft.com/office/drawing/2014/main" id="{63116FDD-E123-4168-9AFA-B672C93082C1}"/>
              </a:ext>
            </a:extLst>
          </p:cNvPr>
          <p:cNvCxnSpPr>
            <a:cxnSpLocks/>
          </p:cNvCxnSpPr>
          <p:nvPr/>
        </p:nvCxnSpPr>
        <p:spPr>
          <a:xfrm flipV="1">
            <a:off x="7555848" y="3121038"/>
            <a:ext cx="0" cy="54868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>
            <a:extLst>
              <a:ext uri="{FF2B5EF4-FFF2-40B4-BE49-F238E27FC236}">
                <a16:creationId xmlns:a16="http://schemas.microsoft.com/office/drawing/2014/main" id="{19205460-B6C5-4E0C-9A24-1C0364741473}"/>
              </a:ext>
            </a:extLst>
          </p:cNvPr>
          <p:cNvCxnSpPr>
            <a:cxnSpLocks/>
          </p:cNvCxnSpPr>
          <p:nvPr/>
        </p:nvCxnSpPr>
        <p:spPr>
          <a:xfrm flipV="1">
            <a:off x="10733381" y="3121038"/>
            <a:ext cx="0" cy="54868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9BEDD5C-7692-4349-AB8E-36052E45F092}"/>
              </a:ext>
            </a:extLst>
          </p:cNvPr>
          <p:cNvSpPr txBox="1"/>
          <p:nvPr/>
        </p:nvSpPr>
        <p:spPr>
          <a:xfrm>
            <a:off x="996304" y="2765102"/>
            <a:ext cx="969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грн</a:t>
            </a:r>
            <a:endParaRPr lang="uk-UA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BBC01F-D5B2-4A0A-8ED4-95B14652E6D1}"/>
              </a:ext>
            </a:extLst>
          </p:cNvPr>
          <p:cNvSpPr txBox="1"/>
          <p:nvPr/>
        </p:nvSpPr>
        <p:spPr>
          <a:xfrm>
            <a:off x="4028465" y="2765102"/>
            <a:ext cx="969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грн</a:t>
            </a:r>
            <a:endParaRPr lang="uk-UA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DDE082-D803-4DD7-8F82-A8C3567E2817}"/>
              </a:ext>
            </a:extLst>
          </p:cNvPr>
          <p:cNvSpPr txBox="1"/>
          <p:nvPr/>
        </p:nvSpPr>
        <p:spPr>
          <a:xfrm>
            <a:off x="7073104" y="2777757"/>
            <a:ext cx="969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грн</a:t>
            </a:r>
            <a:endParaRPr lang="uk-UA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F66344-4FF8-41FE-8F61-456975F8106C}"/>
              </a:ext>
            </a:extLst>
          </p:cNvPr>
          <p:cNvSpPr txBox="1"/>
          <p:nvPr/>
        </p:nvSpPr>
        <p:spPr>
          <a:xfrm>
            <a:off x="10278957" y="2742850"/>
            <a:ext cx="969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грн</a:t>
            </a:r>
            <a:endParaRPr lang="uk-UA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D0C921-0268-4011-B509-D4F03C788F25}"/>
              </a:ext>
            </a:extLst>
          </p:cNvPr>
          <p:cNvSpPr txBox="1"/>
          <p:nvPr/>
        </p:nvSpPr>
        <p:spPr>
          <a:xfrm>
            <a:off x="118466" y="5780782"/>
            <a:ext cx="27846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Сміттєпереробний завод</a:t>
            </a:r>
          </a:p>
          <a:p>
            <a:pPr algn="ctr"/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Кількість: </a:t>
            </a:r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пляшок</a:t>
            </a:r>
            <a:endParaRPr lang="uk-UA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Ціна: </a:t>
            </a:r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грн</a:t>
            </a:r>
          </a:p>
          <a:p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ПДВ:</a:t>
            </a:r>
            <a:endParaRPr lang="uk-UA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88E5F0D-BF3F-49AC-93AD-B132AF2A94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22" y="3737881"/>
            <a:ext cx="2611372" cy="21336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4D6681-B9EF-42DB-83EE-74943C63A71D}"/>
              </a:ext>
            </a:extLst>
          </p:cNvPr>
          <p:cNvSpPr txBox="1"/>
          <p:nvPr/>
        </p:nvSpPr>
        <p:spPr>
          <a:xfrm>
            <a:off x="3174826" y="5888504"/>
            <a:ext cx="278461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 з розливу води</a:t>
            </a:r>
          </a:p>
          <a:p>
            <a:pPr algn="ctr"/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Ціна: </a:t>
            </a:r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грн</a:t>
            </a:r>
          </a:p>
          <a:p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ПДВ:</a:t>
            </a:r>
            <a:endParaRPr lang="uk-UA" sz="1600" dirty="0"/>
          </a:p>
        </p:txBody>
      </p:sp>
      <p:pic>
        <p:nvPicPr>
          <p:cNvPr id="13" name="Picture 2" descr="Clip Art Free Download Png Free Download - User Clipart Black And White,  Transparent Png , Transparent Png Image - PNGitem">
            <a:extLst>
              <a:ext uri="{FF2B5EF4-FFF2-40B4-BE49-F238E27FC236}">
                <a16:creationId xmlns:a16="http://schemas.microsoft.com/office/drawing/2014/main" id="{16BE118D-CB2D-42CF-8E7F-FD7BB1D86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094" y="3772916"/>
            <a:ext cx="2005374" cy="209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14ABB6-38C7-4B8E-B4BC-FE8BC2BFFD20}"/>
              </a:ext>
            </a:extLst>
          </p:cNvPr>
          <p:cNvSpPr txBox="1"/>
          <p:nvPr/>
        </p:nvSpPr>
        <p:spPr>
          <a:xfrm>
            <a:off x="9378410" y="5849501"/>
            <a:ext cx="2695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 споживач</a:t>
            </a:r>
          </a:p>
          <a:p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Сплатить:</a:t>
            </a:r>
            <a:endParaRPr lang="uk-UA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ПДВ до сплати:</a:t>
            </a:r>
            <a:endParaRPr lang="uk-UA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Industrial Development - - Type Of Business Icon Transparent PNG - 800x800  - Free Download on NicePNG">
            <a:extLst>
              <a:ext uri="{FF2B5EF4-FFF2-40B4-BE49-F238E27FC236}">
                <a16:creationId xmlns:a16="http://schemas.microsoft.com/office/drawing/2014/main" id="{B09405AB-12AC-4335-8459-AA0FF8180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8" y="3778395"/>
            <a:ext cx="1912485" cy="20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7F8CAC-533D-464C-90C9-D9CEA65AA9FF}"/>
              </a:ext>
            </a:extLst>
          </p:cNvPr>
          <p:cNvSpPr txBox="1"/>
          <p:nvPr/>
        </p:nvSpPr>
        <p:spPr>
          <a:xfrm>
            <a:off x="6236790" y="5913183"/>
            <a:ext cx="278461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</a:t>
            </a:r>
          </a:p>
          <a:p>
            <a:pPr algn="ctr"/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грн</a:t>
            </a:r>
          </a:p>
          <a:p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ПДВ:</a:t>
            </a:r>
            <a:endParaRPr lang="uk-UA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lastic Soft Drink Bottle icon PNG and SVG Vector Free Download">
            <a:extLst>
              <a:ext uri="{FF2B5EF4-FFF2-40B4-BE49-F238E27FC236}">
                <a16:creationId xmlns:a16="http://schemas.microsoft.com/office/drawing/2014/main" id="{79DCD0F0-BE56-4805-BDEA-3395ECFF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05" y="3963006"/>
            <a:ext cx="671781" cy="17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 зі стрілкою 3">
            <a:extLst>
              <a:ext uri="{FF2B5EF4-FFF2-40B4-BE49-F238E27FC236}">
                <a16:creationId xmlns:a16="http://schemas.microsoft.com/office/drawing/2014/main" id="{ED3DE7E1-DDCB-4CBE-B21D-B998B0B12131}"/>
              </a:ext>
            </a:extLst>
          </p:cNvPr>
          <p:cNvCxnSpPr/>
          <p:nvPr/>
        </p:nvCxnSpPr>
        <p:spPr>
          <a:xfrm>
            <a:off x="8634053" y="4883044"/>
            <a:ext cx="1061884" cy="0"/>
          </a:xfrm>
          <a:prstGeom prst="straightConnector1">
            <a:avLst/>
          </a:prstGeom>
          <a:ln w="57150">
            <a:solidFill>
              <a:srgbClr val="4D5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0D0AEE34-6CF1-458E-88C6-72BFF3441680}"/>
              </a:ext>
            </a:extLst>
          </p:cNvPr>
          <p:cNvCxnSpPr/>
          <p:nvPr/>
        </p:nvCxnSpPr>
        <p:spPr>
          <a:xfrm>
            <a:off x="2719950" y="4883044"/>
            <a:ext cx="1061884" cy="0"/>
          </a:xfrm>
          <a:prstGeom prst="straightConnector1">
            <a:avLst/>
          </a:prstGeom>
          <a:ln w="57150">
            <a:solidFill>
              <a:srgbClr val="4D5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1D121A35-DDAB-471F-8833-B00771E5936C}"/>
              </a:ext>
            </a:extLst>
          </p:cNvPr>
          <p:cNvCxnSpPr>
            <a:cxnSpLocks/>
          </p:cNvCxnSpPr>
          <p:nvPr/>
        </p:nvCxnSpPr>
        <p:spPr>
          <a:xfrm>
            <a:off x="5320580" y="4883044"/>
            <a:ext cx="1061884" cy="0"/>
          </a:xfrm>
          <a:prstGeom prst="straightConnector1">
            <a:avLst/>
          </a:prstGeom>
          <a:ln w="57150">
            <a:solidFill>
              <a:srgbClr val="4D5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8E7A5C0-8892-43CD-BD29-EEB16FEE4BAC}"/>
              </a:ext>
            </a:extLst>
          </p:cNvPr>
          <p:cNvSpPr txBox="1"/>
          <p:nvPr/>
        </p:nvSpPr>
        <p:spPr>
          <a:xfrm>
            <a:off x="2683064" y="4984524"/>
            <a:ext cx="969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грн</a:t>
            </a:r>
            <a:endParaRPr lang="uk-U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E3D2DF-D2F3-4091-9EEB-E8267FEE5156}"/>
              </a:ext>
            </a:extLst>
          </p:cNvPr>
          <p:cNvSpPr txBox="1"/>
          <p:nvPr/>
        </p:nvSpPr>
        <p:spPr>
          <a:xfrm>
            <a:off x="5366698" y="4984524"/>
            <a:ext cx="969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 грн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4837E8-EC44-456E-AF34-FE457021CE77}"/>
              </a:ext>
            </a:extLst>
          </p:cNvPr>
          <p:cNvSpPr txBox="1"/>
          <p:nvPr/>
        </p:nvSpPr>
        <p:spPr>
          <a:xfrm>
            <a:off x="8680171" y="4984524"/>
            <a:ext cx="969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 грн</a:t>
            </a:r>
            <a:endParaRPr lang="uk-UA" dirty="0"/>
          </a:p>
        </p:txBody>
      </p:sp>
      <p:sp>
        <p:nvSpPr>
          <p:cNvPr id="3" name="Стрілка: кругова 2">
            <a:extLst>
              <a:ext uri="{FF2B5EF4-FFF2-40B4-BE49-F238E27FC236}">
                <a16:creationId xmlns:a16="http://schemas.microsoft.com/office/drawing/2014/main" id="{D0739CC1-E3A3-4219-8221-E47BF41F5C57}"/>
              </a:ext>
            </a:extLst>
          </p:cNvPr>
          <p:cNvSpPr/>
          <p:nvPr/>
        </p:nvSpPr>
        <p:spPr>
          <a:xfrm rot="2106406">
            <a:off x="2063177" y="3683349"/>
            <a:ext cx="1042432" cy="998406"/>
          </a:xfrm>
          <a:prstGeom prst="circular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6" name="Стрілка: кругова 35">
            <a:extLst>
              <a:ext uri="{FF2B5EF4-FFF2-40B4-BE49-F238E27FC236}">
                <a16:creationId xmlns:a16="http://schemas.microsoft.com/office/drawing/2014/main" id="{49C9301C-0FF0-4E6B-B728-B972AEC66388}"/>
              </a:ext>
            </a:extLst>
          </p:cNvPr>
          <p:cNvSpPr/>
          <p:nvPr/>
        </p:nvSpPr>
        <p:spPr>
          <a:xfrm rot="2106406">
            <a:off x="4750935" y="3681227"/>
            <a:ext cx="1042432" cy="998406"/>
          </a:xfrm>
          <a:prstGeom prst="circular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7" name="Стрілка: кругова 36">
            <a:extLst>
              <a:ext uri="{FF2B5EF4-FFF2-40B4-BE49-F238E27FC236}">
                <a16:creationId xmlns:a16="http://schemas.microsoft.com/office/drawing/2014/main" id="{72DCE55C-E316-4BE2-A7B4-6D106BFA6D96}"/>
              </a:ext>
            </a:extLst>
          </p:cNvPr>
          <p:cNvSpPr/>
          <p:nvPr/>
        </p:nvSpPr>
        <p:spPr>
          <a:xfrm rot="2106406">
            <a:off x="8073541" y="3676236"/>
            <a:ext cx="1042432" cy="998406"/>
          </a:xfrm>
          <a:prstGeom prst="circular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Стрілка: кругова 37">
            <a:extLst>
              <a:ext uri="{FF2B5EF4-FFF2-40B4-BE49-F238E27FC236}">
                <a16:creationId xmlns:a16="http://schemas.microsoft.com/office/drawing/2014/main" id="{D736EF2A-C9D4-48A7-A830-504305A932D6}"/>
              </a:ext>
            </a:extLst>
          </p:cNvPr>
          <p:cNvSpPr/>
          <p:nvPr/>
        </p:nvSpPr>
        <p:spPr>
          <a:xfrm rot="19493594" flipH="1">
            <a:off x="3227020" y="3699538"/>
            <a:ext cx="1042432" cy="998406"/>
          </a:xfrm>
          <a:prstGeom prst="circular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Стрілка: кругова 39">
            <a:extLst>
              <a:ext uri="{FF2B5EF4-FFF2-40B4-BE49-F238E27FC236}">
                <a16:creationId xmlns:a16="http://schemas.microsoft.com/office/drawing/2014/main" id="{0370E7E3-E929-4EBF-9076-1D63500B2B52}"/>
              </a:ext>
            </a:extLst>
          </p:cNvPr>
          <p:cNvSpPr/>
          <p:nvPr/>
        </p:nvSpPr>
        <p:spPr>
          <a:xfrm rot="19493594" flipH="1">
            <a:off x="5963257" y="3683349"/>
            <a:ext cx="1042432" cy="998406"/>
          </a:xfrm>
          <a:prstGeom prst="circular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FAD183-A707-40F8-ADC8-934DFB192C68}"/>
              </a:ext>
            </a:extLst>
          </p:cNvPr>
          <p:cNvSpPr txBox="1"/>
          <p:nvPr/>
        </p:nvSpPr>
        <p:spPr>
          <a:xfrm>
            <a:off x="2021861" y="3974079"/>
            <a:ext cx="969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 </a:t>
            </a:r>
          </a:p>
          <a:p>
            <a:pPr algn="ctr"/>
            <a:r>
              <a:rPr lang="uk-UA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грн</a:t>
            </a:r>
            <a:endParaRPr lang="uk-UA" b="1" dirty="0">
              <a:solidFill>
                <a:srgbClr val="92D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E18CF6-5B34-44FB-B031-E75D1B3E900D}"/>
              </a:ext>
            </a:extLst>
          </p:cNvPr>
          <p:cNvSpPr txBox="1"/>
          <p:nvPr/>
        </p:nvSpPr>
        <p:spPr>
          <a:xfrm>
            <a:off x="4673007" y="3947881"/>
            <a:ext cx="969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+80 </a:t>
            </a:r>
          </a:p>
          <a:p>
            <a:pPr algn="ctr"/>
            <a:r>
              <a:rPr lang="uk-UA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грн</a:t>
            </a:r>
            <a:endParaRPr lang="uk-UA" b="1" dirty="0">
              <a:solidFill>
                <a:srgbClr val="92D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984AB3-B5E2-4AA9-9227-FC28DDFB89B2}"/>
              </a:ext>
            </a:extLst>
          </p:cNvPr>
          <p:cNvSpPr txBox="1"/>
          <p:nvPr/>
        </p:nvSpPr>
        <p:spPr>
          <a:xfrm>
            <a:off x="8059106" y="3938114"/>
            <a:ext cx="969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+160</a:t>
            </a:r>
          </a:p>
          <a:p>
            <a:pPr algn="ctr"/>
            <a:r>
              <a:rPr lang="uk-UA" sz="1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грн</a:t>
            </a:r>
            <a:endParaRPr lang="uk-UA" b="1" dirty="0">
              <a:solidFill>
                <a:srgbClr val="92D05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533DD7-C491-4BA8-B078-31434F7F3466}"/>
              </a:ext>
            </a:extLst>
          </p:cNvPr>
          <p:cNvSpPr txBox="1"/>
          <p:nvPr/>
        </p:nvSpPr>
        <p:spPr>
          <a:xfrm>
            <a:off x="5964759" y="3912913"/>
            <a:ext cx="969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- 80</a:t>
            </a:r>
          </a:p>
          <a:p>
            <a:pPr algn="ctr"/>
            <a:r>
              <a:rPr lang="uk-U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грн</a:t>
            </a:r>
            <a:endParaRPr lang="uk-U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4A3C9B-3FD5-450F-95BD-32EFE6575310}"/>
              </a:ext>
            </a:extLst>
          </p:cNvPr>
          <p:cNvSpPr txBox="1"/>
          <p:nvPr/>
        </p:nvSpPr>
        <p:spPr>
          <a:xfrm>
            <a:off x="3216470" y="3958490"/>
            <a:ext cx="969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</a:t>
            </a:r>
          </a:p>
          <a:p>
            <a:pPr algn="ctr"/>
            <a:r>
              <a:rPr lang="uk-U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грн</a:t>
            </a:r>
            <a:endParaRPr lang="uk-U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91AA30A0-C56E-4F77-B8A3-7F43AECA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53"/>
            <a:ext cx="12191999" cy="125319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ПДВ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76B2D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">
            <a:extLst>
              <a:ext uri="{FF2B5EF4-FFF2-40B4-BE49-F238E27FC236}">
                <a16:creationId xmlns:a16="http://schemas.microsoft.com/office/drawing/2014/main" id="{5844BD08-7E9A-489C-A930-75115E1D7BC7}"/>
              </a:ext>
            </a:extLst>
          </p:cNvPr>
          <p:cNvCxnSpPr/>
          <p:nvPr/>
        </p:nvCxnSpPr>
        <p:spPr>
          <a:xfrm>
            <a:off x="-1" y="123727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DF19383-C488-43C8-B21B-D187B42C6152}"/>
              </a:ext>
            </a:extLst>
          </p:cNvPr>
          <p:cNvSpPr txBox="1"/>
          <p:nvPr/>
        </p:nvSpPr>
        <p:spPr>
          <a:xfrm>
            <a:off x="1207611" y="6511221"/>
            <a:ext cx="15958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/ 5 </a:t>
            </a:r>
            <a:r>
              <a:rPr lang="uk-UA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(грн)</a:t>
            </a:r>
            <a:endParaRPr lang="uk-UA" sz="1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C981AC-2C43-417C-9105-AD2882F00189}"/>
              </a:ext>
            </a:extLst>
          </p:cNvPr>
          <p:cNvSpPr txBox="1"/>
          <p:nvPr/>
        </p:nvSpPr>
        <p:spPr>
          <a:xfrm>
            <a:off x="4458798" y="6397487"/>
            <a:ext cx="773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грн</a:t>
            </a:r>
            <a:endParaRPr lang="uk-UA" sz="1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782430-41C1-43E9-AE24-2D50B9CAD26F}"/>
              </a:ext>
            </a:extLst>
          </p:cNvPr>
          <p:cNvSpPr txBox="1"/>
          <p:nvPr/>
        </p:nvSpPr>
        <p:spPr>
          <a:xfrm>
            <a:off x="7477605" y="6453317"/>
            <a:ext cx="8591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грн</a:t>
            </a:r>
            <a:endParaRPr lang="uk-UA" sz="1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D84E99-F35F-4C70-9530-7F736A48CFBA}"/>
              </a:ext>
            </a:extLst>
          </p:cNvPr>
          <p:cNvSpPr txBox="1"/>
          <p:nvPr/>
        </p:nvSpPr>
        <p:spPr>
          <a:xfrm>
            <a:off x="10602507" y="6095722"/>
            <a:ext cx="1471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грн/пляшку</a:t>
            </a:r>
            <a:endParaRPr lang="uk-UA" sz="1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32B0C-0D2A-4821-8811-DBD2747199B5}"/>
              </a:ext>
            </a:extLst>
          </p:cNvPr>
          <p:cNvSpPr txBox="1"/>
          <p:nvPr/>
        </p:nvSpPr>
        <p:spPr>
          <a:xfrm>
            <a:off x="11159612" y="6343950"/>
            <a:ext cx="913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грн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215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  <p:bldP spid="34" grpId="0"/>
      <p:bldP spid="35" grpId="0"/>
      <p:bldP spid="3" grpId="0" animBg="1"/>
      <p:bldP spid="36" grpId="0" animBg="1"/>
      <p:bldP spid="37" grpId="0" animBg="1"/>
      <p:bldP spid="38" grpId="0" animBg="1"/>
      <p:bldP spid="40" grpId="0" animBg="1"/>
      <p:bldP spid="42" grpId="0"/>
      <p:bldP spid="44" grpId="0"/>
      <p:bldP spid="45" grpId="0"/>
      <p:bldP spid="47" grpId="0"/>
      <p:bldP spid="48" grpId="0"/>
      <p:bldP spid="57" grpId="0"/>
      <p:bldP spid="59" grpId="0"/>
      <p:bldP spid="61" grpId="0"/>
      <p:bldP spid="6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0B6332B-6BC0-4502-AE95-B333448965D4}"/>
              </a:ext>
            </a:extLst>
          </p:cNvPr>
          <p:cNvSpPr/>
          <p:nvPr/>
        </p:nvSpPr>
        <p:spPr>
          <a:xfrm>
            <a:off x="-1" y="-8977"/>
            <a:ext cx="12192000" cy="154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01F7567-E5DB-CFEF-4CF3-291E1167E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043" y="1584715"/>
            <a:ext cx="7047913" cy="5191206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оцінюється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показником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Додана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є базисом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ПДВ є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наповнювачем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Clip Art Clipboard Tick, HD Png Download - kindpng">
            <a:extLst>
              <a:ext uri="{FF2B5EF4-FFF2-40B4-BE49-F238E27FC236}">
                <a16:creationId xmlns:a16="http://schemas.microsoft.com/office/drawing/2014/main" id="{42516031-0C45-4437-D896-A1BF945A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3" y="13592"/>
            <a:ext cx="1503921" cy="15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6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600" y="3007360"/>
            <a:ext cx="6629400" cy="84328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Енотокафе, воздух в контейнерах и леденцы без сахара: подборка  нестандартных бизнес- идей - Городской репортер">
            <a:extLst>
              <a:ext uri="{FF2B5EF4-FFF2-40B4-BE49-F238E27FC236}">
                <a16:creationId xmlns:a16="http://schemas.microsoft.com/office/drawing/2014/main" id="{E354C2C1-C127-4286-8CB1-AC6ACB75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8" r="6942"/>
          <a:stretch/>
        </p:blipFill>
        <p:spPr bwMode="auto">
          <a:xfrm>
            <a:off x="182880" y="178752"/>
            <a:ext cx="5379720" cy="650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BFDFB98-DA83-46DD-AA46-37002D4A39D1}"/>
              </a:ext>
            </a:extLst>
          </p:cNvPr>
          <p:cNvCxnSpPr>
            <a:cxnSpLocks/>
          </p:cNvCxnSpPr>
          <p:nvPr/>
        </p:nvCxnSpPr>
        <p:spPr>
          <a:xfrm>
            <a:off x="5886453" y="178752"/>
            <a:ext cx="0" cy="650049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0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01F7567-E5DB-CFEF-4CF3-291E1167E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043" y="1584715"/>
            <a:ext cx="7047913" cy="5191206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етапи еволюції податку на додану вартість.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база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ставки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ПДВ.</a:t>
            </a:r>
          </a:p>
          <a:p>
            <a:pPr indent="457200" algn="just">
              <a:spcBef>
                <a:spcPts val="0"/>
              </a:spcBef>
              <a:buNone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lip Art Clipboard Tick, HD Png Download - kindpng">
            <a:extLst>
              <a:ext uri="{FF2B5EF4-FFF2-40B4-BE49-F238E27FC236}">
                <a16:creationId xmlns:a16="http://schemas.microsoft.com/office/drawing/2014/main" id="{42516031-0C45-4437-D896-A1BF945A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3" y="-15905"/>
            <a:ext cx="1503921" cy="15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6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0515600" cy="92497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793C9F-5991-447E-AA2E-A0D8B6E0D3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8" y="-13654"/>
            <a:ext cx="1852397" cy="15135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2023.07.12 Siemens SB Photo">
            <a:extLst>
              <a:ext uri="{FF2B5EF4-FFF2-40B4-BE49-F238E27FC236}">
                <a16:creationId xmlns:a16="http://schemas.microsoft.com/office/drawing/2014/main" id="{751C414D-618B-4C34-BC02-B30F67E9D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"/>
          <a:stretch/>
        </p:blipFill>
        <p:spPr bwMode="auto">
          <a:xfrm>
            <a:off x="1860777" y="1851924"/>
            <a:ext cx="8470445" cy="490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9AF7869-A81F-4271-ABDD-998F248A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4" y="4192899"/>
            <a:ext cx="1375426" cy="2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26" y="392537"/>
            <a:ext cx="10903974" cy="924972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додана вартість?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2" y="2702188"/>
            <a:ext cx="6965540" cy="2838495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Додана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685070" y="3775587"/>
            <a:ext cx="0" cy="82293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90910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Download Free png Download Dolly Icon Black 2 - Wholesale Icon PNG Image  with No ... - DLPNG.com">
            <a:extLst>
              <a:ext uri="{FF2B5EF4-FFF2-40B4-BE49-F238E27FC236}">
                <a16:creationId xmlns:a16="http://schemas.microsoft.com/office/drawing/2014/main" id="{30E82718-8C21-4F82-A3D6-B436DA33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4" y="2781154"/>
            <a:ext cx="330517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6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26" y="392537"/>
            <a:ext cx="10903974" cy="924972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податок на додану вартість?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14" y="1814807"/>
            <a:ext cx="7317465" cy="4816162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Пода́ток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до́дану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ва́ртість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(ПДВ) –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в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сплачується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покупцем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перерахування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державного бюджету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Вид: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непрямий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постачається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Ставки: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0%, 7%, 20%.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ПКУ: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7604389" y="2291548"/>
            <a:ext cx="0" cy="388234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63043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New Tea: кейс Industrial Media. Створюємо видатні проєкти у digital">
            <a:extLst>
              <a:ext uri="{FF2B5EF4-FFF2-40B4-BE49-F238E27FC236}">
                <a16:creationId xmlns:a16="http://schemas.microsoft.com/office/drawing/2014/main" id="{1CD10303-BED6-799E-D245-CC3C55BB2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r="26236"/>
          <a:stretch/>
        </p:blipFill>
        <p:spPr bwMode="auto">
          <a:xfrm>
            <a:off x="8424520" y="1969911"/>
            <a:ext cx="2902635" cy="43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BB6E0081-753F-48DD-8022-0A4B5B43993A}"/>
              </a:ext>
            </a:extLst>
          </p:cNvPr>
          <p:cNvSpPr txBox="1">
            <a:spLocks/>
          </p:cNvSpPr>
          <p:nvPr/>
        </p:nvSpPr>
        <p:spPr>
          <a:xfrm>
            <a:off x="8879787" y="6343205"/>
            <a:ext cx="2600633" cy="4763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Джерело: </a:t>
            </a: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ПКУ</a:t>
            </a:r>
          </a:p>
        </p:txBody>
      </p:sp>
    </p:spTree>
    <p:extLst>
      <p:ext uri="{BB962C8B-B14F-4D97-AF65-F5344CB8AC3E}">
        <p14:creationId xmlns:p14="http://schemas.microsoft.com/office/powerpoint/2010/main" val="374117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4" y="0"/>
            <a:ext cx="9598818" cy="1584715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ПДВ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бюджету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428" y="2179323"/>
            <a:ext cx="7818933" cy="4250973"/>
          </a:xfrm>
        </p:spPr>
        <p:txBody>
          <a:bodyPr anchor="ctr" anchorCtr="0">
            <a:norm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ПДВ є не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потужною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державного бюджету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обліковується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ставкою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експортери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підсумками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 державою.</a:t>
            </a:r>
          </a:p>
        </p:txBody>
      </p:sp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8FCB14BA-D59C-4006-9003-9E987DEC7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124440"/>
              </p:ext>
            </p:extLst>
          </p:nvPr>
        </p:nvGraphicFramePr>
        <p:xfrm>
          <a:off x="-516192" y="1463638"/>
          <a:ext cx="5201261" cy="531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754BA8-E3A1-484F-9A1C-712E540D9ACA}"/>
              </a:ext>
            </a:extLst>
          </p:cNvPr>
          <p:cNvSpPr txBox="1">
            <a:spLocks/>
          </p:cNvSpPr>
          <p:nvPr/>
        </p:nvSpPr>
        <p:spPr>
          <a:xfrm>
            <a:off x="722788" y="305259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46854DF-59BE-46D3-883D-2C216B71A658}"/>
              </a:ext>
            </a:extLst>
          </p:cNvPr>
          <p:cNvCxnSpPr>
            <a:cxnSpLocks/>
          </p:cNvCxnSpPr>
          <p:nvPr/>
        </p:nvCxnSpPr>
        <p:spPr>
          <a:xfrm flipV="1">
            <a:off x="4205428" y="3628103"/>
            <a:ext cx="0" cy="137651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9F4C34B-58F8-4C54-842E-BF37B073BD73}"/>
              </a:ext>
            </a:extLst>
          </p:cNvPr>
          <p:cNvSpPr txBox="1">
            <a:spLocks/>
          </p:cNvSpPr>
          <p:nvPr/>
        </p:nvSpPr>
        <p:spPr>
          <a:xfrm>
            <a:off x="1071716" y="2748104"/>
            <a:ext cx="1779639" cy="12093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35,2%</a:t>
            </a:r>
          </a:p>
        </p:txBody>
      </p:sp>
    </p:spTree>
    <p:extLst>
      <p:ext uri="{BB962C8B-B14F-4D97-AF65-F5344CB8AC3E}">
        <p14:creationId xmlns:p14="http://schemas.microsoft.com/office/powerpoint/2010/main" val="258123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1353800" cy="924972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14" y="1584716"/>
            <a:ext cx="7504279" cy="5273283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загальній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реєструватися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платником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 за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перевищив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млн грн.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спрощеній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ФОП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реєструватись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платником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платниками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обрали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3-я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для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ФОП: ставка ЄП – 3%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доходу, а не 5%, як 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неплатників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для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оподатковуються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меншими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мільйонної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реєструватись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платником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2-й і 3-й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млн грн за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максимум, що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РРО.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8052617" y="2054941"/>
            <a:ext cx="0" cy="427703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lip Art Free Download Png Free Download - User Clipart Black And White,  Transparent Png , Transparent Png Image - PNGitem">
            <a:extLst>
              <a:ext uri="{FF2B5EF4-FFF2-40B4-BE49-F238E27FC236}">
                <a16:creationId xmlns:a16="http://schemas.microsoft.com/office/drawing/2014/main" id="{C3786540-E327-4912-B0E3-08914625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15" y="2677400"/>
            <a:ext cx="2878565" cy="301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4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392537"/>
            <a:ext cx="10321608" cy="92497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ПДВ?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379" y="1775545"/>
            <a:ext cx="7258471" cy="4816162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держреєстрації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ФОП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разом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держреєстратору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платником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осіб-підприємців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платниками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про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 за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оподатковуються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ПДВ,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меншими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76C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326192" y="3072579"/>
            <a:ext cx="0" cy="232041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68A4DAE-AE23-4244-8E87-EF1975F3A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6" y="2716220"/>
            <a:ext cx="2934811" cy="29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0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1353800" cy="924972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ПДВ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14" y="1814807"/>
            <a:ext cx="7258471" cy="4816162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платників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розташоване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митній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розташоване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митній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багажу та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річковим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авіаційним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транспортом.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7787146" y="2605548"/>
            <a:ext cx="0" cy="321514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12304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Transparent Social Media Icons Clipart - Shopping Und E Commerce, HD Png  Download - kindpng">
            <a:extLst>
              <a:ext uri="{FF2B5EF4-FFF2-40B4-BE49-F238E27FC236}">
                <a16:creationId xmlns:a16="http://schemas.microsoft.com/office/drawing/2014/main" id="{CA136A8E-106F-4D68-B8CD-F7BA538F0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65" y="1575352"/>
            <a:ext cx="3478530" cy="544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04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1124</Words>
  <Application>Microsoft Office PowerPoint</Application>
  <PresentationFormat>Широкий екран</PresentationFormat>
  <Paragraphs>123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Податок на додану вартість  Тема #4</vt:lpstr>
      <vt:lpstr>План лекції</vt:lpstr>
      <vt:lpstr>Історія податку</vt:lpstr>
      <vt:lpstr>Що таке додана вартість?</vt:lpstr>
      <vt:lpstr>Що таке податок на додану вартість?</vt:lpstr>
      <vt:lpstr>Частка ПДВ в структурі доходів Державного бюджету України, 2023</vt:lpstr>
      <vt:lpstr>Платники податку</vt:lpstr>
      <vt:lpstr>Як зареєструватись платником ПДВ?</vt:lpstr>
      <vt:lpstr>Об’єкт оподаткування ПДВ</vt:lpstr>
      <vt:lpstr>Ставки податку на додану вартість</vt:lpstr>
      <vt:lpstr>Комерційна угода. Податковий кредит та зобов’язання.</vt:lpstr>
      <vt:lpstr>Розрахунковий документ.  Класифікація чеків</vt:lpstr>
      <vt:lpstr>Google податок</vt:lpstr>
      <vt:lpstr>Схеми ухилення від сплати ПДВ «Скрутки»</vt:lpstr>
      <vt:lpstr>Розрахунок ПДВ до сплати </vt:lpstr>
      <vt:lpstr>Висновки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Спеціальні заходи в ЗМІ</dc:title>
  <dc:creator>Владимир Зеленский</dc:creator>
  <cp:lastModifiedBy>Тимур Бірюков</cp:lastModifiedBy>
  <cp:revision>686</cp:revision>
  <dcterms:created xsi:type="dcterms:W3CDTF">2021-11-07T15:54:35Z</dcterms:created>
  <dcterms:modified xsi:type="dcterms:W3CDTF">2025-03-18T11:32:24Z</dcterms:modified>
</cp:coreProperties>
</file>