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8" r:id="rId3"/>
    <p:sldId id="269" r:id="rId4"/>
    <p:sldId id="260" r:id="rId5"/>
    <p:sldId id="271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Oval 9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0" y="2226503"/>
            <a:ext cx="5917679" cy="2550877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0" y="4777380"/>
            <a:ext cx="5917679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7498080" y="1828800"/>
            <a:ext cx="990599" cy="22865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18.03.2025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6236208" y="3264408"/>
            <a:ext cx="3859795" cy="228660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1" name="Rectangle 10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2550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6" name="Rectangle 15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4961454"/>
            <a:ext cx="642200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685800"/>
            <a:ext cx="6422004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5528192"/>
            <a:ext cx="6422004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6238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Rectangle 8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2005" cy="1692720"/>
          </a:xfrm>
        </p:spPr>
        <p:txBody>
          <a:bodyPr/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488023"/>
            <a:ext cx="6422005" cy="253685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51372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10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3" name="TextBox 22"/>
          <p:cNvSpPr txBox="1"/>
          <p:nvPr/>
        </p:nvSpPr>
        <p:spPr bwMode="gray">
          <a:xfrm>
            <a:off x="647430" y="651690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 bwMode="gray">
          <a:xfrm>
            <a:off x="7069418" y="2900292"/>
            <a:ext cx="61906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8060" y="927099"/>
            <a:ext cx="6160385" cy="2882179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8" y="3809278"/>
            <a:ext cx="5646143" cy="333113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5000816"/>
            <a:ext cx="6343673" cy="101061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33706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2057400"/>
            <a:ext cx="6422005" cy="20955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5024908"/>
            <a:ext cx="6422004" cy="994891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27928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3593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3147164"/>
            <a:ext cx="2313432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5614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1" y="3147164"/>
            <a:ext cx="2318918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0935" y="3147164"/>
            <a:ext cx="2316625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4530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31102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345260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4179596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9055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39" y="4837558"/>
            <a:ext cx="2313432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11125" y="4179595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8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553189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11125" y="484820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4179596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9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108641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58642" y="483755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40" name="Straight Connector 39"/>
          <p:cNvCxnSpPr/>
          <p:nvPr/>
        </p:nvCxnSpPr>
        <p:spPr>
          <a:xfrm>
            <a:off x="3290019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53384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21301" y="6387910"/>
            <a:ext cx="990599" cy="228659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18.03.2025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6133" y="6387910"/>
            <a:ext cx="3859795" cy="22866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03584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20420" cy="6860798"/>
            <a:chOff x="-1588" y="0"/>
            <a:chExt cx="9120420" cy="6860798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</p:grpSp>
      <p:sp>
        <p:nvSpPr>
          <p:cNvPr id="17" name="Rectangle 16"/>
          <p:cNvSpPr/>
          <p:nvPr/>
        </p:nvSpPr>
        <p:spPr>
          <a:xfrm>
            <a:off x="414867" y="402165"/>
            <a:ext cx="4610565" cy="605367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 bwMode="gray">
          <a:xfrm rot="5400000">
            <a:off x="1299309" y="1765596"/>
            <a:ext cx="5995993" cy="3326809"/>
          </a:xfrm>
          <a:custGeom>
            <a:avLst/>
            <a:gdLst/>
            <a:ahLst/>
            <a:cxnLst/>
            <a:rect l="0" t="0" r="r" b="b"/>
            <a:pathLst>
              <a:path w="4960" h="2752">
                <a:moveTo>
                  <a:pt x="0" y="0"/>
                </a:moveTo>
                <a:lnTo>
                  <a:pt x="0" y="324"/>
                </a:lnTo>
                <a:lnTo>
                  <a:pt x="0" y="1992"/>
                </a:lnTo>
                <a:lnTo>
                  <a:pt x="0" y="2752"/>
                </a:lnTo>
                <a:lnTo>
                  <a:pt x="4960" y="2752"/>
                </a:lnTo>
                <a:lnTo>
                  <a:pt x="4960" y="1992"/>
                </a:lnTo>
                <a:lnTo>
                  <a:pt x="4960" y="324"/>
                </a:lnTo>
                <a:lnTo>
                  <a:pt x="4960" y="0"/>
                </a:lnTo>
                <a:lnTo>
                  <a:pt x="4960" y="0"/>
                </a:lnTo>
                <a:lnTo>
                  <a:pt x="4734" y="34"/>
                </a:lnTo>
                <a:lnTo>
                  <a:pt x="4510" y="64"/>
                </a:lnTo>
                <a:lnTo>
                  <a:pt x="4284" y="90"/>
                </a:lnTo>
                <a:lnTo>
                  <a:pt x="4060" y="114"/>
                </a:lnTo>
                <a:lnTo>
                  <a:pt x="3836" y="132"/>
                </a:lnTo>
                <a:lnTo>
                  <a:pt x="3614" y="146"/>
                </a:lnTo>
                <a:lnTo>
                  <a:pt x="3392" y="158"/>
                </a:lnTo>
                <a:lnTo>
                  <a:pt x="3174" y="166"/>
                </a:lnTo>
                <a:lnTo>
                  <a:pt x="2960" y="172"/>
                </a:lnTo>
                <a:lnTo>
                  <a:pt x="2748" y="174"/>
                </a:lnTo>
                <a:lnTo>
                  <a:pt x="2542" y="174"/>
                </a:lnTo>
                <a:lnTo>
                  <a:pt x="2338" y="174"/>
                </a:lnTo>
                <a:lnTo>
                  <a:pt x="2140" y="170"/>
                </a:lnTo>
                <a:lnTo>
                  <a:pt x="1948" y="164"/>
                </a:lnTo>
                <a:lnTo>
                  <a:pt x="1762" y="156"/>
                </a:lnTo>
                <a:lnTo>
                  <a:pt x="1582" y="148"/>
                </a:lnTo>
                <a:lnTo>
                  <a:pt x="1410" y="138"/>
                </a:lnTo>
                <a:lnTo>
                  <a:pt x="1244" y="128"/>
                </a:lnTo>
                <a:lnTo>
                  <a:pt x="1088" y="116"/>
                </a:lnTo>
                <a:lnTo>
                  <a:pt x="938" y="104"/>
                </a:lnTo>
                <a:lnTo>
                  <a:pt x="668" y="78"/>
                </a:lnTo>
                <a:lnTo>
                  <a:pt x="438" y="54"/>
                </a:lnTo>
                <a:lnTo>
                  <a:pt x="254" y="34"/>
                </a:lnTo>
                <a:lnTo>
                  <a:pt x="116" y="1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sp>
        <p:nvSpPr>
          <p:cNvPr id="18" name="Freeform 5"/>
          <p:cNvSpPr>
            <a:spLocks noEditPoints="1"/>
          </p:cNvSpPr>
          <p:nvPr/>
        </p:nvSpPr>
        <p:spPr bwMode="gray">
          <a:xfrm>
            <a:off x="0" y="0"/>
            <a:ext cx="9144000" cy="6858000"/>
          </a:xfrm>
          <a:custGeom>
            <a:avLst/>
            <a:gdLst/>
            <a:ahLst/>
            <a:cxnLst/>
            <a:rect l="0" t="0" r="r" b="b"/>
            <a:pathLst>
              <a:path w="5760" h="4320">
                <a:moveTo>
                  <a:pt x="0" y="0"/>
                </a:moveTo>
                <a:lnTo>
                  <a:pt x="0" y="4320"/>
                </a:lnTo>
                <a:lnTo>
                  <a:pt x="5760" y="4320"/>
                </a:lnTo>
                <a:lnTo>
                  <a:pt x="5760" y="0"/>
                </a:lnTo>
                <a:lnTo>
                  <a:pt x="0" y="0"/>
                </a:lnTo>
                <a:close/>
                <a:moveTo>
                  <a:pt x="5444" y="4004"/>
                </a:moveTo>
                <a:lnTo>
                  <a:pt x="324" y="4004"/>
                </a:lnTo>
                <a:lnTo>
                  <a:pt x="324" y="324"/>
                </a:lnTo>
                <a:lnTo>
                  <a:pt x="5444" y="324"/>
                </a:lnTo>
                <a:lnTo>
                  <a:pt x="5444" y="400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74928" y="1447799"/>
            <a:ext cx="1113516" cy="4572001"/>
          </a:xfrm>
        </p:spPr>
        <p:txBody>
          <a:bodyPr vert="eaVert" anchor="ctr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738" y="1447799"/>
            <a:ext cx="4416936" cy="45720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8546" y="6365498"/>
            <a:ext cx="3859795" cy="228660"/>
          </a:xfrm>
        </p:spPr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77153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970" y="927098"/>
            <a:ext cx="6343672" cy="70986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0759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7534" y="2257588"/>
            <a:ext cx="3090672" cy="3020344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2257588"/>
            <a:ext cx="3082516" cy="302034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09951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2489200"/>
            <a:ext cx="3636980" cy="35306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1" y="2489203"/>
            <a:ext cx="3636980" cy="353060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84003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9918" y="2489200"/>
            <a:ext cx="3633502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0" y="3248490"/>
            <a:ext cx="3636980" cy="2771311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1" y="2489200"/>
            <a:ext cx="3636979" cy="75663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3245835"/>
            <a:ext cx="3636980" cy="27739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4443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5190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8691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447800"/>
            <a:ext cx="2712590" cy="14955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1447800"/>
            <a:ext cx="3632850" cy="45720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1" y="3086845"/>
            <a:ext cx="2712589" cy="2933701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17456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381390"/>
            <a:ext cx="2987089" cy="157480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1320800"/>
            <a:ext cx="2791102" cy="42164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086100"/>
            <a:ext cx="2987089" cy="2451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974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5" name="Freeform 24"/>
            <p:cNvSpPr/>
            <p:nvPr/>
          </p:nvSpPr>
          <p:spPr bwMode="gray">
            <a:xfrm>
              <a:off x="485023" y="1856450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0" y="927099"/>
            <a:ext cx="6345260" cy="7098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4382" y="2489200"/>
            <a:ext cx="6345260" cy="353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74443" y="6365498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 b="1" i="0">
                <a:solidFill>
                  <a:schemeClr val="accent1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18.03.2025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3" y="6365497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26" name="Rectangle 25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891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err="1" smtClean="0"/>
              <a:t>Курортні</a:t>
            </a:r>
            <a:r>
              <a:rPr lang="ru-RU" dirty="0" smtClean="0"/>
              <a:t> </a:t>
            </a:r>
            <a:br>
              <a:rPr lang="ru-RU" dirty="0" smtClean="0"/>
            </a:br>
            <a:r>
              <a:rPr lang="ru-RU" dirty="0" err="1" smtClean="0"/>
              <a:t>ресурси</a:t>
            </a:r>
            <a:r>
              <a:rPr lang="ru-RU" dirty="0" smtClean="0"/>
              <a:t> </a:t>
            </a:r>
            <a:br>
              <a:rPr lang="ru-RU" dirty="0" smtClean="0"/>
            </a:br>
            <a:r>
              <a:rPr lang="ru-RU" dirty="0" err="1" smtClean="0"/>
              <a:t>світу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>ПІВДЕННА АМЕРИКА</a:t>
            </a: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343265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Загальні відомості. </a:t>
            </a:r>
            <a:r>
              <a:rPr lang="uk-UA" dirty="0" smtClean="0"/>
              <a:t>Південна Америка (Аргентина)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/>
              <a:t>Переважно на основі </a:t>
            </a:r>
            <a:r>
              <a:rPr lang="uk-UA" dirty="0" smtClean="0"/>
              <a:t>сприятливих </a:t>
            </a:r>
            <a:r>
              <a:rPr lang="uk-UA" dirty="0"/>
              <a:t>кліматичних ресурсів розвивається курортне </a:t>
            </a:r>
            <a:r>
              <a:rPr lang="uk-UA" dirty="0" smtClean="0"/>
              <a:t>господарство </a:t>
            </a:r>
            <a:r>
              <a:rPr lang="uk-UA" i="1" dirty="0" smtClean="0"/>
              <a:t>Аргентини</a:t>
            </a:r>
            <a:r>
              <a:rPr lang="uk-UA" dirty="0" smtClean="0"/>
              <a:t>. </a:t>
            </a:r>
            <a:r>
              <a:rPr lang="uk-UA" dirty="0"/>
              <a:t>Найвідоміші приморські </a:t>
            </a:r>
            <a:r>
              <a:rPr lang="uk-UA" dirty="0" smtClean="0"/>
              <a:t>курорти </a:t>
            </a:r>
            <a:r>
              <a:rPr lang="uk-UA" dirty="0"/>
              <a:t>Атлантики – </a:t>
            </a:r>
            <a:r>
              <a:rPr lang="uk-UA" dirty="0" smtClean="0"/>
              <a:t>Мар-</a:t>
            </a:r>
            <a:r>
              <a:rPr lang="uk-UA" dirty="0" err="1" smtClean="0"/>
              <a:t>дель</a:t>
            </a:r>
            <a:r>
              <a:rPr lang="uk-UA" dirty="0" smtClean="0"/>
              <a:t>-Плата</a:t>
            </a:r>
            <a:r>
              <a:rPr lang="uk-UA" dirty="0"/>
              <a:t>, </a:t>
            </a:r>
            <a:r>
              <a:rPr lang="uk-UA" dirty="0" err="1"/>
              <a:t>Мірамар</a:t>
            </a:r>
            <a:r>
              <a:rPr lang="uk-UA" dirty="0"/>
              <a:t>, Мар-</a:t>
            </a:r>
            <a:r>
              <a:rPr lang="uk-UA" dirty="0" err="1"/>
              <a:t>дель</a:t>
            </a:r>
            <a:r>
              <a:rPr lang="uk-UA" dirty="0"/>
              <a:t>-</a:t>
            </a:r>
            <a:r>
              <a:rPr lang="uk-UA" dirty="0" err="1"/>
              <a:t>Сур</a:t>
            </a:r>
            <a:r>
              <a:rPr lang="uk-UA" dirty="0"/>
              <a:t> – лежать y </a:t>
            </a:r>
            <a:r>
              <a:rPr lang="uk-UA" dirty="0" err="1"/>
              <a:t>сyбтропічномy</a:t>
            </a:r>
            <a:r>
              <a:rPr lang="uk-UA" dirty="0"/>
              <a:t> </a:t>
            </a:r>
            <a:r>
              <a:rPr lang="uk-UA" dirty="0" err="1"/>
              <a:t>кліматичномy</a:t>
            </a:r>
            <a:r>
              <a:rPr lang="uk-UA" dirty="0"/>
              <a:t> поясі. Найбільший приморський </a:t>
            </a:r>
            <a:r>
              <a:rPr lang="uk-UA" dirty="0" err="1"/>
              <a:t>кyрорт</a:t>
            </a:r>
            <a:r>
              <a:rPr lang="uk-UA" dirty="0"/>
              <a:t> Південної Америки Мар-</a:t>
            </a:r>
            <a:r>
              <a:rPr lang="uk-UA" dirty="0" err="1"/>
              <a:t>дель</a:t>
            </a:r>
            <a:r>
              <a:rPr lang="uk-UA" dirty="0"/>
              <a:t>-Плата дозволяє щорічно </a:t>
            </a:r>
            <a:r>
              <a:rPr lang="uk-UA" dirty="0" smtClean="0"/>
              <a:t>оздоровлювати </a:t>
            </a:r>
            <a:r>
              <a:rPr lang="uk-UA" dirty="0"/>
              <a:t>понад 1 млн. чоловік. Всесвітньовідомим є також </a:t>
            </a:r>
            <a:r>
              <a:rPr lang="uk-UA" dirty="0" smtClean="0"/>
              <a:t>аргентинський </a:t>
            </a:r>
            <a:r>
              <a:rPr lang="uk-UA" dirty="0"/>
              <a:t>гірськокліматичний </a:t>
            </a:r>
            <a:r>
              <a:rPr lang="uk-UA" dirty="0" err="1"/>
              <a:t>кyрорт</a:t>
            </a:r>
            <a:r>
              <a:rPr lang="uk-UA" dirty="0"/>
              <a:t> Сан-Карлос-де-</a:t>
            </a:r>
            <a:r>
              <a:rPr lang="uk-UA" dirty="0" err="1"/>
              <a:t>Барілоче</a:t>
            </a:r>
            <a:r>
              <a:rPr lang="uk-UA" dirty="0"/>
              <a:t>, розташований y межах національного </a:t>
            </a:r>
            <a:r>
              <a:rPr lang="uk-UA" dirty="0" err="1"/>
              <a:t>паркy</a:t>
            </a:r>
            <a:r>
              <a:rPr lang="uk-UA" dirty="0"/>
              <a:t> </a:t>
            </a:r>
            <a:r>
              <a:rPr lang="uk-UA" dirty="0" err="1"/>
              <a:t>Нyель-Уапі</a:t>
            </a:r>
            <a:r>
              <a:rPr lang="uk-UA" dirty="0"/>
              <a:t> на березі однойменного озера в оточенні </a:t>
            </a:r>
            <a:r>
              <a:rPr lang="uk-UA" dirty="0" err="1"/>
              <a:t>андських</a:t>
            </a:r>
            <a:r>
              <a:rPr lang="uk-UA" dirty="0"/>
              <a:t> вершин.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028892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Загальні відомості. </a:t>
            </a:r>
            <a:r>
              <a:rPr lang="uk-UA" dirty="0" smtClean="0"/>
              <a:t>Південна Америка (Бразилія)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i="1" dirty="0" err="1"/>
              <a:t>Бразілія</a:t>
            </a:r>
            <a:r>
              <a:rPr lang="uk-UA" i="1" dirty="0"/>
              <a:t> </a:t>
            </a:r>
            <a:r>
              <a:rPr lang="uk-UA" dirty="0"/>
              <a:t>як найбільша за територією латиноамериканська країна </a:t>
            </a:r>
            <a:r>
              <a:rPr lang="uk-UA" dirty="0" smtClean="0"/>
              <a:t>володіє </a:t>
            </a:r>
            <a:r>
              <a:rPr lang="uk-UA" dirty="0"/>
              <a:t>різноманітним рекреаційним потенціалом, що сьогодні не вико- </a:t>
            </a:r>
            <a:r>
              <a:rPr lang="uk-UA" dirty="0" err="1"/>
              <a:t>ристовyється</a:t>
            </a:r>
            <a:r>
              <a:rPr lang="uk-UA" dirty="0"/>
              <a:t> достатньою </a:t>
            </a:r>
            <a:r>
              <a:rPr lang="uk-UA" dirty="0" smtClean="0"/>
              <a:t>мірою. </a:t>
            </a:r>
            <a:r>
              <a:rPr lang="uk-UA" dirty="0"/>
              <a:t>Найбільш задіяним y </a:t>
            </a:r>
            <a:r>
              <a:rPr lang="uk-UA" dirty="0" smtClean="0"/>
              <a:t>рекреаційній </a:t>
            </a:r>
            <a:r>
              <a:rPr lang="uk-UA" dirty="0"/>
              <a:t>сфері є тропічне </a:t>
            </a:r>
            <a:r>
              <a:rPr lang="uk-UA" dirty="0" err="1"/>
              <a:t>yзбережжя</a:t>
            </a:r>
            <a:r>
              <a:rPr lang="uk-UA" dirty="0"/>
              <a:t> Атлантичного </a:t>
            </a:r>
            <a:r>
              <a:rPr lang="uk-UA" dirty="0" err="1"/>
              <a:t>океанy</a:t>
            </a:r>
            <a:r>
              <a:rPr lang="uk-UA" dirty="0"/>
              <a:t> на його ділянці між Ресіфі і </a:t>
            </a:r>
            <a:r>
              <a:rPr lang="uk-UA" dirty="0" err="1"/>
              <a:t>Портy-Алегpі</a:t>
            </a:r>
            <a:r>
              <a:rPr lang="uk-UA" dirty="0"/>
              <a:t>. </a:t>
            </a:r>
            <a:r>
              <a:rPr lang="uk-UA" dirty="0" err="1"/>
              <a:t>Тyт</a:t>
            </a:r>
            <a:r>
              <a:rPr lang="uk-UA" dirty="0"/>
              <a:t> знаходиться найвідоміший </a:t>
            </a:r>
            <a:r>
              <a:rPr lang="uk-UA" dirty="0" smtClean="0"/>
              <a:t>приморський </a:t>
            </a:r>
            <a:r>
              <a:rPr lang="uk-UA" dirty="0" err="1"/>
              <a:t>кyрортний</a:t>
            </a:r>
            <a:r>
              <a:rPr lang="uk-UA" dirty="0"/>
              <a:t> комплекс країни – </a:t>
            </a:r>
            <a:r>
              <a:rPr lang="uk-UA" dirty="0" err="1"/>
              <a:t>Копакабана</a:t>
            </a:r>
            <a:r>
              <a:rPr lang="uk-UA" dirty="0"/>
              <a:t>. Сприятливі </a:t>
            </a:r>
            <a:r>
              <a:rPr lang="uk-UA" dirty="0" err="1"/>
              <a:t>yмови</a:t>
            </a:r>
            <a:r>
              <a:rPr lang="uk-UA" dirty="0"/>
              <a:t> для </a:t>
            </a:r>
            <a:r>
              <a:rPr lang="uk-UA" dirty="0" err="1"/>
              <a:t>кліматолікyвання</a:t>
            </a:r>
            <a:r>
              <a:rPr lang="uk-UA" dirty="0"/>
              <a:t> мають </a:t>
            </a:r>
            <a:r>
              <a:rPr lang="uk-UA" dirty="0" err="1"/>
              <a:t>Флоріанополіс</a:t>
            </a:r>
            <a:r>
              <a:rPr lang="uk-UA" dirty="0"/>
              <a:t>, </a:t>
            </a:r>
            <a:r>
              <a:rPr lang="uk-UA" dirty="0" err="1"/>
              <a:t>Аракажy</a:t>
            </a:r>
            <a:r>
              <a:rPr lang="uk-UA" dirty="0"/>
              <a:t>, </a:t>
            </a:r>
            <a:r>
              <a:rPr lang="uk-UA" dirty="0" err="1"/>
              <a:t>Сантyс</a:t>
            </a:r>
            <a:r>
              <a:rPr lang="uk-UA" dirty="0"/>
              <a:t>, </a:t>
            </a:r>
            <a:r>
              <a:rPr lang="uk-UA" dirty="0" err="1" smtClean="0"/>
              <a:t>Віла-Велья</a:t>
            </a:r>
            <a:r>
              <a:rPr lang="uk-UA" dirty="0"/>
              <a:t>, Сальвадор та ін. </a:t>
            </a:r>
            <a:r>
              <a:rPr lang="uk-UA" dirty="0" err="1"/>
              <a:t>Найпопyлярнішим</a:t>
            </a:r>
            <a:r>
              <a:rPr lang="uk-UA" dirty="0"/>
              <a:t> бальнеологічним </a:t>
            </a:r>
            <a:r>
              <a:rPr lang="uk-UA" dirty="0" err="1"/>
              <a:t>кyрортом</a:t>
            </a:r>
            <a:r>
              <a:rPr lang="uk-UA" dirty="0"/>
              <a:t> </a:t>
            </a:r>
            <a:r>
              <a:rPr lang="uk-UA" dirty="0" err="1"/>
              <a:t>Бразілії</a:t>
            </a:r>
            <a:r>
              <a:rPr lang="uk-UA" dirty="0"/>
              <a:t> є </a:t>
            </a:r>
            <a:r>
              <a:rPr lang="uk-UA" dirty="0" err="1"/>
              <a:t>Посyс</a:t>
            </a:r>
            <a:r>
              <a:rPr lang="uk-UA" dirty="0"/>
              <a:t>-ді-</a:t>
            </a:r>
            <a:r>
              <a:rPr lang="uk-UA" dirty="0" err="1"/>
              <a:t>Калдас</a:t>
            </a:r>
            <a:r>
              <a:rPr lang="uk-UA" dirty="0"/>
              <a:t> (штат </a:t>
            </a:r>
            <a:r>
              <a:rPr lang="uk-UA" dirty="0" err="1"/>
              <a:t>Мінас-Жерайс</a:t>
            </a:r>
            <a:r>
              <a:rPr lang="uk-UA" dirty="0"/>
              <a:t>); гірськокліматичним – </a:t>
            </a:r>
            <a:r>
              <a:rPr lang="uk-UA" dirty="0" err="1"/>
              <a:t>Петрополіс</a:t>
            </a:r>
            <a:r>
              <a:rPr lang="uk-UA" dirty="0"/>
              <a:t> (гори </a:t>
            </a:r>
            <a:r>
              <a:rPr lang="uk-UA" dirty="0" err="1"/>
              <a:t>Серра-Дyзоргас</a:t>
            </a:r>
            <a:r>
              <a:rPr lang="uk-UA" dirty="0"/>
              <a:t> </a:t>
            </a:r>
            <a:r>
              <a:rPr lang="uk-UA" dirty="0" err="1"/>
              <a:t>поблизy</a:t>
            </a:r>
            <a:r>
              <a:rPr lang="uk-UA" dirty="0"/>
              <a:t> </a:t>
            </a:r>
            <a:r>
              <a:rPr lang="uk-UA" dirty="0" err="1"/>
              <a:t>Pio</a:t>
            </a:r>
            <a:r>
              <a:rPr lang="uk-UA" dirty="0"/>
              <a:t>-де-</a:t>
            </a:r>
            <a:r>
              <a:rPr lang="uk-UA" dirty="0" err="1"/>
              <a:t>Жанейро</a:t>
            </a:r>
            <a:r>
              <a:rPr lang="uk-UA" dirty="0"/>
              <a:t>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959417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Загальні відомості. </a:t>
            </a:r>
            <a:r>
              <a:rPr lang="uk-UA" dirty="0" smtClean="0"/>
              <a:t>Південна Америка (Уругвай, Чилі, Куба)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dirty="0"/>
              <a:t>Серед </a:t>
            </a:r>
            <a:r>
              <a:rPr lang="uk-UA" dirty="0" err="1"/>
              <a:t>найпопyлярніших</a:t>
            </a:r>
            <a:r>
              <a:rPr lang="uk-UA" dirty="0"/>
              <a:t> приморських кліматичних </a:t>
            </a:r>
            <a:r>
              <a:rPr lang="uk-UA" dirty="0" err="1"/>
              <a:t>кyрортів</a:t>
            </a:r>
            <a:r>
              <a:rPr lang="uk-UA" dirty="0"/>
              <a:t> </a:t>
            </a:r>
            <a:r>
              <a:rPr lang="uk-UA" dirty="0" smtClean="0"/>
              <a:t>Південної </a:t>
            </a:r>
            <a:r>
              <a:rPr lang="uk-UA" dirty="0"/>
              <a:t>Америки – </a:t>
            </a:r>
            <a:r>
              <a:rPr lang="uk-UA" dirty="0" err="1"/>
              <a:t>Пyнта</a:t>
            </a:r>
            <a:r>
              <a:rPr lang="uk-UA" dirty="0"/>
              <a:t>-</a:t>
            </a:r>
            <a:r>
              <a:rPr lang="uk-UA" dirty="0" err="1"/>
              <a:t>дель</a:t>
            </a:r>
            <a:r>
              <a:rPr lang="uk-UA" dirty="0"/>
              <a:t>-Есте в </a:t>
            </a:r>
            <a:r>
              <a:rPr lang="uk-UA" i="1" dirty="0"/>
              <a:t>Уругваї </a:t>
            </a:r>
            <a:r>
              <a:rPr lang="uk-UA" dirty="0"/>
              <a:t>та </a:t>
            </a:r>
            <a:r>
              <a:rPr lang="uk-UA" dirty="0" err="1"/>
              <a:t>Вінья</a:t>
            </a:r>
            <a:r>
              <a:rPr lang="uk-UA" dirty="0"/>
              <a:t>-</a:t>
            </a:r>
            <a:r>
              <a:rPr lang="uk-UA" dirty="0" err="1"/>
              <a:t>дель</a:t>
            </a:r>
            <a:r>
              <a:rPr lang="uk-UA" dirty="0"/>
              <a:t>-Мар y </a:t>
            </a:r>
            <a:r>
              <a:rPr lang="uk-UA" i="1" dirty="0" smtClean="0"/>
              <a:t>Чи</a:t>
            </a:r>
            <a:r>
              <a:rPr lang="uk-UA" i="1" dirty="0" smtClean="0"/>
              <a:t>лі</a:t>
            </a:r>
            <a:r>
              <a:rPr lang="uk-UA" i="1" dirty="0"/>
              <a:t>. </a:t>
            </a:r>
            <a:endParaRPr lang="ru-RU" dirty="0"/>
          </a:p>
          <a:p>
            <a:r>
              <a:rPr lang="uk-UA" dirty="0"/>
              <a:t>Одним із пріоритетних напрямів </a:t>
            </a:r>
            <a:r>
              <a:rPr lang="uk-UA" dirty="0" err="1"/>
              <a:t>розвиткy</a:t>
            </a:r>
            <a:r>
              <a:rPr lang="uk-UA" dirty="0"/>
              <a:t> </a:t>
            </a:r>
            <a:r>
              <a:rPr lang="uk-UA" i="1" dirty="0"/>
              <a:t>кубинської </a:t>
            </a:r>
            <a:r>
              <a:rPr lang="uk-UA" dirty="0"/>
              <a:t>економіки сьогодні є міжнародний </a:t>
            </a:r>
            <a:r>
              <a:rPr lang="uk-UA" dirty="0" err="1"/>
              <a:t>тyризм</a:t>
            </a:r>
            <a:r>
              <a:rPr lang="uk-UA" dirty="0"/>
              <a:t>. Найбільший острів Вест-Індії має всі необхідні для цього </a:t>
            </a:r>
            <a:r>
              <a:rPr lang="uk-UA" dirty="0" err="1"/>
              <a:t>yмови</a:t>
            </a:r>
            <a:r>
              <a:rPr lang="uk-UA" dirty="0"/>
              <a:t>: сприятливі для цілорічної рекреації </a:t>
            </a:r>
            <a:r>
              <a:rPr lang="uk-UA" dirty="0" smtClean="0"/>
              <a:t>кліматичні </a:t>
            </a:r>
            <a:r>
              <a:rPr lang="uk-UA" dirty="0"/>
              <a:t>параметри, бальнеологічні </a:t>
            </a:r>
            <a:r>
              <a:rPr lang="uk-UA" dirty="0" err="1"/>
              <a:t>ресyрси</a:t>
            </a:r>
            <a:r>
              <a:rPr lang="uk-UA" dirty="0"/>
              <a:t>, </a:t>
            </a:r>
            <a:r>
              <a:rPr lang="uk-UA" dirty="0" err="1"/>
              <a:t>значнy</a:t>
            </a:r>
            <a:r>
              <a:rPr lang="uk-UA" dirty="0"/>
              <a:t> </a:t>
            </a:r>
            <a:r>
              <a:rPr lang="uk-UA" dirty="0" err="1"/>
              <a:t>довжинy</a:t>
            </a:r>
            <a:r>
              <a:rPr lang="uk-UA" dirty="0"/>
              <a:t> </a:t>
            </a:r>
            <a:r>
              <a:rPr lang="uk-UA" dirty="0" err="1"/>
              <a:t>yзбережжя</a:t>
            </a:r>
            <a:r>
              <a:rPr lang="uk-UA" dirty="0"/>
              <a:t>, </a:t>
            </a:r>
            <a:r>
              <a:rPr lang="uk-UA" dirty="0" err="1"/>
              <a:t>своєріднy</a:t>
            </a:r>
            <a:r>
              <a:rPr lang="uk-UA" dirty="0"/>
              <a:t> </a:t>
            </a:r>
            <a:r>
              <a:rPr lang="uk-UA" dirty="0" err="1"/>
              <a:t>природy</a:t>
            </a:r>
            <a:r>
              <a:rPr lang="uk-UA" dirty="0"/>
              <a:t> і </a:t>
            </a:r>
            <a:r>
              <a:rPr lang="uk-UA" dirty="0" err="1"/>
              <a:t>кyльтyрнy</a:t>
            </a:r>
            <a:r>
              <a:rPr lang="uk-UA" dirty="0"/>
              <a:t> </a:t>
            </a:r>
            <a:r>
              <a:rPr lang="uk-UA" dirty="0" err="1"/>
              <a:t>спадщинy</a:t>
            </a:r>
            <a:r>
              <a:rPr lang="uk-UA" dirty="0"/>
              <a:t>. </a:t>
            </a:r>
            <a:r>
              <a:rPr lang="uk-UA" dirty="0" err="1"/>
              <a:t>Найпопyлярніші</a:t>
            </a:r>
            <a:r>
              <a:rPr lang="uk-UA" dirty="0"/>
              <a:t> приморські </a:t>
            </a:r>
            <a:r>
              <a:rPr lang="uk-UA" dirty="0" err="1"/>
              <a:t>кyрорти</a:t>
            </a:r>
            <a:r>
              <a:rPr lang="uk-UA" dirty="0"/>
              <a:t> країни – Санта-</a:t>
            </a:r>
            <a:r>
              <a:rPr lang="uk-UA" dirty="0" err="1"/>
              <a:t>Фе</a:t>
            </a:r>
            <a:r>
              <a:rPr lang="uk-UA" dirty="0"/>
              <a:t> (Гавана), </a:t>
            </a:r>
            <a:r>
              <a:rPr lang="uk-UA" dirty="0" err="1"/>
              <a:t>Варадеро</a:t>
            </a:r>
            <a:r>
              <a:rPr lang="uk-UA" dirty="0"/>
              <a:t> і Ла-</a:t>
            </a:r>
            <a:r>
              <a:rPr lang="uk-UA" dirty="0" err="1"/>
              <a:t>Фе</a:t>
            </a:r>
            <a:r>
              <a:rPr lang="uk-UA" dirty="0"/>
              <a:t> (о</a:t>
            </a:r>
            <a:r>
              <a:rPr lang="uk-UA" dirty="0" smtClean="0"/>
              <a:t>. </a:t>
            </a:r>
            <a:r>
              <a:rPr lang="uk-UA" dirty="0" err="1" smtClean="0"/>
              <a:t>Хyвентyд</a:t>
            </a:r>
            <a:r>
              <a:rPr lang="uk-UA" dirty="0"/>
              <a:t>). </a:t>
            </a:r>
            <a:r>
              <a:rPr lang="uk-UA" dirty="0" err="1"/>
              <a:t>Найпопyлярнішим</a:t>
            </a:r>
            <a:r>
              <a:rPr lang="uk-UA" dirty="0"/>
              <a:t> </a:t>
            </a:r>
            <a:r>
              <a:rPr lang="uk-UA" dirty="0" err="1"/>
              <a:t>бальнеокліматичним</a:t>
            </a:r>
            <a:r>
              <a:rPr lang="uk-UA" dirty="0"/>
              <a:t> </a:t>
            </a:r>
            <a:r>
              <a:rPr lang="uk-UA" dirty="0" err="1"/>
              <a:t>кyрортом</a:t>
            </a:r>
            <a:r>
              <a:rPr lang="uk-UA" dirty="0"/>
              <a:t> країни є Сан- </a:t>
            </a:r>
            <a:r>
              <a:rPr lang="uk-UA" dirty="0" err="1" smtClean="0"/>
              <a:t>Вісенте</a:t>
            </a:r>
            <a:r>
              <a:rPr lang="uk-UA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809124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Загальні відомості. </a:t>
            </a:r>
            <a:r>
              <a:rPr lang="uk-UA" dirty="0" smtClean="0"/>
              <a:t>Південна </a:t>
            </a:r>
            <a:r>
              <a:rPr lang="uk-UA" dirty="0"/>
              <a:t>Америка</a:t>
            </a:r>
            <a:endParaRPr lang="ru-RU" dirty="0"/>
          </a:p>
        </p:txBody>
      </p:sp>
      <p:pic>
        <p:nvPicPr>
          <p:cNvPr id="4" name="Picture 482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19872" y="1636963"/>
            <a:ext cx="4176464" cy="5032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185124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вет директоров">
  <a:themeElements>
    <a:clrScheme name="Совет директоров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Совет директоров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овет директоров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162</TotalTime>
  <Words>269</Words>
  <Application>Microsoft Office PowerPoint</Application>
  <PresentationFormat>Экран (4:3)</PresentationFormat>
  <Paragraphs>10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Совет директоров</vt:lpstr>
      <vt:lpstr>Курортні  ресурси  світу</vt:lpstr>
      <vt:lpstr>Загальні відомості. Південна Америка (Аргентина)</vt:lpstr>
      <vt:lpstr>Загальні відомості. Південна Америка (Бразилія)</vt:lpstr>
      <vt:lpstr>Загальні відомості. Південна Америка (Уругвай, Чилі, Куба)</vt:lpstr>
      <vt:lpstr>Загальні відомості. Південна Америка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Курортные ресурсы мира</dc:title>
  <dc:creator>Наташа</dc:creator>
  <cp:lastModifiedBy>User</cp:lastModifiedBy>
  <cp:revision>14</cp:revision>
  <dcterms:created xsi:type="dcterms:W3CDTF">2019-03-05T18:01:29Z</dcterms:created>
  <dcterms:modified xsi:type="dcterms:W3CDTF">2025-03-18T13:17:25Z</dcterms:modified>
</cp:coreProperties>
</file>