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9509B5-4EA7-404D-919D-E958349A94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D36DB00-B33F-4660-8039-DF5B88BFCE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19E748B-BA96-4A67-9828-229BAED12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B810-1B03-4C45-9A85-DBB06B9B01B9}" type="datetimeFigureOut">
              <a:rPr lang="uk-UA" smtClean="0"/>
              <a:t>20.03.2025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F64049A-251B-4377-B3CD-C646F4DE2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B7EAF5E-D05D-414E-B27C-FC1E12D57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4247A-9C57-4E2E-84D5-76ABB0ABC47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5279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4AD9B1-F73F-4DC2-8F20-F39E8D6A8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1033587-3E20-44C8-A373-0F4373624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0DE9E3C-60C5-43FF-B5F3-063144A1D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B810-1B03-4C45-9A85-DBB06B9B01B9}" type="datetimeFigureOut">
              <a:rPr lang="uk-UA" smtClean="0"/>
              <a:t>20.03.2025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8F6E60-8E72-48B1-B0B8-79A9FDB78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8E39D66-C32D-4CD7-8B8E-16F5D514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4247A-9C57-4E2E-84D5-76ABB0ABC47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3372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73D6B00A-4879-410C-B151-4D8676CD46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5076C4F-2D68-454E-B2F0-9FB9170493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5B10C2-C3A0-4462-B0D4-4EC51DA7B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B810-1B03-4C45-9A85-DBB06B9B01B9}" type="datetimeFigureOut">
              <a:rPr lang="uk-UA" smtClean="0"/>
              <a:t>20.03.2025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5EBCFB-9180-484E-B470-E1C29CDEB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5D7536F-0236-428E-AD1F-22E1C4AEC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4247A-9C57-4E2E-84D5-76ABB0ABC47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498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D2D5C6-3898-40EB-9129-BF3BF18A1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1AF5BE5-1B44-487E-B087-301247A3D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815BE6-72FD-472B-8ED4-8D784A978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B810-1B03-4C45-9A85-DBB06B9B01B9}" type="datetimeFigureOut">
              <a:rPr lang="uk-UA" smtClean="0"/>
              <a:t>20.03.2025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8DEF23-245C-4E1A-B8EF-2A8C42B53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CA936E9-C4F4-4923-A795-356B3C81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4247A-9C57-4E2E-84D5-76ABB0ABC47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8722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4D37E0-4333-4FAF-BD27-8161B6704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A09F575-A2CE-4921-A3A6-51C629C66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C31BABB-50A6-4285-9A38-251EDA43F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B810-1B03-4C45-9A85-DBB06B9B01B9}" type="datetimeFigureOut">
              <a:rPr lang="uk-UA" smtClean="0"/>
              <a:t>20.03.2025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3BDCB0F-A069-41F9-9989-0ED521421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5DA2253-0FAD-4A99-9321-FE0FE1489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4247A-9C57-4E2E-84D5-76ABB0ABC47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3854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57C2C3-AAD5-4FA1-AB8D-0E46F78C0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4617EB4-1078-4FF0-9354-FC087C4DF0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0A334F6-18F2-4AEE-8807-9C4980D41F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FD0CADD-57ED-42EA-8D4E-520B7669C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B810-1B03-4C45-9A85-DBB06B9B01B9}" type="datetimeFigureOut">
              <a:rPr lang="uk-UA" smtClean="0"/>
              <a:t>20.03.2025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A4CE76E-9266-47B4-931E-D3973A1FC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77E30E8-0380-4E95-8B1D-40C268A6D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4247A-9C57-4E2E-84D5-76ABB0ABC47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6547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71B77C-8FB1-4EED-A95F-632BCE192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1A10F22-B957-4FE7-B11D-9056BCD7D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6FB74B2-E7E4-4148-A656-419DEE3C37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07D70D0-B70E-4539-9E65-C2B830BFF8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551CFF7-8A46-41B8-A45A-F53A2EE20B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22A7231-620B-480F-869C-8829ADF37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B810-1B03-4C45-9A85-DBB06B9B01B9}" type="datetimeFigureOut">
              <a:rPr lang="uk-UA" smtClean="0"/>
              <a:t>20.03.2025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CFD2596-D12E-4653-B320-6C850CA48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8ECA976A-5B2E-4DB2-89D5-6E203D3F2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4247A-9C57-4E2E-84D5-76ABB0ABC47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8747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FEC4E6-6F27-43D2-96C1-0E0688115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9E27F85-942A-45CA-A34A-7B538FAC5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B810-1B03-4C45-9A85-DBB06B9B01B9}" type="datetimeFigureOut">
              <a:rPr lang="uk-UA" smtClean="0"/>
              <a:t>20.03.2025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A390A41-21EA-4A26-ACB6-53E2F5FB3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614F64F8-EB9C-4C7E-AEEC-64B5C4CBF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4247A-9C57-4E2E-84D5-76ABB0ABC47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8535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6BDAEDF-2AAD-4E25-B392-71E5EA8F1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B810-1B03-4C45-9A85-DBB06B9B01B9}" type="datetimeFigureOut">
              <a:rPr lang="uk-UA" smtClean="0"/>
              <a:t>20.03.2025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1F134C6-C01C-4D06-A5C9-E7F1E73F3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662CB82-7583-4CAE-8F14-F945C7C68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4247A-9C57-4E2E-84D5-76ABB0ABC47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7342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3DB47-FEA0-4B63-968B-3F13F3908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C2D3DB3-C98F-4948-B4C0-E63B5A694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D448BC2-BCC2-40E5-8882-5A849ADC4E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FC0BDE5-29DF-48FD-BA4E-3D7E37C7F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B810-1B03-4C45-9A85-DBB06B9B01B9}" type="datetimeFigureOut">
              <a:rPr lang="uk-UA" smtClean="0"/>
              <a:t>20.03.2025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EC094C0-9BF2-40E8-9D54-A92099183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E03D1A5-33E5-4B47-A260-130ADAD01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4247A-9C57-4E2E-84D5-76ABB0ABC47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2557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18BDB9-90DC-4F1D-94FE-DB403BE6A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5C94B069-96D7-4BB1-98BA-69030CB5A6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6077E60-B65D-4C79-B580-EE270730A7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5A7FF65-5F7B-4B1E-AF8B-8F8B302CD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B810-1B03-4C45-9A85-DBB06B9B01B9}" type="datetimeFigureOut">
              <a:rPr lang="uk-UA" smtClean="0"/>
              <a:t>20.03.2025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BA44D08-69C7-4A7B-A0A1-6EF47D5B3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52CF50C-D827-434C-B7E1-C25AD4443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4247A-9C57-4E2E-84D5-76ABB0ABC47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5520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AAF7DAE-8566-44FF-AA33-278BB5956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A1B52D0-F465-4F91-B0EC-DE11DE27D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FC49BB7-0BB5-43FC-B3A7-96ACC9DF26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EB810-1B03-4C45-9A85-DBB06B9B01B9}" type="datetimeFigureOut">
              <a:rPr lang="uk-UA" smtClean="0"/>
              <a:t>20.03.2025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B4D5AE0-9186-4F69-B9DD-54A00F053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7F253B6-9C6E-471F-946D-1F6F54EB9E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4247A-9C57-4E2E-84D5-76ABB0ABC47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1927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90DEB8-2A31-4EAB-9ADB-6B5910759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uk-UA" b="1" i="1" dirty="0"/>
              <a:t>Особливості розвитку особистості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BC3697E-5D70-4136-B0DF-B66395EC48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endParaRPr lang="uk-UA" dirty="0"/>
          </a:p>
          <a:p>
            <a:r>
              <a:rPr lang="uk-UA"/>
              <a:t>Тема 3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48200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12ECF3-FBF8-4DB7-8BB4-FEA9B1D0B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8121" y="365125"/>
            <a:ext cx="9390579" cy="132556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uk-UA" b="1" i="1" dirty="0"/>
              <a:t>1. Закономірності розвитку особистості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F4F8103-82E3-4F2F-AF91-756EDB2E1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8122" y="1825625"/>
            <a:ext cx="9390578" cy="43513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b="1" i="1" u="sng" dirty="0"/>
              <a:t>4. Активна роль особистості</a:t>
            </a:r>
          </a:p>
          <a:p>
            <a:pPr marL="0" indent="0">
              <a:buNone/>
            </a:pPr>
            <a:r>
              <a:rPr lang="uk-UA" dirty="0"/>
              <a:t>Розвиток людини – це не лише наслідок зовнішніх впливів. Особистість активно формує себе сама, обираючи шлях розвитку, приймаючи рішення, ставлячи цілі та реалізуючи їх.</a:t>
            </a:r>
          </a:p>
          <a:p>
            <a:pPr marL="0" indent="0">
              <a:buNone/>
            </a:pPr>
            <a:r>
              <a:rPr lang="uk-UA" i="1" dirty="0"/>
              <a:t>Основні прояви активної ролі особистості</a:t>
            </a:r>
            <a:r>
              <a:rPr lang="uk-UA" dirty="0"/>
              <a:t>:</a:t>
            </a:r>
          </a:p>
          <a:p>
            <a:pPr marL="0" indent="0">
              <a:buNone/>
            </a:pPr>
            <a:r>
              <a:rPr lang="uk-UA" i="1" dirty="0"/>
              <a:t>Прагнення до самовдосконалення </a:t>
            </a:r>
            <a:r>
              <a:rPr lang="uk-UA" dirty="0"/>
              <a:t>(наприклад, дитина самостійно обирає додаткові заняття, хобі).</a:t>
            </a:r>
          </a:p>
          <a:p>
            <a:pPr marL="0" indent="0">
              <a:buNone/>
            </a:pPr>
            <a:r>
              <a:rPr lang="uk-UA" i="1" dirty="0"/>
              <a:t>Здатність до адаптації </a:t>
            </a:r>
            <a:r>
              <a:rPr lang="uk-UA" dirty="0"/>
              <a:t>(зміна поведінки відповідно до ситуації).</a:t>
            </a:r>
          </a:p>
          <a:p>
            <a:pPr marL="0" indent="0">
              <a:buNone/>
            </a:pPr>
            <a:r>
              <a:rPr lang="uk-UA" i="1" dirty="0"/>
              <a:t>Саморегуляція</a:t>
            </a:r>
            <a:r>
              <a:rPr lang="uk-UA" dirty="0"/>
              <a:t> (управління власними емоціями, контролювання поведінки).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27109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12ECF3-FBF8-4DB7-8BB4-FEA9B1D0B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8121" y="365125"/>
            <a:ext cx="9390579" cy="132556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uk-UA" b="1" i="1" dirty="0"/>
              <a:t>1. Закономірності розвитку особистості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F4F8103-82E3-4F2F-AF91-756EDB2E1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8122" y="1825625"/>
            <a:ext cx="9390578" cy="43513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b="1" i="1" u="sng" dirty="0"/>
              <a:t>5. Критичні періоди розвитку</a:t>
            </a:r>
          </a:p>
          <a:p>
            <a:pPr marL="0" indent="0">
              <a:buNone/>
            </a:pPr>
            <a:r>
              <a:rPr lang="uk-UA" dirty="0"/>
              <a:t>Розвиток особистості не є рівномірним у часі, а включає періоди швидких змін – так звані кризові або критичні періоди.</a:t>
            </a:r>
          </a:p>
          <a:p>
            <a:pPr marL="0" indent="0">
              <a:buNone/>
            </a:pPr>
            <a:r>
              <a:rPr lang="uk-UA" i="1" dirty="0"/>
              <a:t>Основні періоди</a:t>
            </a:r>
          </a:p>
          <a:p>
            <a:pPr marL="0" indent="0">
              <a:buNone/>
            </a:pPr>
            <a:r>
              <a:rPr lang="uk-UA" i="1" dirty="0"/>
              <a:t>Перші три роки життя </a:t>
            </a:r>
            <a:r>
              <a:rPr lang="uk-UA" dirty="0"/>
              <a:t>– закладаються основи довіри до світу, формуються навички спілкування, моторика.</a:t>
            </a:r>
          </a:p>
          <a:p>
            <a:pPr marL="0" indent="0">
              <a:buNone/>
            </a:pPr>
            <a:r>
              <a:rPr lang="uk-UA" i="1" dirty="0"/>
              <a:t>Дошкільний вік </a:t>
            </a:r>
            <a:r>
              <a:rPr lang="uk-UA" dirty="0"/>
              <a:t>(3-6 років) – розвивається уява, самостійність, соціальні навички.</a:t>
            </a:r>
          </a:p>
          <a:p>
            <a:pPr marL="0" indent="0">
              <a:buNone/>
            </a:pPr>
            <a:r>
              <a:rPr lang="uk-UA" i="1" dirty="0"/>
              <a:t>Молодший шкільний вік </a:t>
            </a:r>
            <a:r>
              <a:rPr lang="uk-UA" dirty="0"/>
              <a:t>(6-10 років) – формуються навички навчання, відповідальність, самодисципліна.</a:t>
            </a:r>
          </a:p>
          <a:p>
            <a:pPr marL="0" indent="0">
              <a:buNone/>
            </a:pPr>
            <a:r>
              <a:rPr lang="uk-UA" i="1" dirty="0"/>
              <a:t>Підлітковий вік </a:t>
            </a:r>
            <a:r>
              <a:rPr lang="uk-UA" dirty="0"/>
              <a:t>(10-16 років) – період інтенсивного розвитку самосвідомості, формування ідентичності, емоційна нестабільність.</a:t>
            </a:r>
          </a:p>
          <a:p>
            <a:pPr marL="0" indent="0">
              <a:buNone/>
            </a:pPr>
            <a:r>
              <a:rPr lang="uk-UA" i="1" dirty="0"/>
              <a:t>Юність</a:t>
            </a:r>
            <a:r>
              <a:rPr lang="uk-UA" dirty="0"/>
              <a:t> (16-21 рік) – вироблення ціннісних орієнтацій, вибір професійного шляху, входження у доросле життя.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11275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12ECF3-FBF8-4DB7-8BB4-FEA9B1D0B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8121" y="365125"/>
            <a:ext cx="9390579" cy="132556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uk-UA" b="1" i="1" dirty="0"/>
              <a:t>1. Закономірності розвитку особистості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F4F8103-82E3-4F2F-AF91-756EDB2E1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8122" y="1825625"/>
            <a:ext cx="9390578" cy="43513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Отже, розвиток особистості є складним і багатогранним процесом, що визначається біологічними, соціальними та психологічними факторами. Він підпорядковується певним закономірностям, серед яких </a:t>
            </a:r>
            <a:r>
              <a:rPr lang="uk-UA" dirty="0" err="1"/>
              <a:t>гетерохронність</a:t>
            </a:r>
            <a:r>
              <a:rPr lang="uk-UA" dirty="0"/>
              <a:t>, індивідуальні відмінності, соціальна обумовленість, активна роль особистості та критичні періоди.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77CB2F-6383-4421-82A1-B0ED683CD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8661" y="3926924"/>
            <a:ext cx="2250039" cy="225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10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12ECF3-FBF8-4DB7-8BB4-FEA9B1D0B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8121" y="365125"/>
            <a:ext cx="9390579" cy="132556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i="1" dirty="0"/>
              <a:t>2. </a:t>
            </a:r>
            <a:r>
              <a:rPr lang="ru-RU" b="1" i="1" dirty="0" err="1"/>
              <a:t>Поняття</a:t>
            </a:r>
            <a:r>
              <a:rPr lang="ru-RU" b="1" i="1" dirty="0"/>
              <a:t> «норма» і «</a:t>
            </a:r>
            <a:r>
              <a:rPr lang="ru-RU" b="1" i="1" dirty="0" err="1"/>
              <a:t>відхилення</a:t>
            </a:r>
            <a:r>
              <a:rPr lang="ru-RU" b="1" i="1" dirty="0"/>
              <a:t>» у </a:t>
            </a:r>
            <a:r>
              <a:rPr lang="ru-RU" b="1" i="1" dirty="0" err="1"/>
              <a:t>розвитку</a:t>
            </a:r>
            <a:r>
              <a:rPr lang="ru-RU" b="1" i="1" dirty="0"/>
              <a:t> </a:t>
            </a:r>
            <a:r>
              <a:rPr lang="ru-RU" b="1" i="1" dirty="0" err="1"/>
              <a:t>дитини</a:t>
            </a:r>
            <a:endParaRPr lang="uk-UA" b="1" i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F4F8103-82E3-4F2F-AF91-756EDB2E1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8122" y="1825625"/>
            <a:ext cx="9390578" cy="435133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Поняття норми у розвитку особистості є відносним і залежить від біологічних, психологічних і соціальних факторів. У науковій літературі існує кілька підходів до визначення норми, а також критерії для розмежування нормального і відхилень у розвитку.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37547E-1F4C-4F79-ACD5-6A8D84754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3961" y="3532224"/>
            <a:ext cx="2644739" cy="264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162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12ECF3-FBF8-4DB7-8BB4-FEA9B1D0B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8121" y="365125"/>
            <a:ext cx="9390579" cy="132556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i="1" dirty="0"/>
              <a:t>2. </a:t>
            </a:r>
            <a:r>
              <a:rPr lang="ru-RU" b="1" i="1" dirty="0" err="1"/>
              <a:t>Поняття</a:t>
            </a:r>
            <a:r>
              <a:rPr lang="ru-RU" b="1" i="1" dirty="0"/>
              <a:t> «норма» і «</a:t>
            </a:r>
            <a:r>
              <a:rPr lang="ru-RU" b="1" i="1" dirty="0" err="1"/>
              <a:t>відхилення</a:t>
            </a:r>
            <a:r>
              <a:rPr lang="ru-RU" b="1" i="1" dirty="0"/>
              <a:t>» у </a:t>
            </a:r>
            <a:r>
              <a:rPr lang="ru-RU" b="1" i="1" dirty="0" err="1"/>
              <a:t>розвитку</a:t>
            </a:r>
            <a:r>
              <a:rPr lang="ru-RU" b="1" i="1" dirty="0"/>
              <a:t> </a:t>
            </a:r>
            <a:r>
              <a:rPr lang="ru-RU" b="1" i="1" dirty="0" err="1"/>
              <a:t>дитини</a:t>
            </a:r>
            <a:endParaRPr lang="uk-UA" b="1" i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F4F8103-82E3-4F2F-AF91-756EDB2E1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8122" y="1825625"/>
            <a:ext cx="9390578" cy="435133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/>
              <a:t>Науковці виділяють кілька підходів до розуміння норми у розвитку особистості:</a:t>
            </a:r>
          </a:p>
          <a:p>
            <a:pPr marL="0" indent="0">
              <a:buNone/>
            </a:pPr>
            <a:r>
              <a:rPr lang="uk-UA" u="sng" dirty="0"/>
              <a:t>Статистичний підхід </a:t>
            </a:r>
            <a:r>
              <a:rPr lang="uk-UA" dirty="0"/>
              <a:t>– норма визначається як середньостатистичний рівень розвитку певної функції або здібності. Наприклад, середній вік, коли діти починають говорити, ходити або освоювати навички читання.</a:t>
            </a:r>
          </a:p>
          <a:p>
            <a:pPr marL="0" indent="0">
              <a:buNone/>
            </a:pPr>
            <a:r>
              <a:rPr lang="uk-UA" u="sng" dirty="0"/>
              <a:t>Клінічний підхід </a:t>
            </a:r>
            <a:r>
              <a:rPr lang="uk-UA" dirty="0"/>
              <a:t>– нормою вважається такий стан психофізичного розвитку, який відповідає відсутності патологічних змін у здоров’ї та психіці.</a:t>
            </a:r>
          </a:p>
          <a:p>
            <a:pPr marL="0" indent="0">
              <a:buNone/>
            </a:pPr>
            <a:r>
              <a:rPr lang="uk-UA" u="sng" dirty="0"/>
              <a:t>Функціональний підхід </a:t>
            </a:r>
            <a:r>
              <a:rPr lang="uk-UA" dirty="0"/>
              <a:t>– норма визначається через здатність людини до ефективного виконання своїх соціальних функцій.</a:t>
            </a:r>
          </a:p>
          <a:p>
            <a:pPr marL="0" indent="0">
              <a:buNone/>
            </a:pPr>
            <a:r>
              <a:rPr lang="uk-UA" u="sng" dirty="0"/>
              <a:t>Соціокультурний підхід </a:t>
            </a:r>
            <a:r>
              <a:rPr lang="uk-UA" dirty="0"/>
              <a:t>– розглядає норму як сукупність поведінкових стандартів, прийнятих у певному суспільстві.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27651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12ECF3-FBF8-4DB7-8BB4-FEA9B1D0B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8121" y="365125"/>
            <a:ext cx="9390579" cy="132556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i="1" dirty="0"/>
              <a:t>2. </a:t>
            </a:r>
            <a:r>
              <a:rPr lang="ru-RU" b="1" i="1" dirty="0" err="1"/>
              <a:t>Поняття</a:t>
            </a:r>
            <a:r>
              <a:rPr lang="ru-RU" b="1" i="1" dirty="0"/>
              <a:t> «норма» і «</a:t>
            </a:r>
            <a:r>
              <a:rPr lang="ru-RU" b="1" i="1" dirty="0" err="1"/>
              <a:t>відхилення</a:t>
            </a:r>
            <a:r>
              <a:rPr lang="ru-RU" b="1" i="1" dirty="0"/>
              <a:t>» у </a:t>
            </a:r>
            <a:r>
              <a:rPr lang="ru-RU" b="1" i="1" dirty="0" err="1"/>
              <a:t>розвитку</a:t>
            </a:r>
            <a:r>
              <a:rPr lang="ru-RU" b="1" i="1" dirty="0"/>
              <a:t> </a:t>
            </a:r>
            <a:r>
              <a:rPr lang="ru-RU" b="1" i="1" dirty="0" err="1"/>
              <a:t>дитини</a:t>
            </a:r>
            <a:endParaRPr lang="uk-UA" b="1" i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F4F8103-82E3-4F2F-AF91-756EDB2E1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8122" y="1825625"/>
            <a:ext cx="9390578" cy="435133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Кожен із цих підходів має свої обмеження. Наприклад, статистичний підхід може помилково вважати деякі індивідуальні особливості (наприклад, ліворукість) як відхилення. Натомість функціональний і соціокультурний підходи більше орієнтовані на адаптивні можливості людини.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E2E64B-A5AA-4FE7-81C5-FE3346204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6742" y="3855005"/>
            <a:ext cx="2321958" cy="232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513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12ECF3-FBF8-4DB7-8BB4-FEA9B1D0B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8121" y="365125"/>
            <a:ext cx="9390579" cy="132556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i="1" dirty="0"/>
              <a:t>2. </a:t>
            </a:r>
            <a:r>
              <a:rPr lang="ru-RU" b="1" i="1" dirty="0" err="1"/>
              <a:t>Поняття</a:t>
            </a:r>
            <a:r>
              <a:rPr lang="ru-RU" b="1" i="1" dirty="0"/>
              <a:t> «норма» і «</a:t>
            </a:r>
            <a:r>
              <a:rPr lang="ru-RU" b="1" i="1" dirty="0" err="1"/>
              <a:t>відхилення</a:t>
            </a:r>
            <a:r>
              <a:rPr lang="ru-RU" b="1" i="1" dirty="0"/>
              <a:t>» у </a:t>
            </a:r>
            <a:r>
              <a:rPr lang="ru-RU" b="1" i="1" dirty="0" err="1"/>
              <a:t>розвитку</a:t>
            </a:r>
            <a:r>
              <a:rPr lang="ru-RU" b="1" i="1" dirty="0"/>
              <a:t> </a:t>
            </a:r>
            <a:r>
              <a:rPr lang="ru-RU" b="1" i="1" dirty="0" err="1"/>
              <a:t>дитини</a:t>
            </a:r>
            <a:endParaRPr lang="uk-UA" b="1" i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F4F8103-82E3-4F2F-AF91-756EDB2E1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8122" y="1825625"/>
            <a:ext cx="9390578" cy="435133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/>
              <a:t>Види відхилень у розвитку</a:t>
            </a:r>
          </a:p>
          <a:p>
            <a:pPr marL="0" indent="0">
              <a:buNone/>
            </a:pPr>
            <a:r>
              <a:rPr lang="uk-UA" dirty="0"/>
              <a:t>Відхилення у розвитку можуть бути кількісними (варіації у межах норми) та якісними (значні порушення, що потребують корекції).</a:t>
            </a:r>
          </a:p>
          <a:p>
            <a:pPr marL="0" indent="0">
              <a:buNone/>
            </a:pPr>
            <a:r>
              <a:rPr lang="uk-UA" b="1" i="1" dirty="0"/>
              <a:t>1. Класифікація відхилень за характером</a:t>
            </a:r>
          </a:p>
          <a:p>
            <a:pPr marL="0" indent="0">
              <a:buNone/>
            </a:pPr>
            <a:r>
              <a:rPr lang="uk-UA" u="sng" dirty="0"/>
              <a:t>Фізичні відхилення </a:t>
            </a:r>
            <a:r>
              <a:rPr lang="uk-UA" dirty="0"/>
              <a:t>– порушення розвитку опорно-рухового апарату, вроджені або набуті вади органів чуття (сліпота, глухота).</a:t>
            </a:r>
          </a:p>
          <a:p>
            <a:pPr marL="0" indent="0">
              <a:buNone/>
            </a:pPr>
            <a:r>
              <a:rPr lang="uk-UA" u="sng" dirty="0"/>
              <a:t>Інтелектуальні відхилення </a:t>
            </a:r>
            <a:r>
              <a:rPr lang="uk-UA" dirty="0"/>
              <a:t>– затримка психічного розвитку, розлади когнітивних функцій, зниження рівня інтелекту (наприклад, олігофренія).</a:t>
            </a:r>
          </a:p>
          <a:p>
            <a:pPr marL="0" indent="0">
              <a:buNone/>
            </a:pPr>
            <a:r>
              <a:rPr lang="uk-UA" u="sng" dirty="0"/>
              <a:t>Мовленнєві порушення </a:t>
            </a:r>
            <a:r>
              <a:rPr lang="uk-UA" dirty="0"/>
              <a:t>– </a:t>
            </a:r>
            <a:r>
              <a:rPr lang="uk-UA" dirty="0" err="1"/>
              <a:t>дислексія</a:t>
            </a:r>
            <a:r>
              <a:rPr lang="uk-UA" dirty="0"/>
              <a:t>, </a:t>
            </a:r>
            <a:r>
              <a:rPr lang="uk-UA" dirty="0" err="1"/>
              <a:t>дисграфія</a:t>
            </a:r>
            <a:r>
              <a:rPr lang="uk-UA" dirty="0"/>
              <a:t>, заїкання, алалія.</a:t>
            </a:r>
          </a:p>
          <a:p>
            <a:pPr marL="0" indent="0">
              <a:buNone/>
            </a:pPr>
            <a:r>
              <a:rPr lang="uk-UA" u="sng" dirty="0"/>
              <a:t>Поведінкові та емоційні відхилення </a:t>
            </a:r>
            <a:r>
              <a:rPr lang="uk-UA" dirty="0"/>
              <a:t>– розлади </a:t>
            </a:r>
            <a:r>
              <a:rPr lang="uk-UA" dirty="0" err="1"/>
              <a:t>аутистичного</a:t>
            </a:r>
            <a:r>
              <a:rPr lang="uk-UA" dirty="0"/>
              <a:t> спектра, гіперактивний розлад з дефіцитом уваги (СДУГ).</a:t>
            </a:r>
          </a:p>
          <a:p>
            <a:pPr marL="0" indent="0">
              <a:buNone/>
            </a:pPr>
            <a:r>
              <a:rPr lang="uk-UA" u="sng" dirty="0"/>
              <a:t>Сенсорні порушення </a:t>
            </a:r>
            <a:r>
              <a:rPr lang="uk-UA" dirty="0"/>
              <a:t>– сліпота, глухота, порушення тактильного сприйняття.</a:t>
            </a:r>
          </a:p>
          <a:p>
            <a:pPr marL="0" indent="0">
              <a:buNone/>
            </a:pPr>
            <a:r>
              <a:rPr lang="uk-UA" u="sng" dirty="0"/>
              <a:t>Комплексні відхилення </a:t>
            </a:r>
            <a:r>
              <a:rPr lang="uk-UA" dirty="0"/>
              <a:t>– поєднання кількох порушень (наприклад, дитина з ДЦП і порушенням мовлення).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78868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12ECF3-FBF8-4DB7-8BB4-FEA9B1D0B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8121" y="365125"/>
            <a:ext cx="9390579" cy="132556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i="1" dirty="0"/>
              <a:t>2. </a:t>
            </a:r>
            <a:r>
              <a:rPr lang="ru-RU" b="1" i="1" dirty="0" err="1"/>
              <a:t>Поняття</a:t>
            </a:r>
            <a:r>
              <a:rPr lang="ru-RU" b="1" i="1" dirty="0"/>
              <a:t> «норма» і «</a:t>
            </a:r>
            <a:r>
              <a:rPr lang="ru-RU" b="1" i="1" dirty="0" err="1"/>
              <a:t>відхилення</a:t>
            </a:r>
            <a:r>
              <a:rPr lang="ru-RU" b="1" i="1" dirty="0"/>
              <a:t>» у </a:t>
            </a:r>
            <a:r>
              <a:rPr lang="ru-RU" b="1" i="1" dirty="0" err="1"/>
              <a:t>розвитку</a:t>
            </a:r>
            <a:r>
              <a:rPr lang="ru-RU" b="1" i="1" dirty="0"/>
              <a:t> </a:t>
            </a:r>
            <a:r>
              <a:rPr lang="ru-RU" b="1" i="1" dirty="0" err="1"/>
              <a:t>дитини</a:t>
            </a:r>
            <a:endParaRPr lang="uk-UA" b="1" i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F4F8103-82E3-4F2F-AF91-756EDB2E1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8122" y="1825625"/>
            <a:ext cx="9390578" cy="435133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Класифікація відхилень за рівнем вираженості</a:t>
            </a:r>
          </a:p>
          <a:p>
            <a:pPr marL="0" indent="0">
              <a:buNone/>
            </a:pPr>
            <a:r>
              <a:rPr lang="uk-UA" i="1" dirty="0"/>
              <a:t>Легкі відхилення </a:t>
            </a:r>
            <a:r>
              <a:rPr lang="uk-UA" dirty="0"/>
              <a:t>– незначні порушення, які не впливають суттєво на навчання та соціальну адаптацію (наприклад, </a:t>
            </a:r>
            <a:r>
              <a:rPr lang="uk-UA" dirty="0" err="1"/>
              <a:t>дисграфія</a:t>
            </a:r>
            <a:r>
              <a:rPr lang="uk-UA" dirty="0"/>
              <a:t> або легка </a:t>
            </a:r>
            <a:r>
              <a:rPr lang="uk-UA" dirty="0" err="1"/>
              <a:t>дислексія</a:t>
            </a:r>
            <a:r>
              <a:rPr lang="uk-UA" dirty="0"/>
              <a:t>).</a:t>
            </a:r>
          </a:p>
          <a:p>
            <a:pPr marL="0" indent="0">
              <a:buNone/>
            </a:pPr>
            <a:r>
              <a:rPr lang="uk-UA" i="1" dirty="0"/>
              <a:t>Помірні відхилення </a:t>
            </a:r>
            <a:r>
              <a:rPr lang="uk-UA" dirty="0"/>
              <a:t>– потребують додаткових методів корекції та адаптації навчального процесу (наприклад, розлади уваги).</a:t>
            </a:r>
          </a:p>
          <a:p>
            <a:pPr marL="0" indent="0">
              <a:buNone/>
            </a:pPr>
            <a:r>
              <a:rPr lang="uk-UA" i="1" dirty="0"/>
              <a:t>Тяжкі відхилення </a:t>
            </a:r>
            <a:r>
              <a:rPr lang="uk-UA" dirty="0"/>
              <a:t>– вимагають спеціальних умов навчання, підтримки фахівців та індивідуальної програми розвитку (наприклад, глибока розумова відсталість, аутизм).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33549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12ECF3-FBF8-4DB7-8BB4-FEA9B1D0B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8121" y="365125"/>
            <a:ext cx="9390579" cy="132556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i="1" dirty="0"/>
              <a:t>2. </a:t>
            </a:r>
            <a:r>
              <a:rPr lang="ru-RU" b="1" i="1" dirty="0" err="1"/>
              <a:t>Поняття</a:t>
            </a:r>
            <a:r>
              <a:rPr lang="ru-RU" b="1" i="1" dirty="0"/>
              <a:t> «норма» і «</a:t>
            </a:r>
            <a:r>
              <a:rPr lang="ru-RU" b="1" i="1" dirty="0" err="1"/>
              <a:t>відхилення</a:t>
            </a:r>
            <a:r>
              <a:rPr lang="ru-RU" b="1" i="1" dirty="0"/>
              <a:t>» у </a:t>
            </a:r>
            <a:r>
              <a:rPr lang="ru-RU" b="1" i="1" dirty="0" err="1"/>
              <a:t>розвитку</a:t>
            </a:r>
            <a:r>
              <a:rPr lang="ru-RU" b="1" i="1" dirty="0"/>
              <a:t> </a:t>
            </a:r>
            <a:r>
              <a:rPr lang="ru-RU" b="1" i="1" dirty="0" err="1"/>
              <a:t>дитини</a:t>
            </a:r>
            <a:endParaRPr lang="uk-UA" b="1" i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F4F8103-82E3-4F2F-AF91-756EDB2E1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8122" y="1825625"/>
            <a:ext cx="9390578" cy="435133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uk-UA" b="1" dirty="0"/>
              <a:t>Причини виникнення відхилень у розвитку можуть бути вродженими (генетичні та внутрішньоутробні порушення) та набутими (отримані внаслідок захворювань, травм або несприятливих умов виховання).</a:t>
            </a:r>
          </a:p>
          <a:p>
            <a:pPr marL="0" indent="0">
              <a:buNone/>
            </a:pPr>
            <a:r>
              <a:rPr lang="uk-UA" b="1" dirty="0"/>
              <a:t>1. Біологічні фактори</a:t>
            </a:r>
          </a:p>
          <a:p>
            <a:pPr marL="0" indent="0">
              <a:buNone/>
            </a:pPr>
            <a:r>
              <a:rPr lang="uk-UA" dirty="0"/>
              <a:t>Генетичні захворювання (синдром Дауна, </a:t>
            </a:r>
            <a:r>
              <a:rPr lang="uk-UA" dirty="0" err="1"/>
              <a:t>фенілкетонурія</a:t>
            </a:r>
            <a:r>
              <a:rPr lang="uk-UA" dirty="0"/>
              <a:t>).</a:t>
            </a:r>
          </a:p>
          <a:p>
            <a:pPr marL="0" indent="0">
              <a:buNone/>
            </a:pPr>
            <a:r>
              <a:rPr lang="uk-UA" dirty="0"/>
              <a:t>Внутрішньоутробні порушення (інфекції, вплив токсичних речовин).</a:t>
            </a:r>
          </a:p>
          <a:p>
            <a:pPr marL="0" indent="0">
              <a:buNone/>
            </a:pPr>
            <a:r>
              <a:rPr lang="uk-UA" dirty="0"/>
              <a:t>Родові травми, асфіксія, недоношеність.</a:t>
            </a:r>
          </a:p>
          <a:p>
            <a:pPr marL="0" indent="0">
              <a:buNone/>
            </a:pPr>
            <a:r>
              <a:rPr lang="uk-UA" b="1" dirty="0"/>
              <a:t>2. Соціальні фактори</a:t>
            </a:r>
          </a:p>
          <a:p>
            <a:pPr marL="0" indent="0">
              <a:buNone/>
            </a:pPr>
            <a:r>
              <a:rPr lang="uk-UA" dirty="0"/>
              <a:t>Неблагополучне сімейне середовище.</a:t>
            </a:r>
          </a:p>
          <a:p>
            <a:pPr marL="0" indent="0">
              <a:buNone/>
            </a:pPr>
            <a:r>
              <a:rPr lang="uk-UA" dirty="0"/>
              <a:t>Недостатність соціальної взаємодії (відсутність комунікації у ранньому дитинстві).</a:t>
            </a:r>
          </a:p>
          <a:p>
            <a:pPr marL="0" indent="0">
              <a:buNone/>
            </a:pPr>
            <a:r>
              <a:rPr lang="uk-UA" dirty="0"/>
              <a:t>Низький рівень освітньої підтримки та адаптації.</a:t>
            </a:r>
          </a:p>
          <a:p>
            <a:pPr marL="0" indent="0">
              <a:buNone/>
            </a:pPr>
            <a:r>
              <a:rPr lang="uk-UA" b="1" dirty="0"/>
              <a:t>3. Психологічні фактори</a:t>
            </a:r>
          </a:p>
          <a:p>
            <a:pPr marL="0" indent="0">
              <a:buNone/>
            </a:pPr>
            <a:r>
              <a:rPr lang="uk-UA" dirty="0"/>
              <a:t>Тривалий стрес, </a:t>
            </a:r>
            <a:r>
              <a:rPr lang="uk-UA" dirty="0" err="1"/>
              <a:t>депривація</a:t>
            </a:r>
            <a:r>
              <a:rPr lang="uk-UA" dirty="0"/>
              <a:t>, психоемоційні травми.</a:t>
            </a:r>
          </a:p>
          <a:p>
            <a:pPr marL="0" indent="0">
              <a:buNone/>
            </a:pPr>
            <a:r>
              <a:rPr lang="uk-UA" dirty="0"/>
              <a:t>Дефіцит уваги, байдужість або надмірна опіка з боку батьків.</a:t>
            </a:r>
          </a:p>
          <a:p>
            <a:pPr marL="0" indent="0">
              <a:buNone/>
            </a:pPr>
            <a:r>
              <a:rPr lang="uk-UA" dirty="0"/>
              <a:t>Особливості темпераменту (наприклад, тривожність, імпульсивність).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4193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12ECF3-FBF8-4DB7-8BB4-FEA9B1D0B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8121" y="365125"/>
            <a:ext cx="9390579" cy="132556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i="1" dirty="0"/>
              <a:t>2. </a:t>
            </a:r>
            <a:r>
              <a:rPr lang="ru-RU" b="1" i="1" dirty="0" err="1"/>
              <a:t>Поняття</a:t>
            </a:r>
            <a:r>
              <a:rPr lang="ru-RU" b="1" i="1" dirty="0"/>
              <a:t> «норма» і «</a:t>
            </a:r>
            <a:r>
              <a:rPr lang="ru-RU" b="1" i="1" dirty="0" err="1"/>
              <a:t>відхилення</a:t>
            </a:r>
            <a:r>
              <a:rPr lang="ru-RU" b="1" i="1" dirty="0"/>
              <a:t>» у </a:t>
            </a:r>
            <a:r>
              <a:rPr lang="ru-RU" b="1" i="1" dirty="0" err="1"/>
              <a:t>розвитку</a:t>
            </a:r>
            <a:r>
              <a:rPr lang="ru-RU" b="1" i="1" dirty="0"/>
              <a:t> </a:t>
            </a:r>
            <a:r>
              <a:rPr lang="ru-RU" b="1" i="1" dirty="0" err="1"/>
              <a:t>дитини</a:t>
            </a:r>
            <a:endParaRPr lang="uk-UA" b="1" i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F4F8103-82E3-4F2F-AF91-756EDB2E1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8122" y="1825625"/>
            <a:ext cx="9390578" cy="435133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/>
              <a:t>Взаємозв’язок між нормою та відхиленнями</a:t>
            </a:r>
          </a:p>
          <a:p>
            <a:pPr marL="0" indent="0">
              <a:buNone/>
            </a:pPr>
            <a:r>
              <a:rPr lang="uk-UA" dirty="0"/>
              <a:t>У сучасній педагогіці поняття "норма" та "відхилення" розглядається не як жорстка межа, а як континуум. Це означає, що існує широкий спектр індивідуальних варіацій у розвитку, і важливо не лише фіксувати відхилення, а й забезпечувати підтримку для їхньої корекції.</a:t>
            </a:r>
          </a:p>
          <a:p>
            <a:pPr marL="0" indent="0">
              <a:buNone/>
            </a:pPr>
            <a:r>
              <a:rPr lang="uk-UA" u="sng" dirty="0"/>
              <a:t>Приклад континууму розвитку:</a:t>
            </a:r>
          </a:p>
          <a:p>
            <a:pPr marL="0" indent="0">
              <a:buNone/>
            </a:pPr>
            <a:r>
              <a:rPr lang="uk-UA" dirty="0"/>
              <a:t>Дитина без особливих освітніх потреб – умовна норма.</a:t>
            </a:r>
          </a:p>
          <a:p>
            <a:pPr marL="0" indent="0">
              <a:buNone/>
            </a:pPr>
            <a:r>
              <a:rPr lang="uk-UA" dirty="0"/>
              <a:t>Дитина з легкими труднощами в навчанні – межова зона.</a:t>
            </a:r>
          </a:p>
          <a:p>
            <a:pPr marL="0" indent="0">
              <a:buNone/>
            </a:pPr>
            <a:r>
              <a:rPr lang="uk-UA" dirty="0"/>
              <a:t>Дитина з помірними відхиленнями – потребує додаткової підтримки.</a:t>
            </a:r>
          </a:p>
          <a:p>
            <a:pPr marL="0" indent="0">
              <a:buNone/>
            </a:pPr>
            <a:r>
              <a:rPr lang="uk-UA" dirty="0"/>
              <a:t>Дитина з тяжкими порушеннями – потребує спеціального навчання.</a:t>
            </a:r>
          </a:p>
          <a:p>
            <a:pPr marL="0" indent="0">
              <a:buNone/>
            </a:pPr>
            <a:r>
              <a:rPr lang="uk-UA" dirty="0"/>
              <a:t>Таким чином, важливо розглядати кожну дитину індивідуально, створюючи для неї найбільш сприятливі умови розвитку.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57283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12ECF3-FBF8-4DB7-8BB4-FEA9B1D0B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8121" y="365125"/>
            <a:ext cx="9390579" cy="132556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uk-UA" b="1" i="1" dirty="0"/>
              <a:t>Вступ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F4F8103-82E3-4F2F-AF91-756EDB2E1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8122" y="1825625"/>
            <a:ext cx="9390578" cy="435133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uk-UA" dirty="0"/>
              <a:t>Інклюзивна освіта базується на принципі забезпечення рівного доступу всіх дітей до якісної освіти, незалежно від їхніх особливостей розвитку. У цьому контексті важливе розуміння особливостей особистісного розвитку дітей, включаючи закономірності психічного розвитку, поняття норми та відхилення, а також специфіку розвитку дітей з особливими освітніми потребами. </a:t>
            </a:r>
          </a:p>
        </p:txBody>
      </p:sp>
    </p:spTree>
    <p:extLst>
      <p:ext uri="{BB962C8B-B14F-4D97-AF65-F5344CB8AC3E}">
        <p14:creationId xmlns:p14="http://schemas.microsoft.com/office/powerpoint/2010/main" val="3797088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12ECF3-FBF8-4DB7-8BB4-FEA9B1D0B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8121" y="365125"/>
            <a:ext cx="9390579" cy="132556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i="1" dirty="0"/>
              <a:t>2. </a:t>
            </a:r>
            <a:r>
              <a:rPr lang="ru-RU" b="1" i="1" dirty="0" err="1"/>
              <a:t>Поняття</a:t>
            </a:r>
            <a:r>
              <a:rPr lang="ru-RU" b="1" i="1" dirty="0"/>
              <a:t> «норма» і «</a:t>
            </a:r>
            <a:r>
              <a:rPr lang="ru-RU" b="1" i="1" dirty="0" err="1"/>
              <a:t>відхилення</a:t>
            </a:r>
            <a:r>
              <a:rPr lang="ru-RU" b="1" i="1" dirty="0"/>
              <a:t>» у </a:t>
            </a:r>
            <a:r>
              <a:rPr lang="ru-RU" b="1" i="1" dirty="0" err="1"/>
              <a:t>розвитку</a:t>
            </a:r>
            <a:r>
              <a:rPr lang="ru-RU" b="1" i="1" dirty="0"/>
              <a:t> </a:t>
            </a:r>
            <a:r>
              <a:rPr lang="ru-RU" b="1" i="1" dirty="0" err="1"/>
              <a:t>дитини</a:t>
            </a:r>
            <a:endParaRPr lang="uk-UA" b="1" i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F4F8103-82E3-4F2F-AF91-756EDB2E1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8122" y="1825625"/>
            <a:ext cx="9390578" cy="435133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Поняття норми та відхилень у розвитку є відносним і залежить від багатьох факторів. Важливо не просто класифікувати дітей за рівнем відхилень, а створювати такі умови, які дозволяють їм максимально розкрити свій потенціал. Інклюзивний підхід допомагає кожній дитині отримати доступ до якісної освіти та соціалізації, незалежно від її індивідуальних особливостей</a:t>
            </a:r>
          </a:p>
        </p:txBody>
      </p:sp>
    </p:spTree>
    <p:extLst>
      <p:ext uri="{BB962C8B-B14F-4D97-AF65-F5344CB8AC3E}">
        <p14:creationId xmlns:p14="http://schemas.microsoft.com/office/powerpoint/2010/main" val="3237201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12ECF3-FBF8-4DB7-8BB4-FEA9B1D0B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8121" y="365125"/>
            <a:ext cx="9390579" cy="132556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i="1" dirty="0"/>
              <a:t>2. </a:t>
            </a:r>
            <a:r>
              <a:rPr lang="ru-RU" b="1" i="1" dirty="0" err="1"/>
              <a:t>Поняття</a:t>
            </a:r>
            <a:r>
              <a:rPr lang="ru-RU" b="1" i="1" dirty="0"/>
              <a:t> «норма» і «</a:t>
            </a:r>
            <a:r>
              <a:rPr lang="ru-RU" b="1" i="1" dirty="0" err="1"/>
              <a:t>відхилення</a:t>
            </a:r>
            <a:r>
              <a:rPr lang="ru-RU" b="1" i="1" dirty="0"/>
              <a:t>» у </a:t>
            </a:r>
            <a:r>
              <a:rPr lang="ru-RU" b="1" i="1" dirty="0" err="1"/>
              <a:t>розвитку</a:t>
            </a:r>
            <a:r>
              <a:rPr lang="ru-RU" b="1" i="1" dirty="0"/>
              <a:t> </a:t>
            </a:r>
            <a:r>
              <a:rPr lang="ru-RU" b="1" i="1" dirty="0" err="1"/>
              <a:t>дитини</a:t>
            </a:r>
            <a:endParaRPr lang="uk-UA" b="1" i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F4F8103-82E3-4F2F-AF91-756EDB2E1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8122" y="1825625"/>
            <a:ext cx="9390578" cy="435133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Запитання</a:t>
            </a:r>
          </a:p>
          <a:p>
            <a:pPr marL="0" indent="0">
              <a:buNone/>
            </a:pPr>
            <a:r>
              <a:rPr lang="uk-UA" dirty="0"/>
              <a:t>Чи можна говорити про універсальну норму розвитку? Чому?</a:t>
            </a:r>
          </a:p>
          <a:p>
            <a:pPr marL="0" indent="0">
              <a:buNone/>
            </a:pPr>
            <a:r>
              <a:rPr lang="uk-UA" dirty="0"/>
              <a:t>Як можна підтримати дітей із легкими та помірними порушеннями у звичайній школі?</a:t>
            </a:r>
          </a:p>
          <a:p>
            <a:pPr marL="0" indent="0">
              <a:buNone/>
            </a:pPr>
            <a:r>
              <a:rPr lang="uk-UA" dirty="0"/>
              <a:t>Чи є різниця між педагогічними і медичними підходами до відхилень у розвитку?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71024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12ECF3-FBF8-4DB7-8BB4-FEA9B1D0B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8121" y="365125"/>
            <a:ext cx="9390579" cy="132556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i="1" dirty="0"/>
              <a:t>3. </a:t>
            </a:r>
            <a:r>
              <a:rPr lang="ru-RU" b="1" i="1" dirty="0" err="1"/>
              <a:t>Розвиток</a:t>
            </a:r>
            <a:r>
              <a:rPr lang="ru-RU" b="1" i="1" dirty="0"/>
              <a:t> </a:t>
            </a:r>
            <a:r>
              <a:rPr lang="ru-RU" b="1" i="1" dirty="0" err="1"/>
              <a:t>психіки</a:t>
            </a:r>
            <a:r>
              <a:rPr lang="ru-RU" b="1" i="1" dirty="0"/>
              <a:t> </a:t>
            </a:r>
            <a:r>
              <a:rPr lang="ru-RU" b="1" i="1" dirty="0" err="1"/>
              <a:t>дітей</a:t>
            </a:r>
            <a:r>
              <a:rPr lang="ru-RU" b="1" i="1" dirty="0"/>
              <a:t> з </a:t>
            </a:r>
            <a:r>
              <a:rPr lang="ru-RU" b="1" i="1" dirty="0" err="1"/>
              <a:t>особливими</a:t>
            </a:r>
            <a:r>
              <a:rPr lang="ru-RU" b="1" i="1" dirty="0"/>
              <a:t> </a:t>
            </a:r>
            <a:r>
              <a:rPr lang="ru-RU" b="1" i="1" dirty="0" err="1"/>
              <a:t>освітніми</a:t>
            </a:r>
            <a:r>
              <a:rPr lang="ru-RU" b="1" i="1" dirty="0"/>
              <a:t> потребами</a:t>
            </a:r>
            <a:endParaRPr lang="uk-UA" b="1" i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F4F8103-82E3-4F2F-AF91-756EDB2E1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8122" y="1825625"/>
            <a:ext cx="9390578" cy="435133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/>
              <a:t>Загальні особливості розвитку психіки дітей з ООП</a:t>
            </a:r>
          </a:p>
          <a:p>
            <a:pPr marL="0" indent="0">
              <a:buNone/>
            </a:pPr>
            <a:r>
              <a:rPr lang="uk-UA" dirty="0"/>
              <a:t>Діти з особливими освітніми потребами мають певні відмінності в розвитку психічних процесів у порівнянні з однолітками. Це може проявлятися у когнітивній сфері, соціальній взаємодії, емоційному розвитку та адаптаційних можливостях.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43325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12ECF3-FBF8-4DB7-8BB4-FEA9B1D0B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8121" y="365125"/>
            <a:ext cx="9390579" cy="132556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i="1" dirty="0"/>
              <a:t>3. </a:t>
            </a:r>
            <a:r>
              <a:rPr lang="ru-RU" b="1" i="1" dirty="0" err="1"/>
              <a:t>Розвиток</a:t>
            </a:r>
            <a:r>
              <a:rPr lang="ru-RU" b="1" i="1" dirty="0"/>
              <a:t> </a:t>
            </a:r>
            <a:r>
              <a:rPr lang="ru-RU" b="1" i="1" dirty="0" err="1"/>
              <a:t>психіки</a:t>
            </a:r>
            <a:r>
              <a:rPr lang="ru-RU" b="1" i="1" dirty="0"/>
              <a:t> </a:t>
            </a:r>
            <a:r>
              <a:rPr lang="ru-RU" b="1" i="1" dirty="0" err="1"/>
              <a:t>дітей</a:t>
            </a:r>
            <a:r>
              <a:rPr lang="ru-RU" b="1" i="1" dirty="0"/>
              <a:t> з </a:t>
            </a:r>
            <a:r>
              <a:rPr lang="ru-RU" b="1" i="1" dirty="0" err="1"/>
              <a:t>особливими</a:t>
            </a:r>
            <a:r>
              <a:rPr lang="ru-RU" b="1" i="1" dirty="0"/>
              <a:t> </a:t>
            </a:r>
            <a:r>
              <a:rPr lang="ru-RU" b="1" i="1" dirty="0" err="1"/>
              <a:t>освітніми</a:t>
            </a:r>
            <a:r>
              <a:rPr lang="ru-RU" b="1" i="1" dirty="0"/>
              <a:t> потребами</a:t>
            </a:r>
            <a:endParaRPr lang="uk-UA" b="1" i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F4F8103-82E3-4F2F-AF91-756EDB2E1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8122" y="1825625"/>
            <a:ext cx="9390578" cy="435133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b="1" dirty="0"/>
              <a:t>Розвиток психіки дитини з ООП залежить від таких чинників:</a:t>
            </a:r>
          </a:p>
          <a:p>
            <a:pPr marL="0" indent="0">
              <a:buNone/>
            </a:pPr>
            <a:r>
              <a:rPr lang="uk-UA" u="sng" dirty="0"/>
              <a:t>Тип порушення </a:t>
            </a:r>
            <a:r>
              <a:rPr lang="uk-UA" dirty="0"/>
              <a:t>(зорові, слухові, мовленнєві, інтелектуальні, емоційно-вольові тощо).</a:t>
            </a:r>
          </a:p>
          <a:p>
            <a:pPr marL="0" indent="0">
              <a:buNone/>
            </a:pPr>
            <a:r>
              <a:rPr lang="uk-UA" u="sng" dirty="0"/>
              <a:t>Рівень збереженості психічних функцій </a:t>
            </a:r>
            <a:r>
              <a:rPr lang="uk-UA" dirty="0"/>
              <a:t>(можливість компенсації через інші канали сприйняття).</a:t>
            </a:r>
          </a:p>
          <a:p>
            <a:pPr marL="0" indent="0">
              <a:buNone/>
            </a:pPr>
            <a:r>
              <a:rPr lang="uk-UA" u="sng" dirty="0"/>
              <a:t>Своєчасність діагностики та корекційної допомоги </a:t>
            </a:r>
            <a:r>
              <a:rPr lang="uk-UA" dirty="0"/>
              <a:t>(чим раніше розпочато корекційне навчання, тим більше можливостей для розвитку).</a:t>
            </a:r>
          </a:p>
          <a:p>
            <a:pPr marL="0" indent="0">
              <a:buNone/>
            </a:pPr>
            <a:r>
              <a:rPr lang="uk-UA" u="sng" dirty="0"/>
              <a:t>Навколишнє середовище </a:t>
            </a:r>
            <a:r>
              <a:rPr lang="uk-UA" dirty="0"/>
              <a:t>(сприяння соціалізації, використання адаптованих програм навчання).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588478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12ECF3-FBF8-4DB7-8BB4-FEA9B1D0B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8121" y="365125"/>
            <a:ext cx="9390579" cy="132556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i="1" dirty="0"/>
              <a:t>3. </a:t>
            </a:r>
            <a:r>
              <a:rPr lang="ru-RU" b="1" i="1" dirty="0" err="1"/>
              <a:t>Розвиток</a:t>
            </a:r>
            <a:r>
              <a:rPr lang="ru-RU" b="1" i="1" dirty="0"/>
              <a:t> </a:t>
            </a:r>
            <a:r>
              <a:rPr lang="ru-RU" b="1" i="1" dirty="0" err="1"/>
              <a:t>психіки</a:t>
            </a:r>
            <a:r>
              <a:rPr lang="ru-RU" b="1" i="1" dirty="0"/>
              <a:t> </a:t>
            </a:r>
            <a:r>
              <a:rPr lang="ru-RU" b="1" i="1" dirty="0" err="1"/>
              <a:t>дітей</a:t>
            </a:r>
            <a:r>
              <a:rPr lang="ru-RU" b="1" i="1" dirty="0"/>
              <a:t> з </a:t>
            </a:r>
            <a:r>
              <a:rPr lang="ru-RU" b="1" i="1" dirty="0" err="1"/>
              <a:t>особливими</a:t>
            </a:r>
            <a:r>
              <a:rPr lang="ru-RU" b="1" i="1" dirty="0"/>
              <a:t> </a:t>
            </a:r>
            <a:r>
              <a:rPr lang="ru-RU" b="1" i="1" dirty="0" err="1"/>
              <a:t>освітніми</a:t>
            </a:r>
            <a:r>
              <a:rPr lang="ru-RU" b="1" i="1" dirty="0"/>
              <a:t> потребами</a:t>
            </a:r>
            <a:endParaRPr lang="uk-UA" b="1" i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F4F8103-82E3-4F2F-AF91-756EDB2E1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8122" y="1825625"/>
            <a:ext cx="9390578" cy="435133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b="1" i="1" dirty="0"/>
              <a:t>Особливості психічного розвитку дітей з ООП</a:t>
            </a:r>
          </a:p>
          <a:p>
            <a:pPr marL="0" indent="0">
              <a:buNone/>
            </a:pPr>
            <a:r>
              <a:rPr lang="uk-UA" i="1" u="sng" dirty="0"/>
              <a:t>1. Специфічна динаміка когнітивного розвитку</a:t>
            </a:r>
          </a:p>
          <a:p>
            <a:pPr marL="0" indent="0">
              <a:buNone/>
            </a:pPr>
            <a:r>
              <a:rPr lang="uk-UA" dirty="0"/>
              <a:t>Розвиток когнітивних функцій у дітей з ООП може бути уповільненим, дисгармонійним або атиповим.</a:t>
            </a:r>
          </a:p>
          <a:p>
            <a:pPr marL="0" indent="0">
              <a:buNone/>
            </a:pPr>
            <a:r>
              <a:rPr lang="uk-UA" u="sng" dirty="0"/>
              <a:t>Уповільнений розвиток </a:t>
            </a:r>
            <a:r>
              <a:rPr lang="uk-UA" dirty="0"/>
              <a:t>- дитина засвоює матеріал повільніше, має труднощі з концентрацією уваги, збереженням інформації та мисленням.</a:t>
            </a:r>
          </a:p>
          <a:p>
            <a:pPr marL="0" indent="0">
              <a:buNone/>
            </a:pPr>
            <a:r>
              <a:rPr lang="uk-UA" u="sng" dirty="0"/>
              <a:t>Дисгармонійний розвиток </a:t>
            </a:r>
            <a:r>
              <a:rPr lang="uk-UA" dirty="0"/>
              <a:t>- деякі функції розвиваються швидше за інші (наприклад, добре розвинена пам’ять, але низька концентрація уваги).</a:t>
            </a:r>
          </a:p>
          <a:p>
            <a:pPr marL="0" indent="0">
              <a:buNone/>
            </a:pPr>
            <a:r>
              <a:rPr lang="uk-UA" u="sng" dirty="0"/>
              <a:t>Атиповий розвиток </a:t>
            </a:r>
            <a:r>
              <a:rPr lang="uk-UA" dirty="0"/>
              <a:t>- певні когнітивні процеси можуть бути значно порушені (наприклад, при аутизмі – проблеми з розумінням абстрактних понять).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150918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12ECF3-FBF8-4DB7-8BB4-FEA9B1D0B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8121" y="365125"/>
            <a:ext cx="9390579" cy="132556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i="1" dirty="0"/>
              <a:t>3. </a:t>
            </a:r>
            <a:r>
              <a:rPr lang="ru-RU" b="1" i="1" dirty="0" err="1"/>
              <a:t>Розвиток</a:t>
            </a:r>
            <a:r>
              <a:rPr lang="ru-RU" b="1" i="1" dirty="0"/>
              <a:t> </a:t>
            </a:r>
            <a:r>
              <a:rPr lang="ru-RU" b="1" i="1" dirty="0" err="1"/>
              <a:t>психіки</a:t>
            </a:r>
            <a:r>
              <a:rPr lang="ru-RU" b="1" i="1" dirty="0"/>
              <a:t> </a:t>
            </a:r>
            <a:r>
              <a:rPr lang="ru-RU" b="1" i="1" dirty="0" err="1"/>
              <a:t>дітей</a:t>
            </a:r>
            <a:r>
              <a:rPr lang="ru-RU" b="1" i="1" dirty="0"/>
              <a:t> з </a:t>
            </a:r>
            <a:r>
              <a:rPr lang="ru-RU" b="1" i="1" dirty="0" err="1"/>
              <a:t>особливими</a:t>
            </a:r>
            <a:r>
              <a:rPr lang="ru-RU" b="1" i="1" dirty="0"/>
              <a:t> </a:t>
            </a:r>
            <a:r>
              <a:rPr lang="ru-RU" b="1" i="1" dirty="0" err="1"/>
              <a:t>освітніми</a:t>
            </a:r>
            <a:r>
              <a:rPr lang="ru-RU" b="1" i="1" dirty="0"/>
              <a:t> потребами</a:t>
            </a:r>
            <a:endParaRPr lang="uk-UA" b="1" i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F4F8103-82E3-4F2F-AF91-756EDB2E1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8122" y="1825625"/>
            <a:ext cx="9390578" cy="435133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i="1" u="sng" dirty="0"/>
              <a:t>2. </a:t>
            </a:r>
            <a:r>
              <a:rPr lang="ru-RU" i="1" u="sng" dirty="0" err="1"/>
              <a:t>Проблеми</a:t>
            </a:r>
            <a:r>
              <a:rPr lang="ru-RU" i="1" u="sng" dirty="0"/>
              <a:t> в </a:t>
            </a:r>
            <a:r>
              <a:rPr lang="ru-RU" i="1" u="sng" dirty="0" err="1"/>
              <a:t>соціальній</a:t>
            </a:r>
            <a:r>
              <a:rPr lang="ru-RU" i="1" u="sng" dirty="0"/>
              <a:t> </a:t>
            </a:r>
            <a:r>
              <a:rPr lang="ru-RU" i="1" u="sng" dirty="0" err="1"/>
              <a:t>взаємодії</a:t>
            </a:r>
            <a:endParaRPr lang="ru-RU" i="1" u="sng" dirty="0"/>
          </a:p>
          <a:p>
            <a:pPr marL="0" indent="0">
              <a:buNone/>
            </a:pPr>
            <a:r>
              <a:rPr lang="ru-RU" dirty="0"/>
              <a:t>У </a:t>
            </a:r>
            <a:r>
              <a:rPr lang="ru-RU" dirty="0" err="1"/>
              <a:t>дітей</a:t>
            </a:r>
            <a:r>
              <a:rPr lang="ru-RU" dirty="0"/>
              <a:t> з ООП часто </a:t>
            </a:r>
            <a:r>
              <a:rPr lang="ru-RU" dirty="0" err="1"/>
              <a:t>спостерігаються</a:t>
            </a:r>
            <a:r>
              <a:rPr lang="ru-RU" dirty="0"/>
              <a:t> </a:t>
            </a:r>
            <a:r>
              <a:rPr lang="ru-RU" dirty="0" err="1"/>
              <a:t>труднощі</a:t>
            </a:r>
            <a:r>
              <a:rPr lang="ru-RU" dirty="0"/>
              <a:t> у </a:t>
            </a:r>
            <a:r>
              <a:rPr lang="ru-RU" dirty="0" err="1"/>
              <a:t>соціальному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призводити</a:t>
            </a:r>
            <a:r>
              <a:rPr lang="ru-RU" dirty="0"/>
              <a:t> до проблем у </a:t>
            </a:r>
            <a:r>
              <a:rPr lang="ru-RU" dirty="0" err="1"/>
              <a:t>спілкуванні</a:t>
            </a:r>
            <a:r>
              <a:rPr lang="ru-RU" dirty="0"/>
              <a:t>, </a:t>
            </a:r>
            <a:r>
              <a:rPr lang="ru-RU" dirty="0" err="1"/>
              <a:t>взаємодії</a:t>
            </a:r>
            <a:r>
              <a:rPr lang="ru-RU" dirty="0"/>
              <a:t> з </a:t>
            </a:r>
            <a:r>
              <a:rPr lang="ru-RU" dirty="0" err="1"/>
              <a:t>однолітками</a:t>
            </a:r>
            <a:r>
              <a:rPr lang="ru-RU" dirty="0"/>
              <a:t> та </a:t>
            </a:r>
            <a:r>
              <a:rPr lang="ru-RU" dirty="0" err="1"/>
              <a:t>інтеграції</a:t>
            </a:r>
            <a:r>
              <a:rPr lang="ru-RU" dirty="0"/>
              <a:t> у </a:t>
            </a:r>
            <a:r>
              <a:rPr lang="ru-RU" dirty="0" err="1"/>
              <a:t>суспільство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Прояви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/>
              <a:t>Відсутність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зниження</a:t>
            </a:r>
            <a:r>
              <a:rPr lang="ru-RU" dirty="0"/>
              <a:t> потреби в </a:t>
            </a:r>
            <a:r>
              <a:rPr lang="ru-RU" dirty="0" err="1"/>
              <a:t>контакті</a:t>
            </a:r>
            <a:r>
              <a:rPr lang="ru-RU" dirty="0"/>
              <a:t> з </a:t>
            </a:r>
            <a:r>
              <a:rPr lang="ru-RU" dirty="0" err="1"/>
              <a:t>іншими</a:t>
            </a:r>
            <a:r>
              <a:rPr lang="ru-RU" dirty="0"/>
              <a:t> людьми (характерно для аутизму).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/>
              <a:t>Труднощі</a:t>
            </a:r>
            <a:r>
              <a:rPr lang="ru-RU" dirty="0"/>
              <a:t> у </a:t>
            </a:r>
            <a:r>
              <a:rPr lang="ru-RU" dirty="0" err="1"/>
              <a:t>розумінні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норм та правил (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спостерігатися</a:t>
            </a:r>
            <a:r>
              <a:rPr lang="ru-RU" dirty="0"/>
              <a:t> при </a:t>
            </a:r>
            <a:r>
              <a:rPr lang="ru-RU" dirty="0" err="1"/>
              <a:t>інтелектуальних</a:t>
            </a:r>
            <a:r>
              <a:rPr lang="ru-RU" dirty="0"/>
              <a:t> </a:t>
            </a:r>
            <a:r>
              <a:rPr lang="ru-RU" dirty="0" err="1"/>
              <a:t>порушеннях</a:t>
            </a:r>
            <a:r>
              <a:rPr lang="ru-RU" dirty="0"/>
              <a:t>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/>
              <a:t>Недостатній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емоційної</a:t>
            </a:r>
            <a:r>
              <a:rPr lang="ru-RU" dirty="0"/>
              <a:t> </a:t>
            </a:r>
            <a:r>
              <a:rPr lang="ru-RU" dirty="0" err="1"/>
              <a:t>сфери</a:t>
            </a:r>
            <a:r>
              <a:rPr lang="ru-RU" dirty="0"/>
              <a:t> (</a:t>
            </a:r>
            <a:r>
              <a:rPr lang="ru-RU" dirty="0" err="1"/>
              <a:t>дитина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не </a:t>
            </a:r>
            <a:r>
              <a:rPr lang="ru-RU" dirty="0" err="1"/>
              <a:t>вміти</a:t>
            </a:r>
            <a:r>
              <a:rPr lang="ru-RU" dirty="0"/>
              <a:t> правильно </a:t>
            </a:r>
            <a:r>
              <a:rPr lang="ru-RU" dirty="0" err="1"/>
              <a:t>виражати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почуття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неправильно </a:t>
            </a:r>
            <a:r>
              <a:rPr lang="ru-RU" dirty="0" err="1"/>
              <a:t>розуміти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).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870723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12ECF3-FBF8-4DB7-8BB4-FEA9B1D0B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8121" y="365125"/>
            <a:ext cx="9390579" cy="132556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i="1" dirty="0"/>
              <a:t>3. </a:t>
            </a:r>
            <a:r>
              <a:rPr lang="ru-RU" b="1" i="1" dirty="0" err="1"/>
              <a:t>Розвиток</a:t>
            </a:r>
            <a:r>
              <a:rPr lang="ru-RU" b="1" i="1" dirty="0"/>
              <a:t> </a:t>
            </a:r>
            <a:r>
              <a:rPr lang="ru-RU" b="1" i="1" dirty="0" err="1"/>
              <a:t>психіки</a:t>
            </a:r>
            <a:r>
              <a:rPr lang="ru-RU" b="1" i="1" dirty="0"/>
              <a:t> </a:t>
            </a:r>
            <a:r>
              <a:rPr lang="ru-RU" b="1" i="1" dirty="0" err="1"/>
              <a:t>дітей</a:t>
            </a:r>
            <a:r>
              <a:rPr lang="ru-RU" b="1" i="1" dirty="0"/>
              <a:t> з </a:t>
            </a:r>
            <a:r>
              <a:rPr lang="ru-RU" b="1" i="1" dirty="0" err="1"/>
              <a:t>особливими</a:t>
            </a:r>
            <a:r>
              <a:rPr lang="ru-RU" b="1" i="1" dirty="0"/>
              <a:t> </a:t>
            </a:r>
            <a:r>
              <a:rPr lang="ru-RU" b="1" i="1" dirty="0" err="1"/>
              <a:t>освітніми</a:t>
            </a:r>
            <a:r>
              <a:rPr lang="ru-RU" b="1" i="1" dirty="0"/>
              <a:t> потребами</a:t>
            </a:r>
            <a:endParaRPr lang="uk-UA" b="1" i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F4F8103-82E3-4F2F-AF91-756EDB2E1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8122" y="1825625"/>
            <a:ext cx="9390578" cy="435133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i="1" u="sng" dirty="0"/>
              <a:t>3. Адаптаційні труднощі</a:t>
            </a:r>
          </a:p>
          <a:p>
            <a:pPr marL="0" indent="0">
              <a:buNone/>
            </a:pPr>
            <a:r>
              <a:rPr lang="uk-UA" dirty="0"/>
              <a:t>Діти з ООП часто потребують спеціальних умов навчання, адаптованого середовища та індивідуального підходу.</a:t>
            </a:r>
          </a:p>
          <a:p>
            <a:pPr marL="0" indent="0">
              <a:buNone/>
            </a:pPr>
            <a:r>
              <a:rPr lang="uk-UA" i="1" dirty="0"/>
              <a:t>Можливі труднощі</a:t>
            </a:r>
          </a:p>
          <a:p>
            <a:pPr marL="0" indent="0">
              <a:buNone/>
            </a:pPr>
            <a:r>
              <a:rPr lang="uk-UA" dirty="0"/>
              <a:t>Важко переключатися між видами діяльності.</a:t>
            </a:r>
          </a:p>
          <a:p>
            <a:pPr marL="0" indent="0">
              <a:buNone/>
            </a:pPr>
            <a:r>
              <a:rPr lang="uk-UA" dirty="0"/>
              <a:t>Підвищена чутливість до змін у розкладі або середовищі.</a:t>
            </a:r>
          </a:p>
          <a:p>
            <a:pPr marL="0" indent="0">
              <a:buNone/>
            </a:pPr>
            <a:r>
              <a:rPr lang="uk-UA" dirty="0"/>
              <a:t>Проблеми з саморегуляцією поведінки.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340298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12ECF3-FBF8-4DB7-8BB4-FEA9B1D0B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8121" y="365125"/>
            <a:ext cx="9390579" cy="132556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i="1" dirty="0"/>
              <a:t>3. </a:t>
            </a:r>
            <a:r>
              <a:rPr lang="ru-RU" b="1" i="1" dirty="0" err="1"/>
              <a:t>Розвиток</a:t>
            </a:r>
            <a:r>
              <a:rPr lang="ru-RU" b="1" i="1" dirty="0"/>
              <a:t> </a:t>
            </a:r>
            <a:r>
              <a:rPr lang="ru-RU" b="1" i="1" dirty="0" err="1"/>
              <a:t>психіки</a:t>
            </a:r>
            <a:r>
              <a:rPr lang="ru-RU" b="1" i="1" dirty="0"/>
              <a:t> </a:t>
            </a:r>
            <a:r>
              <a:rPr lang="ru-RU" b="1" i="1" dirty="0" err="1"/>
              <a:t>дітей</a:t>
            </a:r>
            <a:r>
              <a:rPr lang="ru-RU" b="1" i="1" dirty="0"/>
              <a:t> з </a:t>
            </a:r>
            <a:r>
              <a:rPr lang="ru-RU" b="1" i="1" dirty="0" err="1"/>
              <a:t>особливими</a:t>
            </a:r>
            <a:r>
              <a:rPr lang="ru-RU" b="1" i="1" dirty="0"/>
              <a:t> </a:t>
            </a:r>
            <a:r>
              <a:rPr lang="ru-RU" b="1" i="1" dirty="0" err="1"/>
              <a:t>освітніми</a:t>
            </a:r>
            <a:r>
              <a:rPr lang="ru-RU" b="1" i="1" dirty="0"/>
              <a:t> потребами</a:t>
            </a:r>
            <a:endParaRPr lang="uk-UA" b="1" i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F4F8103-82E3-4F2F-AF91-756EDB2E1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8122" y="1825625"/>
            <a:ext cx="9390578" cy="435133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/>
              <a:t>Розвиток емоційної сфери дитини з різними видами </a:t>
            </a:r>
            <a:r>
              <a:rPr lang="uk-UA" b="1" dirty="0" err="1"/>
              <a:t>дизонтогенезу</a:t>
            </a:r>
            <a:endParaRPr lang="uk-UA" b="1" dirty="0"/>
          </a:p>
          <a:p>
            <a:pPr marL="0" indent="0">
              <a:buNone/>
            </a:pPr>
            <a:r>
              <a:rPr lang="uk-UA" b="1" dirty="0" err="1"/>
              <a:t>Дизонтогенез</a:t>
            </a:r>
            <a:r>
              <a:rPr lang="uk-UA" dirty="0"/>
              <a:t> – це порушення нормального розвитку психіки, яке виникає через внутрішні чи зовнішні фактори (генетичні, органічні, соціальні тощо). Він може впливати на всі сфери розвитку дитини: когнітивну, моторну, соціальну та емоційно-вольову.</a:t>
            </a:r>
          </a:p>
          <a:p>
            <a:pPr marL="0" indent="0">
              <a:buNone/>
            </a:pPr>
            <a:r>
              <a:rPr lang="uk-UA" b="1" dirty="0"/>
              <a:t>Емоційна сфера </a:t>
            </a:r>
            <a:r>
              <a:rPr lang="uk-UA" dirty="0"/>
              <a:t>дітей із </a:t>
            </a:r>
            <a:r>
              <a:rPr lang="uk-UA" dirty="0" err="1"/>
              <a:t>дизонтогенезом</a:t>
            </a:r>
            <a:r>
              <a:rPr lang="uk-UA" dirty="0"/>
              <a:t> розвивається неоднорідно, що може призводити до труднощів у регуляції емоцій, спілкуванні, адаптації до освітнього середовища та розвитку соціальних навичок.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516179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12ECF3-FBF8-4DB7-8BB4-FEA9B1D0B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8121" y="365125"/>
            <a:ext cx="9390579" cy="132556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i="1" dirty="0"/>
              <a:t>3. </a:t>
            </a:r>
            <a:r>
              <a:rPr lang="ru-RU" b="1" i="1" dirty="0" err="1"/>
              <a:t>Розвиток</a:t>
            </a:r>
            <a:r>
              <a:rPr lang="ru-RU" b="1" i="1" dirty="0"/>
              <a:t> </a:t>
            </a:r>
            <a:r>
              <a:rPr lang="ru-RU" b="1" i="1" dirty="0" err="1"/>
              <a:t>психіки</a:t>
            </a:r>
            <a:r>
              <a:rPr lang="ru-RU" b="1" i="1" dirty="0"/>
              <a:t> </a:t>
            </a:r>
            <a:r>
              <a:rPr lang="ru-RU" b="1" i="1" dirty="0" err="1"/>
              <a:t>дітей</a:t>
            </a:r>
            <a:r>
              <a:rPr lang="ru-RU" b="1" i="1" dirty="0"/>
              <a:t> з </a:t>
            </a:r>
            <a:r>
              <a:rPr lang="ru-RU" b="1" i="1" dirty="0" err="1"/>
              <a:t>особливими</a:t>
            </a:r>
            <a:r>
              <a:rPr lang="ru-RU" b="1" i="1" dirty="0"/>
              <a:t> </a:t>
            </a:r>
            <a:r>
              <a:rPr lang="ru-RU" b="1" i="1" dirty="0" err="1"/>
              <a:t>освітніми</a:t>
            </a:r>
            <a:r>
              <a:rPr lang="ru-RU" b="1" i="1" dirty="0"/>
              <a:t> потребами</a:t>
            </a:r>
            <a:endParaRPr lang="uk-UA" b="1" i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F4F8103-82E3-4F2F-AF91-756EDB2E1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8122" y="1825625"/>
            <a:ext cx="9390578" cy="435133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i="1" dirty="0"/>
              <a:t>Основні особливості розвитку емоційної сфери при </a:t>
            </a:r>
            <a:r>
              <a:rPr lang="uk-UA" b="1" i="1" dirty="0" err="1"/>
              <a:t>дизонтогенезі</a:t>
            </a:r>
            <a:endParaRPr lang="uk-UA" b="1" i="1" dirty="0"/>
          </a:p>
          <a:p>
            <a:pPr marL="0" indent="0">
              <a:buNone/>
            </a:pPr>
            <a:r>
              <a:rPr lang="uk-UA" dirty="0"/>
              <a:t>Висока тривожність, страхи, невпевненість.</a:t>
            </a:r>
          </a:p>
          <a:p>
            <a:pPr marL="0" indent="0">
              <a:buNone/>
            </a:pPr>
            <a:r>
              <a:rPr lang="uk-UA" dirty="0"/>
              <a:t>Зниження емоційної стійкості, труднощі у вираженні почуттів.</a:t>
            </a:r>
          </a:p>
          <a:p>
            <a:pPr marL="0" indent="0">
              <a:buNone/>
            </a:pPr>
            <a:r>
              <a:rPr lang="uk-UA" dirty="0"/>
              <a:t>Гіперчутливість до критики, негативний емоційний фон.</a:t>
            </a:r>
          </a:p>
          <a:p>
            <a:pPr marL="0" indent="0">
              <a:buNone/>
            </a:pPr>
            <a:r>
              <a:rPr lang="uk-UA" dirty="0"/>
              <a:t>Важкість у розумінні емоцій інших людей (при деяких видах </a:t>
            </a:r>
            <a:r>
              <a:rPr lang="uk-UA" dirty="0" err="1"/>
              <a:t>дизонтогенезу</a:t>
            </a:r>
            <a:r>
              <a:rPr lang="uk-UA" dirty="0"/>
              <a:t>).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430035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12ECF3-FBF8-4DB7-8BB4-FEA9B1D0B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8121" y="365125"/>
            <a:ext cx="9390579" cy="132556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i="1" dirty="0"/>
              <a:t>3. </a:t>
            </a:r>
            <a:r>
              <a:rPr lang="ru-RU" b="1" i="1" dirty="0" err="1"/>
              <a:t>Розвиток</a:t>
            </a:r>
            <a:r>
              <a:rPr lang="ru-RU" b="1" i="1" dirty="0"/>
              <a:t> </a:t>
            </a:r>
            <a:r>
              <a:rPr lang="ru-RU" b="1" i="1" dirty="0" err="1"/>
              <a:t>психіки</a:t>
            </a:r>
            <a:r>
              <a:rPr lang="ru-RU" b="1" i="1" dirty="0"/>
              <a:t> </a:t>
            </a:r>
            <a:r>
              <a:rPr lang="ru-RU" b="1" i="1" dirty="0" err="1"/>
              <a:t>дітей</a:t>
            </a:r>
            <a:r>
              <a:rPr lang="ru-RU" b="1" i="1" dirty="0"/>
              <a:t> з </a:t>
            </a:r>
            <a:r>
              <a:rPr lang="ru-RU" b="1" i="1" dirty="0" err="1"/>
              <a:t>особливими</a:t>
            </a:r>
            <a:r>
              <a:rPr lang="ru-RU" b="1" i="1" dirty="0"/>
              <a:t> </a:t>
            </a:r>
            <a:r>
              <a:rPr lang="ru-RU" b="1" i="1" dirty="0" err="1"/>
              <a:t>освітніми</a:t>
            </a:r>
            <a:r>
              <a:rPr lang="ru-RU" b="1" i="1" dirty="0"/>
              <a:t> потребами</a:t>
            </a:r>
            <a:endParaRPr lang="uk-UA" b="1" i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F4F8103-82E3-4F2F-AF91-756EDB2E1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8122" y="1825625"/>
            <a:ext cx="9390578" cy="435133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b="1" dirty="0"/>
              <a:t>Основні типи </a:t>
            </a:r>
            <a:r>
              <a:rPr lang="uk-UA" b="1" dirty="0" err="1"/>
              <a:t>дизонтогенезу</a:t>
            </a:r>
            <a:r>
              <a:rPr lang="uk-UA" b="1" dirty="0"/>
              <a:t> та їх вплив на емоційну сферу</a:t>
            </a:r>
          </a:p>
          <a:p>
            <a:pPr marL="0" indent="0">
              <a:buNone/>
            </a:pPr>
            <a:r>
              <a:rPr lang="uk-UA" dirty="0"/>
              <a:t>1. </a:t>
            </a:r>
            <a:r>
              <a:rPr lang="uk-UA" b="1" dirty="0"/>
              <a:t>Затриманий психічний розвиток (ЗПР)</a:t>
            </a:r>
          </a:p>
          <a:p>
            <a:pPr marL="0" indent="0">
              <a:buNone/>
            </a:pPr>
            <a:r>
              <a:rPr lang="uk-UA" dirty="0"/>
              <a:t>Затриманий розвиток – це уповільнене дозрівання емоційно-вольової сфери та когнітивних процесів, що часто зустрічається у дітей з хронічними соматичними захворюваннями, слабкою нервовою системою або психоемоційними травмами.</a:t>
            </a:r>
          </a:p>
          <a:p>
            <a:pPr marL="0" indent="0">
              <a:buNone/>
            </a:pPr>
            <a:r>
              <a:rPr lang="uk-UA" b="1" dirty="0"/>
              <a:t>Особливості емоційного розвитку при ЗПР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Дитина </a:t>
            </a:r>
            <a:r>
              <a:rPr lang="uk-UA" dirty="0" err="1"/>
              <a:t>емоційно</a:t>
            </a:r>
            <a:r>
              <a:rPr lang="uk-UA" dirty="0"/>
              <a:t> веде себе як молодша за віком (наприклад, 8-річна дитина може реагувати на ситуації як 5-6-річна).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Слабка емоційна регуляція - легко засмучується, ображається, не вміє справлятися зі стресом.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Висока потреба в підтримці дорослого, низький рівень самостійності.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Труднощі в розумінні соціальних норм та реакцій інших дітей.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34435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12ECF3-FBF8-4DB7-8BB4-FEA9B1D0B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8121" y="365125"/>
            <a:ext cx="9390579" cy="132556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uk-UA" b="1" i="1" dirty="0"/>
              <a:t>1. Закономірності розвитку особистості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F4F8103-82E3-4F2F-AF91-756EDB2E1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8122" y="1825625"/>
            <a:ext cx="9390578" cy="435133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uk-UA" b="1" i="1" dirty="0"/>
              <a:t>Розвиток особистості </a:t>
            </a:r>
            <a:r>
              <a:rPr lang="uk-UA" dirty="0"/>
              <a:t>– це складний, багатовимірний процес, що відбувається протягом усього життя людини. Він включає як кількісні зміни (зростання фізичних, інтелектуальних і соціальних характеристик), так і якісні (становлення нових рис характеру, формування світогляду, моральних цінностей тощо).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53319B-BB7E-4CBE-8F3F-AC04A4ED3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5510" y="4001294"/>
            <a:ext cx="2058256" cy="20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0343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12ECF3-FBF8-4DB7-8BB4-FEA9B1D0B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8121" y="365125"/>
            <a:ext cx="9390579" cy="132556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i="1" dirty="0"/>
              <a:t>3. </a:t>
            </a:r>
            <a:r>
              <a:rPr lang="ru-RU" b="1" i="1" dirty="0" err="1"/>
              <a:t>Розвиток</a:t>
            </a:r>
            <a:r>
              <a:rPr lang="ru-RU" b="1" i="1" dirty="0"/>
              <a:t> </a:t>
            </a:r>
            <a:r>
              <a:rPr lang="ru-RU" b="1" i="1" dirty="0" err="1"/>
              <a:t>психіки</a:t>
            </a:r>
            <a:r>
              <a:rPr lang="ru-RU" b="1" i="1" dirty="0"/>
              <a:t> </a:t>
            </a:r>
            <a:r>
              <a:rPr lang="ru-RU" b="1" i="1" dirty="0" err="1"/>
              <a:t>дітей</a:t>
            </a:r>
            <a:r>
              <a:rPr lang="ru-RU" b="1" i="1" dirty="0"/>
              <a:t> з </a:t>
            </a:r>
            <a:r>
              <a:rPr lang="ru-RU" b="1" i="1" dirty="0" err="1"/>
              <a:t>особливими</a:t>
            </a:r>
            <a:r>
              <a:rPr lang="ru-RU" b="1" i="1" dirty="0"/>
              <a:t> </a:t>
            </a:r>
            <a:r>
              <a:rPr lang="ru-RU" b="1" i="1" dirty="0" err="1"/>
              <a:t>освітніми</a:t>
            </a:r>
            <a:r>
              <a:rPr lang="ru-RU" b="1" i="1" dirty="0"/>
              <a:t> потребами</a:t>
            </a:r>
            <a:endParaRPr lang="uk-UA" b="1" i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F4F8103-82E3-4F2F-AF91-756EDB2E1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8122" y="1825625"/>
            <a:ext cx="9390578" cy="435133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b="1" dirty="0"/>
              <a:t>Основні типи </a:t>
            </a:r>
            <a:r>
              <a:rPr lang="uk-UA" b="1" dirty="0" err="1"/>
              <a:t>дизонтогенезу</a:t>
            </a:r>
            <a:r>
              <a:rPr lang="uk-UA" b="1" dirty="0"/>
              <a:t> та їх вплив на емоційну сферу</a:t>
            </a:r>
          </a:p>
          <a:p>
            <a:pPr marL="0" indent="0">
              <a:buNone/>
            </a:pPr>
            <a:r>
              <a:rPr lang="uk-UA" b="1" dirty="0"/>
              <a:t>2. </a:t>
            </a:r>
            <a:r>
              <a:rPr lang="uk-UA" b="1" dirty="0" err="1"/>
              <a:t>Дефіцитарний</a:t>
            </a:r>
            <a:r>
              <a:rPr lang="uk-UA" b="1" dirty="0"/>
              <a:t> розвиток </a:t>
            </a:r>
            <a:r>
              <a:rPr lang="uk-UA" dirty="0"/>
              <a:t>(порушення уваги, гіперактивність)</a:t>
            </a:r>
          </a:p>
          <a:p>
            <a:pPr marL="0" indent="0">
              <a:buNone/>
            </a:pPr>
            <a:r>
              <a:rPr lang="uk-UA" dirty="0" err="1"/>
              <a:t>Дефіцитарний</a:t>
            </a:r>
            <a:r>
              <a:rPr lang="uk-UA" dirty="0"/>
              <a:t> розвиток – це нестача певних психічних функцій, що найчастіше проявляється при синдромі дефіциту уваги з гіперактивністю (СДУГ). Така дитина має труднощі з концентрацією, імпульсивною поведінкою, підвищеною активністю.</a:t>
            </a:r>
          </a:p>
          <a:p>
            <a:pPr marL="0" indent="0">
              <a:buNone/>
            </a:pPr>
            <a:r>
              <a:rPr lang="uk-UA" dirty="0"/>
              <a:t>Емоційні особливості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Імпульсивність, швидке переключення з однієї емоції на іншу.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Низька толерантність до фрустрації: дитина може сильно злитися або плакати при невдачі.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Підвищена чутливість до емоцій інших людей, але складнощі з довготривалою взаємодією.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Схильність до ризикованої поведінки через недостатній контроль емоцій.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017491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12ECF3-FBF8-4DB7-8BB4-FEA9B1D0B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8121" y="365125"/>
            <a:ext cx="9390579" cy="132556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i="1" dirty="0"/>
              <a:t>3. </a:t>
            </a:r>
            <a:r>
              <a:rPr lang="ru-RU" b="1" i="1" dirty="0" err="1"/>
              <a:t>Розвиток</a:t>
            </a:r>
            <a:r>
              <a:rPr lang="ru-RU" b="1" i="1" dirty="0"/>
              <a:t> </a:t>
            </a:r>
            <a:r>
              <a:rPr lang="ru-RU" b="1" i="1" dirty="0" err="1"/>
              <a:t>психіки</a:t>
            </a:r>
            <a:r>
              <a:rPr lang="ru-RU" b="1" i="1" dirty="0"/>
              <a:t> </a:t>
            </a:r>
            <a:r>
              <a:rPr lang="ru-RU" b="1" i="1" dirty="0" err="1"/>
              <a:t>дітей</a:t>
            </a:r>
            <a:r>
              <a:rPr lang="ru-RU" b="1" i="1" dirty="0"/>
              <a:t> з </a:t>
            </a:r>
            <a:r>
              <a:rPr lang="ru-RU" b="1" i="1" dirty="0" err="1"/>
              <a:t>особливими</a:t>
            </a:r>
            <a:r>
              <a:rPr lang="ru-RU" b="1" i="1" dirty="0"/>
              <a:t> </a:t>
            </a:r>
            <a:r>
              <a:rPr lang="ru-RU" b="1" i="1" dirty="0" err="1"/>
              <a:t>освітніми</a:t>
            </a:r>
            <a:r>
              <a:rPr lang="ru-RU" b="1" i="1" dirty="0"/>
              <a:t> потребами</a:t>
            </a:r>
            <a:endParaRPr lang="uk-UA" b="1" i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F4F8103-82E3-4F2F-AF91-756EDB2E1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8122" y="1825625"/>
            <a:ext cx="9390578" cy="435133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b="1" dirty="0"/>
              <a:t>Основні типи </a:t>
            </a:r>
            <a:r>
              <a:rPr lang="uk-UA" b="1" dirty="0" err="1"/>
              <a:t>дизонтогенезу</a:t>
            </a:r>
            <a:r>
              <a:rPr lang="uk-UA" b="1" dirty="0"/>
              <a:t> та їх вплив на емоційну сферу</a:t>
            </a:r>
          </a:p>
          <a:p>
            <a:pPr marL="0" indent="0">
              <a:buNone/>
            </a:pPr>
            <a:r>
              <a:rPr lang="uk-UA" b="1" dirty="0"/>
              <a:t>3. Дисгармонійний розвиток </a:t>
            </a:r>
            <a:r>
              <a:rPr lang="uk-UA" dirty="0"/>
              <a:t>(нерівномірність психічного розвитку)</a:t>
            </a:r>
          </a:p>
          <a:p>
            <a:pPr marL="0" indent="0">
              <a:buNone/>
            </a:pPr>
            <a:r>
              <a:rPr lang="uk-UA" dirty="0"/>
              <a:t>Дисгармонійний розвиток означає, що різні психічні функції формуються нерівномірно. Це часто зустрічається при розладах </a:t>
            </a:r>
            <a:r>
              <a:rPr lang="uk-UA" dirty="0" err="1"/>
              <a:t>аутистичного</a:t>
            </a:r>
            <a:r>
              <a:rPr lang="uk-UA" dirty="0"/>
              <a:t> спектра; легкій розумовій відсталості; </a:t>
            </a:r>
            <a:r>
              <a:rPr lang="uk-UA" dirty="0" err="1"/>
              <a:t>емоційно</a:t>
            </a:r>
            <a:r>
              <a:rPr lang="uk-UA" dirty="0"/>
              <a:t>-афективних розладах.</a:t>
            </a:r>
          </a:p>
          <a:p>
            <a:pPr marL="0" indent="0">
              <a:buNone/>
            </a:pPr>
            <a:r>
              <a:rPr lang="uk-UA" dirty="0"/>
              <a:t>Емоційні особливості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Важкість у вираженні та розумінні емоцій.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Потреба в чіткій структурі, інакше можливі тривожні реакції.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Слабка соціальна взаємодія (дитина не розпізнає невербальні сигнали, міміку).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Можливі емоційні вибухи при зміні звичного середовища.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272845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12ECF3-FBF8-4DB7-8BB4-FEA9B1D0B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8121" y="365125"/>
            <a:ext cx="9390579" cy="132556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i="1" dirty="0"/>
              <a:t>3. </a:t>
            </a:r>
            <a:r>
              <a:rPr lang="ru-RU" b="1" i="1" dirty="0" err="1"/>
              <a:t>Розвиток</a:t>
            </a:r>
            <a:r>
              <a:rPr lang="ru-RU" b="1" i="1" dirty="0"/>
              <a:t> </a:t>
            </a:r>
            <a:r>
              <a:rPr lang="ru-RU" b="1" i="1" dirty="0" err="1"/>
              <a:t>психіки</a:t>
            </a:r>
            <a:r>
              <a:rPr lang="ru-RU" b="1" i="1" dirty="0"/>
              <a:t> </a:t>
            </a:r>
            <a:r>
              <a:rPr lang="ru-RU" b="1" i="1" dirty="0" err="1"/>
              <a:t>дітей</a:t>
            </a:r>
            <a:r>
              <a:rPr lang="ru-RU" b="1" i="1" dirty="0"/>
              <a:t> з </a:t>
            </a:r>
            <a:r>
              <a:rPr lang="ru-RU" b="1" i="1" dirty="0" err="1"/>
              <a:t>особливими</a:t>
            </a:r>
            <a:r>
              <a:rPr lang="ru-RU" b="1" i="1" dirty="0"/>
              <a:t> </a:t>
            </a:r>
            <a:r>
              <a:rPr lang="ru-RU" b="1" i="1" dirty="0" err="1"/>
              <a:t>освітніми</a:t>
            </a:r>
            <a:r>
              <a:rPr lang="ru-RU" b="1" i="1" dirty="0"/>
              <a:t> потребами</a:t>
            </a:r>
            <a:endParaRPr lang="uk-UA" b="1" i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F4F8103-82E3-4F2F-AF91-756EDB2E1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8122" y="1825625"/>
            <a:ext cx="9390578" cy="435133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/>
              <a:t>Отже, розвиток психіки у дітей з різними видами </a:t>
            </a:r>
            <a:r>
              <a:rPr lang="uk-UA" dirty="0" err="1"/>
              <a:t>дизонтогенезу</a:t>
            </a:r>
            <a:r>
              <a:rPr lang="uk-UA" dirty="0"/>
              <a:t> має свої особливості, які залежать від типу порушення. Важливо забезпечити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/>
              <a:t>Індивідуальний підхід – враховувати особливості дитини, використовувати різні методи корекції.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/>
              <a:t>Підтримувальне середовище – створення комфортного емоційного клімату в школі.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/>
              <a:t>Розвиток навичок саморегуляції – навчання дітей ефективним стратегіям контролю емоцій.</a:t>
            </a:r>
          </a:p>
          <a:p>
            <a:pPr marL="0" indent="0">
              <a:buNone/>
            </a:pPr>
            <a:r>
              <a:rPr lang="uk-UA" dirty="0"/>
              <a:t>Інклюзивна освіта має враховувати емоційні потреби дітей та допомагати їм адаптуватися до соціального середовища.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440040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12ECF3-FBF8-4DB7-8BB4-FEA9B1D0B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8121" y="365125"/>
            <a:ext cx="9390579" cy="132556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i="1" dirty="0"/>
              <a:t>ДЯКУЮ ЗА УВАГУ!</a:t>
            </a:r>
            <a:endParaRPr lang="uk-UA" b="1" i="1" dirty="0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1E0DED56-9BD7-4A6C-BC98-F4F51F24CA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8121" y="1825625"/>
            <a:ext cx="939057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77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12ECF3-FBF8-4DB7-8BB4-FEA9B1D0B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8121" y="365125"/>
            <a:ext cx="9390579" cy="132556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uk-UA" b="1" i="1" dirty="0"/>
              <a:t>1. Закономірності розвитку особистості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F4F8103-82E3-4F2F-AF91-756EDB2E1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8122" y="1825625"/>
            <a:ext cx="9390578" cy="435133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uk-UA" dirty="0"/>
              <a:t>Розвиток особистості визначається взаємодією біологічних, соціальних та психологічних факторів:</a:t>
            </a:r>
          </a:p>
          <a:p>
            <a:pPr marL="0" indent="0">
              <a:buNone/>
            </a:pPr>
            <a:r>
              <a:rPr lang="uk-UA" b="1" i="1" dirty="0"/>
              <a:t>Біологічні фактори </a:t>
            </a:r>
            <a:r>
              <a:rPr lang="uk-UA" dirty="0"/>
              <a:t>– спадковість, фізіологічні особливості організму, стан здоров’я.</a:t>
            </a:r>
          </a:p>
          <a:p>
            <a:pPr marL="0" indent="0">
              <a:buNone/>
            </a:pPr>
            <a:r>
              <a:rPr lang="uk-UA" b="1" i="1" dirty="0"/>
              <a:t>Соціальні фактори </a:t>
            </a:r>
            <a:r>
              <a:rPr lang="uk-UA" dirty="0"/>
              <a:t>– вплив родини, школи, культурного середовища, суспільних норм і цінностей.</a:t>
            </a:r>
          </a:p>
          <a:p>
            <a:pPr marL="0" indent="0">
              <a:buNone/>
            </a:pPr>
            <a:r>
              <a:rPr lang="uk-UA" b="1" i="1" dirty="0"/>
              <a:t>Психологічні фактори </a:t>
            </a:r>
            <a:r>
              <a:rPr lang="uk-UA" dirty="0"/>
              <a:t>– когнітивні здібності, темперамент, характер, мотивація.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64330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12ECF3-FBF8-4DB7-8BB4-FEA9B1D0B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8121" y="365125"/>
            <a:ext cx="9390579" cy="132556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uk-UA" b="1" i="1" dirty="0"/>
              <a:t>1. Закономірності розвитку особистості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F4F8103-82E3-4F2F-AF91-756EDB2E1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8122" y="1825625"/>
            <a:ext cx="9390578" cy="435133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uk-UA" dirty="0"/>
              <a:t>Особистісний розвиток відбувається в тісній взаємодії цих чинників, і жоден із них не може повністю пояснити весь спектр змін, які відбуваються з людиною впродовж її життя.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C1C7C1-5FC5-45E4-AB13-9FCE88C78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9300" y="3357563"/>
            <a:ext cx="2819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37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12ECF3-FBF8-4DB7-8BB4-FEA9B1D0B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8121" y="365125"/>
            <a:ext cx="9390579" cy="132556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uk-UA" b="1" i="1" dirty="0"/>
              <a:t>1. Закономірності розвитку особистості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F4F8103-82E3-4F2F-AF91-756EDB2E1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8122" y="1825625"/>
            <a:ext cx="9390578" cy="435133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uk-UA" b="1" i="1" dirty="0"/>
              <a:t>Основні закономірності розвитку особистості</a:t>
            </a:r>
          </a:p>
          <a:p>
            <a:pPr marL="0" indent="0">
              <a:buNone/>
            </a:pPr>
            <a:r>
              <a:rPr lang="uk-UA" dirty="0"/>
              <a:t>Розвиток людини підпорядковується низці закономірностей, які пояснюють його специфіку та особливості.</a:t>
            </a:r>
          </a:p>
          <a:p>
            <a:pPr marL="0" indent="0">
              <a:buNone/>
            </a:pPr>
            <a:r>
              <a:rPr lang="uk-UA" b="1" i="1" u="sng" dirty="0"/>
              <a:t>1. </a:t>
            </a:r>
            <a:r>
              <a:rPr lang="uk-UA" b="1" i="1" u="sng" dirty="0" err="1"/>
              <a:t>Гетерохронність</a:t>
            </a:r>
            <a:endParaRPr lang="uk-UA" b="1" i="1" u="sng" dirty="0"/>
          </a:p>
          <a:p>
            <a:pPr marL="0" indent="0">
              <a:buNone/>
            </a:pPr>
            <a:r>
              <a:rPr lang="uk-UA" dirty="0" err="1"/>
              <a:t>Гетерохронність</a:t>
            </a:r>
            <a:r>
              <a:rPr lang="uk-UA" dirty="0"/>
              <a:t> означає, що різні психічні функції та процеси розвиваються неодночасно і нерівномірно. Це можна спостерігати як у дитинстві, так і в дорослому віці.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84150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12ECF3-FBF8-4DB7-8BB4-FEA9B1D0B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8121" y="365125"/>
            <a:ext cx="9390579" cy="132556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uk-UA" b="1" i="1" dirty="0"/>
              <a:t>1. Закономірності розвитку особистості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F4F8103-82E3-4F2F-AF91-756EDB2E1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8122" y="1825625"/>
            <a:ext cx="9390578" cy="43513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i="1" dirty="0"/>
              <a:t>Наприклад</a:t>
            </a:r>
            <a:r>
              <a:rPr lang="uk-UA" dirty="0"/>
              <a:t>:</a:t>
            </a:r>
          </a:p>
          <a:p>
            <a:pPr marL="0" indent="0">
              <a:buNone/>
            </a:pPr>
            <a:r>
              <a:rPr lang="uk-UA" dirty="0"/>
              <a:t>Розвиток моторики у дітей випереджає розвиток мовлення (спочатку дитина вчиться маніпулювати предметами, ходити, а лише потім говорити).</a:t>
            </a:r>
          </a:p>
          <a:p>
            <a:pPr marL="0" indent="0">
              <a:buNone/>
            </a:pPr>
            <a:r>
              <a:rPr lang="uk-UA" dirty="0"/>
              <a:t>У підлітковому віці активно розвиваються емоційно-вольова сфера та самосвідомість, але когнітивні здібності можуть ще не досягати повної зрілості.</a:t>
            </a:r>
          </a:p>
          <a:p>
            <a:pPr marL="0" indent="0">
              <a:buNone/>
            </a:pPr>
            <a:r>
              <a:rPr lang="uk-UA" dirty="0"/>
              <a:t>В юності формуються абстрактне мислення та здатність до саморефлексії, тоді як соціальні навички можуть ще залишатися на рівні підліткового віку.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28594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12ECF3-FBF8-4DB7-8BB4-FEA9B1D0B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8121" y="365125"/>
            <a:ext cx="9390579" cy="132556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uk-UA" b="1" i="1" dirty="0"/>
              <a:t>1. Закономірності розвитку особистості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F4F8103-82E3-4F2F-AF91-756EDB2E1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8122" y="1825625"/>
            <a:ext cx="9390578" cy="43513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b="1" i="1" u="sng" dirty="0"/>
              <a:t>2. Індивідуальні відмінності</a:t>
            </a:r>
          </a:p>
          <a:p>
            <a:pPr marL="0" indent="0">
              <a:buNone/>
            </a:pPr>
            <a:r>
              <a:rPr lang="uk-UA" dirty="0"/>
              <a:t>Кожна людина має унікальну траєкторію розвитку, яка залежить від спадкових факторів, впливу середовища та власної активності.</a:t>
            </a:r>
          </a:p>
          <a:p>
            <a:pPr marL="0" indent="0">
              <a:buNone/>
            </a:pPr>
            <a:r>
              <a:rPr lang="uk-UA" i="1" u="sng" dirty="0"/>
              <a:t>Фактори, що визначають індивідуальні відмінності</a:t>
            </a:r>
            <a:r>
              <a:rPr lang="uk-UA" i="1" dirty="0"/>
              <a:t>:</a:t>
            </a:r>
          </a:p>
          <a:p>
            <a:pPr marL="0" indent="0">
              <a:buNone/>
            </a:pPr>
            <a:r>
              <a:rPr lang="uk-UA" i="1" dirty="0"/>
              <a:t>Спадковість</a:t>
            </a:r>
            <a:r>
              <a:rPr lang="uk-UA" b="1" dirty="0"/>
              <a:t> -</a:t>
            </a:r>
            <a:r>
              <a:rPr lang="uk-UA" dirty="0"/>
              <a:t> впливає на фізичні характеристики, темперамент, рівень інтелектуальних здібностей.</a:t>
            </a:r>
          </a:p>
          <a:p>
            <a:pPr marL="0" indent="0">
              <a:buNone/>
            </a:pPr>
            <a:r>
              <a:rPr lang="uk-UA" i="1" dirty="0"/>
              <a:t>Середовище</a:t>
            </a:r>
            <a:r>
              <a:rPr lang="uk-UA" b="1" dirty="0"/>
              <a:t> -</a:t>
            </a:r>
            <a:r>
              <a:rPr lang="uk-UA" dirty="0"/>
              <a:t> включає виховання, соціальні умови, якість освіти, культурні традиції.</a:t>
            </a:r>
          </a:p>
          <a:p>
            <a:pPr marL="0" indent="0">
              <a:buNone/>
            </a:pPr>
            <a:r>
              <a:rPr lang="uk-UA" i="1" dirty="0"/>
              <a:t>Діяльність самої дитини </a:t>
            </a:r>
            <a:r>
              <a:rPr lang="uk-UA" b="1" dirty="0"/>
              <a:t>- </a:t>
            </a:r>
            <a:r>
              <a:rPr lang="uk-UA" dirty="0"/>
              <a:t>її власна мотивація, наполегливість, рівень зацікавленості.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52265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12ECF3-FBF8-4DB7-8BB4-FEA9B1D0B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8121" y="365125"/>
            <a:ext cx="9390579" cy="132556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uk-UA" b="1" i="1" dirty="0"/>
              <a:t>1. Закономірності розвитку особистості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F4F8103-82E3-4F2F-AF91-756EDB2E1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8122" y="1825625"/>
            <a:ext cx="9390578" cy="43513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b="1" i="1" u="sng" dirty="0"/>
              <a:t>3. Соціальна обумовленість</a:t>
            </a:r>
          </a:p>
          <a:p>
            <a:pPr marL="0" indent="0">
              <a:buNone/>
            </a:pPr>
            <a:r>
              <a:rPr lang="uk-UA" dirty="0"/>
              <a:t>Розвиток особистості неможливий без впливу соціального середовища. Дитина засвоює культурні норми, мову, соціальні ролі через спілкування з дорослими та ровесниками.</a:t>
            </a:r>
          </a:p>
          <a:p>
            <a:pPr marL="0" indent="0">
              <a:buNone/>
            </a:pPr>
            <a:r>
              <a:rPr lang="uk-UA" i="1" dirty="0"/>
              <a:t>Основні соціальні інститути, що впливають на розвиток особистості:</a:t>
            </a:r>
          </a:p>
          <a:p>
            <a:pPr marL="0" indent="0">
              <a:buNone/>
            </a:pPr>
            <a:r>
              <a:rPr lang="uk-UA" i="1" dirty="0"/>
              <a:t>Сім'я</a:t>
            </a:r>
            <a:r>
              <a:rPr lang="uk-UA" dirty="0"/>
              <a:t> – перший і головний виховний осередок, що формує базові цінності, навички, стиль поведінки.</a:t>
            </a:r>
          </a:p>
          <a:p>
            <a:pPr marL="0" indent="0">
              <a:buNone/>
            </a:pPr>
            <a:r>
              <a:rPr lang="uk-UA" i="1" dirty="0"/>
              <a:t>Школа</a:t>
            </a:r>
            <a:r>
              <a:rPr lang="uk-UA" dirty="0"/>
              <a:t> – надає знання, розвиває соціальні навички, привчає до дисципліни та відповідальності.</a:t>
            </a:r>
          </a:p>
          <a:p>
            <a:pPr marL="0" indent="0">
              <a:buNone/>
            </a:pPr>
            <a:r>
              <a:rPr lang="uk-UA" i="1" dirty="0"/>
              <a:t>Суспільство</a:t>
            </a:r>
            <a:r>
              <a:rPr lang="uk-UA" dirty="0"/>
              <a:t> – через соціальні взаємодії дитина дізнається про норми поведінки, систему моральних цінностей, традиції.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411748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2418</Words>
  <Application>Microsoft Office PowerPoint</Application>
  <PresentationFormat>Широкий екран</PresentationFormat>
  <Paragraphs>185</Paragraphs>
  <Slides>33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Wingdings</vt:lpstr>
      <vt:lpstr>Тема Office</vt:lpstr>
      <vt:lpstr>Особливості розвитку особистості</vt:lpstr>
      <vt:lpstr>Вступ</vt:lpstr>
      <vt:lpstr>1. Закономірності розвитку особистості</vt:lpstr>
      <vt:lpstr>1. Закономірності розвитку особистості</vt:lpstr>
      <vt:lpstr>1. Закономірності розвитку особистості</vt:lpstr>
      <vt:lpstr>1. Закономірності розвитку особистості</vt:lpstr>
      <vt:lpstr>1. Закономірності розвитку особистості</vt:lpstr>
      <vt:lpstr>1. Закономірності розвитку особистості</vt:lpstr>
      <vt:lpstr>1. Закономірності розвитку особистості</vt:lpstr>
      <vt:lpstr>1. Закономірності розвитку особистості</vt:lpstr>
      <vt:lpstr>1. Закономірності розвитку особистості</vt:lpstr>
      <vt:lpstr>1. Закономірності розвитку особистості</vt:lpstr>
      <vt:lpstr>2. Поняття «норма» і «відхилення» у розвитку дитини</vt:lpstr>
      <vt:lpstr>2. Поняття «норма» і «відхилення» у розвитку дитини</vt:lpstr>
      <vt:lpstr>2. Поняття «норма» і «відхилення» у розвитку дитини</vt:lpstr>
      <vt:lpstr>2. Поняття «норма» і «відхилення» у розвитку дитини</vt:lpstr>
      <vt:lpstr>2. Поняття «норма» і «відхилення» у розвитку дитини</vt:lpstr>
      <vt:lpstr>2. Поняття «норма» і «відхилення» у розвитку дитини</vt:lpstr>
      <vt:lpstr>2. Поняття «норма» і «відхилення» у розвитку дитини</vt:lpstr>
      <vt:lpstr>2. Поняття «норма» і «відхилення» у розвитку дитини</vt:lpstr>
      <vt:lpstr>2. Поняття «норма» і «відхилення» у розвитку дитини</vt:lpstr>
      <vt:lpstr>3. Розвиток психіки дітей з особливими освітніми потребами</vt:lpstr>
      <vt:lpstr>3. Розвиток психіки дітей з особливими освітніми потребами</vt:lpstr>
      <vt:lpstr>3. Розвиток психіки дітей з особливими освітніми потребами</vt:lpstr>
      <vt:lpstr>3. Розвиток психіки дітей з особливими освітніми потребами</vt:lpstr>
      <vt:lpstr>3. Розвиток психіки дітей з особливими освітніми потребами</vt:lpstr>
      <vt:lpstr>3. Розвиток психіки дітей з особливими освітніми потребами</vt:lpstr>
      <vt:lpstr>3. Розвиток психіки дітей з особливими освітніми потребами</vt:lpstr>
      <vt:lpstr>3. Розвиток психіки дітей з особливими освітніми потребами</vt:lpstr>
      <vt:lpstr>3. Розвиток психіки дітей з особливими освітніми потребами</vt:lpstr>
      <vt:lpstr>3. Розвиток психіки дітей з особливими освітніми потребами</vt:lpstr>
      <vt:lpstr>3. Розвиток психіки дітей з особливими освітніми потребами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Особливості розвитку особистості</dc:title>
  <dc:creator>Tetiana Sol</dc:creator>
  <cp:lastModifiedBy>Tetiana Sol</cp:lastModifiedBy>
  <cp:revision>8</cp:revision>
  <dcterms:created xsi:type="dcterms:W3CDTF">2025-03-19T21:25:17Z</dcterms:created>
  <dcterms:modified xsi:type="dcterms:W3CDTF">2025-03-20T09:35:04Z</dcterms:modified>
</cp:coreProperties>
</file>