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8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6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9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5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8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2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3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7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C610F-8018-4391-910B-45BB81192B9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A198B-F109-48AD-AEB1-AC3CCADF6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5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УПРАВЛІННЯ ТОВАРНИМ РУХОМ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255963"/>
          </a:xfrm>
        </p:spPr>
        <p:txBody>
          <a:bodyPr>
            <a:normAutofit/>
          </a:bodyPr>
          <a:lstStyle/>
          <a:p>
            <a:r>
              <a:rPr lang="uk-UA" b="1" dirty="0"/>
              <a:t>Сутність управління каналами </a:t>
            </a:r>
            <a:r>
              <a:rPr lang="uk-UA" b="1" dirty="0" smtClean="0"/>
              <a:t>розподілу</a:t>
            </a:r>
            <a:endParaRPr lang="en-US" b="1" dirty="0" smtClean="0"/>
          </a:p>
          <a:p>
            <a:r>
              <a:rPr lang="uk-UA" b="1" dirty="0"/>
              <a:t>Розподіл ресурсів для забезпечення ефективного управління </a:t>
            </a:r>
            <a:r>
              <a:rPr lang="uk-UA" b="1" dirty="0" smtClean="0"/>
              <a:t>каналом</a:t>
            </a:r>
            <a:endParaRPr lang="en-US" b="1" dirty="0" smtClean="0"/>
          </a:p>
          <a:p>
            <a:r>
              <a:rPr lang="uk-UA" dirty="0" smtClean="0"/>
              <a:t>Конкуренція </a:t>
            </a:r>
            <a:r>
              <a:rPr lang="uk-UA" dirty="0"/>
              <a:t>в каналах </a:t>
            </a:r>
            <a:r>
              <a:rPr lang="uk-UA" dirty="0" smtClean="0"/>
              <a:t>розподілу</a:t>
            </a:r>
          </a:p>
          <a:p>
            <a:r>
              <a:rPr lang="uk-UA" b="1" dirty="0"/>
              <a:t>Влада в каналі </a:t>
            </a:r>
            <a:r>
              <a:rPr lang="uk-UA" b="1" dirty="0" smtClean="0"/>
              <a:t>розподілу</a:t>
            </a:r>
          </a:p>
          <a:p>
            <a:r>
              <a:rPr lang="uk-UA" b="1" dirty="0"/>
              <a:t>Лояльність у каналі </a:t>
            </a:r>
            <a:r>
              <a:rPr lang="uk-UA" b="1" dirty="0" smtClean="0"/>
              <a:t>розподілу</a:t>
            </a:r>
          </a:p>
          <a:p>
            <a:r>
              <a:rPr lang="uk-UA" b="1" dirty="0"/>
              <a:t>Конфлікти у каналі збуту</a:t>
            </a:r>
            <a:endParaRPr lang="en-US" b="1" dirty="0"/>
          </a:p>
          <a:p>
            <a:endParaRPr lang="uk-UA" b="1" dirty="0" smtClean="0"/>
          </a:p>
          <a:p>
            <a:endParaRPr lang="en-US" b="1" dirty="0"/>
          </a:p>
          <a:p>
            <a:endParaRPr lang="en-US" b="1" dirty="0"/>
          </a:p>
          <a:p>
            <a:endParaRPr lang="uk-UA" dirty="0" smtClean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52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" y="0"/>
            <a:ext cx="1210056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Вертикальним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гуртовиками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обійти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гуртовиків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Багатоканальний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каналами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аптек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косметики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Зіткнення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Зіткнення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межах каналу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069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8077"/>
            <a:ext cx="119263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договорах;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з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уступками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односторонній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двосторонній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з  метою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позаорганізаційних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раду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раду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членство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контроль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позовів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погроз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яку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27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1520"/>
            <a:ext cx="12030891" cy="7101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973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b="1" i="1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урегулювання</a:t>
            </a:r>
            <a:r>
              <a:rPr lang="uk-UA" b="1" i="1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конфліктів</a:t>
            </a:r>
            <a:endParaRPr lang="en-US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680" marR="273050" indent="456565" algn="just">
              <a:spcBef>
                <a:spcPts val="90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кілька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конструктивних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методів,</a:t>
            </a:r>
            <a:r>
              <a:rPr lang="uk-UA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дає змогу контролювати розвиток подій і врегульовувати виникаючі конфлікти. До таких методів належать: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84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079500" algn="l"/>
              </a:tabLst>
            </a:pPr>
            <a:r>
              <a:rPr lang="uk-UA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інформаційно-активні;</a:t>
            </a:r>
            <a:endParaRPr lang="en-US" sz="2000" spc="0" dirty="0" smtClean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ts val="184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079500" algn="l"/>
              </a:tabLst>
            </a:pPr>
            <a:r>
              <a:rPr lang="uk-UA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інформаційно-захисні.</a:t>
            </a:r>
            <a:endParaRPr lang="en-US" sz="2000" spc="0" dirty="0" smtClean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60680" marR="264795" indent="456565" algn="just">
              <a:spcBef>
                <a:spcPts val="10"/>
              </a:spcBef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Інформаційно-активні методи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передбачають для залагодження конфліктів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відкритий обмін інформацією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 вирішення конфліктних ситуацій. Такий відкритий обмін інформацією корисний і для сторони, яка надає інформацію, і для сторони, яка її отримує.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680" marR="268605" indent="456565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деяких каналах як метод урегулювання конфлікту використовують обмін працівниками, який передбачає односторонній чи двосторонній обмін персоналом на певний період. І хоча такі дії потребують чіткої організації, оскільки існує небезпека розголошення приватної інформації, стажери повертаються до своїх компаній, подивившись на свою роботу з погляду інших організацій, а також отримують можливість самостійно і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брати участь у діяльності каналу. Учасники обмінів також мають можливість познайомитися зі своїми колегами в інших організаціях, які виконують такі самі завдання і мають аналогічну кваліфікацію. Вирішення спільних завдань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формує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основу</a:t>
            </a:r>
            <a:r>
              <a:rPr lang="uk-UA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тривалих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взаємин,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позаорганізаційних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своїм змістом і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міжорганізаційних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колом вирішуваних 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</a:t>
            </a:r>
            <a:r>
              <a:rPr lang="uk-UA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інформаційно-активних методів треба також віднести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кооптацію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або врегулювання конфлікту шляхом переконання, що передбачає включення нових елементів в адміністративну структуру, що визначає політику каналу. Ефективна кооптація здатна зробити учасників каналу доступнішими одне для одного, оскільки вона потребує створення надійних і стандартизованих каналів, через які буде передаватися інформація, поради і запити. У  результаті  кооптації  партнери  вільно 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обмінюватимуться інформацією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проханнями і допомогою.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8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1" y="98698"/>
            <a:ext cx="119263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Кооптація дає змогу розподілити відповідальність таким чином, що більшість учасників каналу спілкуються, беруть участь у сумісних програмах або прийнятті рішень.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Інформаційно-захисні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використовують у разі відсутності в каналах розподілу спільних цілей. Масштаб і характер суперечностей розглядаються як постійні величини, а цілі сторін є взаємовиключними: коли один виграє – інший втрачає. Для такої ситуації характерним є відсутність співпраці і жорсткі форми поведінки, такі як погрози або обіцянки. Треті сторони, яких розглядають як потенційних союзників, також можуть брати участь у вирішенні суперечок, виступаючи в ролі посередника або арбітра між сторонами.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одним із методів, здатним до вирішення конфлікту між учасниками каналу розподілу. У цьому контексті посередництво – це процес, в якому третя сторона намагається забезпечити вирішення конфлікту шляхом переконання конфліктуючих сторін продовжити переговори або розглянути рекомендації чи пропозиції, запропоновані посередником. Посередник зазвичай може об'єктивно оцінити ситуацію, що склалася, і запропонувати нові варіанти рішення, не помічені інсайдером. Рішення може бути прийнято сторонами хоча б тому, що воно виходить від посередника. Ефективне посередництво полягає в успішному наведенні фактів і поясненні суперечливих питань, збереженні комунікації між сторонами, пошуку можливостей для примирення, переконанні сторін щодо прийняття певних рішень, а також у контролі за виконанням досягнутих домовленостей.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Альтернативою посередництву є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Арбітраж здійснюють у добровільній і примусовій формах.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Примусовий арбітраж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процес, відповідно до якого закон зобов'язує сторони передати розгляд конфлікту третій стороні, чиє рішення є остаточним і обов'язковим для виконання.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Добровільний арбітраж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за погодженим вибором сторін арбітром, рішення якого є авторитетним, але виконується сторонами на добровільній основі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22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1500"/>
            <a:ext cx="11952514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Висновки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-4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/>
              <a:t>Канал розподілу за своєю сутністю є потужною організацією, яка, навіть складаючись із незалежних суб'єктів ринку, забезпечує доступність товарів і послуг кінцевим споживачам. Водночас суб'єкти ринку, що беруть участь у функціонуванні каналу розподілу, характеризуються розбіжністю цілей і позицій. Ці розбіжності стають перешкодами тоді, коли встановлено низку обмежень, що полегшують діяльність кожного учасника каналу і забезпечують досягнення максимально високих результатів економічної діяльності.</a:t>
            </a:r>
            <a:endParaRPr lang="en-US" dirty="0"/>
          </a:p>
          <a:p>
            <a:r>
              <a:rPr lang="uk-UA" dirty="0"/>
              <a:t>Учасники каналу повинні мати можливість вільно спілкуватися між собою, співпрацювати в процесі досягнення спільних цілей каналу, а також мати в розпорядженні чітко виражену адміністративну структуру, систему субординації або систему стимулювання, що заохочує відповідну поведінку учасників каналу.</a:t>
            </a:r>
            <a:endParaRPr lang="en-US" dirty="0"/>
          </a:p>
          <a:p>
            <a:r>
              <a:rPr lang="uk-UA" dirty="0"/>
              <a:t>Крім того, канал розподілу має ще одну особливість – взаємодоповнюваність або </a:t>
            </a:r>
            <a:r>
              <a:rPr lang="uk-UA" dirty="0" err="1"/>
              <a:t>субадитивність</a:t>
            </a:r>
            <a:r>
              <a:rPr lang="uk-UA" dirty="0"/>
              <a:t> витрат. Під </a:t>
            </a:r>
            <a:r>
              <a:rPr lang="uk-UA" i="1" dirty="0" err="1"/>
              <a:t>субадитивністю</a:t>
            </a:r>
            <a:r>
              <a:rPr lang="uk-UA" i="1" dirty="0"/>
              <a:t> </a:t>
            </a:r>
            <a:r>
              <a:rPr lang="uk-UA" dirty="0"/>
              <a:t>розуміють, що загальні витрати на надання послуг цільовій групі споживачів будуть нижчими, якщо канал об'єднає свої зусилля, ніж у тому разі, коли кожний учасник займається розподілом окремо. </a:t>
            </a:r>
            <a:r>
              <a:rPr lang="uk-UA" dirty="0" err="1"/>
              <a:t>Субадитивність</a:t>
            </a:r>
            <a:r>
              <a:rPr lang="uk-UA" dirty="0"/>
              <a:t> також означає, що за певного загального рівня витрат потужна організація, а саме канал розподілу, може забезпечити вищий рівень усіх елементів обслуговування, ніж низка окремих, не узгоджених між собою дій суб'єктів ринку. Таким чином, взаємодоповнюваність витрат виникає внаслідок поділу праці між </a:t>
            </a:r>
            <a:r>
              <a:rPr lang="uk-UA"/>
              <a:t>учасниками </a:t>
            </a:r>
            <a:r>
              <a:rPr lang="uk-UA" smtClean="0"/>
              <a:t>каналу розподілу </a:t>
            </a:r>
            <a:r>
              <a:rPr lang="uk-UA" dirty="0"/>
              <a:t>і їхньою взаємозалежністю під час виконання спільних завдань.</a:t>
            </a:r>
            <a:endParaRPr lang="en-US" dirty="0"/>
          </a:p>
          <a:p>
            <a:r>
              <a:rPr lang="uk-UA" dirty="0"/>
              <a:t>Отже, необхідно управляти каналом розподілу, орієнтованим на задоволення потреб споживача і досягнення оптимального рівня витрат на виконання функцій каналу. Управління каналом розподілу складається з кількох етапів: планування структури каналу, вибір організаційної форми каналу, власне управління через накопичення і розподіл ресурсів, виявлення конфліктів та їх урегулювання.</a:t>
            </a:r>
            <a:endParaRPr lang="en-US" dirty="0"/>
          </a:p>
          <a:p>
            <a:r>
              <a:rPr lang="uk-UA" dirty="0"/>
              <a:t>У збутовій мережі можна спостерігати такі варіанти конкуренції: горизонтальна конкуренція (існує між посередниками одного типу, що діють на одному рівні збутової мережі); міжвидова горизонтальна конкуренція (існує між посередниками, що перебувають на одному рівні мережі, але розрізняються за характером дії); вертикальна конкуренція (посередники, що перебувають на різних рівнях мережі, виконують функції посередника більш високого або низького рівня); конкуренція між збутовими каналами (у цьому випадку один одному </a:t>
            </a:r>
            <a:r>
              <a:rPr lang="uk-UA" dirty="0" err="1"/>
              <a:t>протистоять</a:t>
            </a:r>
            <a:r>
              <a:rPr lang="uk-UA" dirty="0"/>
              <a:t> канали в цілому).</a:t>
            </a:r>
            <a:endParaRPr lang="en-US" dirty="0"/>
          </a:p>
          <a:p>
            <a:r>
              <a:rPr lang="uk-UA" dirty="0"/>
              <a:t> 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9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59" y="181438"/>
            <a:ext cx="11656423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680" marR="270510" indent="456565" algn="just"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Канал розподілу за своєю сутністю є потужною організацією, яка, навіть складаючись із незалежних суб'єктів ринку, забезпечує доступність товарів і послуг кінцевим споживачам.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Учасники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каналу повинні мати можливість вільно спілкуватися між собою, співпрацювати в процесі досягнення спільних цілей каналу, а також мати в розпорядженні чітко виражену адміністративну структуру, систему субординації або систему стимулювання, що заохочує відповідну поведінку учасників каналу.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67335" indent="456565" algn="just"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 того, канал розподілу має ще одну особливість –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взаємодоповнюваність або </a:t>
            </a: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субадитивність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витрат.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субадитивністю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розуміють, що загальні витрати на надання послуг цільовій групі споживачів будуть нижчими, якщо канал об'єднає свої зусилля, ніж у тому разі, коли кожний</a:t>
            </a:r>
            <a:r>
              <a:rPr lang="uk-UA" sz="2000" spc="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учасник займається розподілом окремо.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Субадитивність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також означає, що за певного загального рівня витрат потужна організація, а саме канал розподілу, може забезпечити вищий рівень</a:t>
            </a:r>
            <a:r>
              <a:rPr lang="uk-UA" sz="2000" spc="2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uk-UA" sz="2000" spc="2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uk-UA" sz="2000" spc="2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обслуговування,</a:t>
            </a:r>
            <a:r>
              <a:rPr lang="uk-UA" sz="2000" spc="2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uk-UA" sz="2000" spc="2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низка</a:t>
            </a:r>
            <a:r>
              <a:rPr lang="uk-UA" sz="2000" spc="2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окремих,</a:t>
            </a:r>
            <a:r>
              <a:rPr lang="uk-UA" sz="2000" spc="2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2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000" spc="-2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узгоджених між собою дій суб'єктів ринку. Таким чином, взаємодоповнюваність витрат виникає внаслідок поділу праці між учасниками каналу розподілу і їхньою взаємозалежністю під час виконання спільних завдань.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необхідно управляти каналом розподілу, орієнтованим на задоволення потреб споживача і досягнення оптимального рівня витрат на виконання функцій каналу. Управління каналом розподілу складається з кількох етапів: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планування структури каналу,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вибір організаційної форми каналу,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власне управління через накопичення і розподіл ресурсів, виявлення конфліктів та їх урегулювання.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69240" indent="456565" algn="just">
              <a:spcBef>
                <a:spcPts val="5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0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2" y="-123536"/>
            <a:ext cx="11717382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Розподіл наявних ресурсів каналу передбачає передусім вибір відповідних партнерів для реалізації стратегії каналу, аудит і оцінку ресурсів, які партнери погоджуються задіяти під час виконання функцій каналу розподілу, концентрацію ресурсів і ефективний розподіл між партнерами та функціями каналу для забезпечення запланованого рівня обслуговування кінцевих споживачів. Вибір і економічні показники партнера по каналу є основними чинниками, що визначають успіх чи невдачу маркетингового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каналу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 певні критерії вибору партнерів по каналу з погляду постачальника, а саме: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фінансове становище потенційного партнера по каналу;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продажу;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 продукції;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 ринку;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діяльності зі збуту продукції;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 компанії і програми стимулювання збуту;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навчання;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грошового стимулювання продажу;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 і матеріальна база;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 замовлення і оплати;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з установлення і ремонту продукції;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 демонстраційних програм;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 спрямовувати ресурси на виробництво певних асортиментних груп;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 брати участь у спільних програмах;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 надавати інформацію;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/>
              <a:t>готовність дотримуватися встановлених квот.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111597"/>
            <a:ext cx="11887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ідеальній моделі каналу всі учасники мають узгоджені погляди і цілі, що дало б змогу автоматизувати процес управління. У реальній дійсності існує чимало причин, через які партнери по каналу не завжди демонструють прагнення до співпраці. Існує кілька важелів, які дають змогу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 організовувати і узгоджувати діяльність у каналі розподілу – застосування влади, розширення обов'язків учасників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каналу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атмосфери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довіри,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 укладення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угод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збутовій мережі можна спостерігати різні варіанти конкуренції.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Горизонтальна конкуренція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між посередниками одного типу, що діють на одному рівні збутової мережі.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Міжвидова горизонтальна конкуренція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Ця форма конкуренції існує між посередниками, що перебувають на одному рівні мережі, але розрізняються за характером дії (наприклад, самообслуговування проти повного обслуговування); вона часто призводить до великих розбіжностей за асортиментом і цінами.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Вертикальна конкуренція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Посередники, що перебувають на різних рівнях мережі, виконують функції посередника більш високого або низького рівня. Наприклад, роздрібні торговці можуть здійснювати функції оптовика, і навпаки, оптові торговці можуть займатися роздрібним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продажем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 між збутовими каналами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цьому випадку один		одному	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протистоять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Наприклад, традиційна збутова мережа конкурує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продажем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товарів поштою.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Еволюція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збуту,	що	мала		місце	в		останні десятиліття,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різко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загострила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 між посередниками всіх	типів.		Одним	із	проявів		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цієї конкуренції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став	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вертикальних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 систем.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65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008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680" marR="267970" indent="456565" algn="just">
              <a:spcBef>
                <a:spcPts val="89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Часто дії учасників каналу можна узгодити тільки за рахунок застосування влади.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 «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влада»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асоціюється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насильницькими діями або політичним тиском. Однак такий погляд не зовсім справедливий, оскільки здебільшого влада реалізується за рахунок володіння і контролю над ресурсами, цінними для іншої сторони.</a:t>
            </a:r>
            <a:r>
              <a:rPr lang="uk-UA" sz="2000" spc="27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uk-UA" sz="2000" spc="2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uk-UA" sz="2000" spc="2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uk-UA" sz="2000" spc="2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активи,</a:t>
            </a:r>
            <a:r>
              <a:rPr lang="uk-UA" sz="2000" spc="2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uk-UA" sz="2000" spc="2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000" spc="2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взаємин, обумовлюючи залежність, лояльність або зобов'язання одного учасника каналу перед іншим. Кожний учасник каналу має в розпорядженні певні цінні ресурси: матеріальні активи, винагороду, примус, рекомендації спеціалістів, ототожнення і закон.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владу можна розглядати як ступінь залежності одного учасника каналу від іншого. Коли залежність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нерівномірно, ті з них, що характеризуються найбільшою залежністю, володіють найменшою владою стосовно інших учасників каналу розподілу. Отже, залежність і джерело влади –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неподільні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Яскравим прикладом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величезного значення відносин залежності в маркетингових каналах служить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виробництва і постачання продукції «точно у строк».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за принципом «точно у строк» – завдання дуже складне: матеріали і комплектуючі мають доставлятися на підприємство саме в той момент, коли вони необхідні в процесі виробництва, що вивільнює виробника від необхідності підтримувати товарні запаси, а також від пов'язаних з ними витрат. Постачальники також стикаються з проблемою забезпечення не тільки своєчасної поставки комплектуючих, а й певної послідовності надходжень їх на конвеєр. Це залежить від індивідуальних характеристик деталей. Більше того, за відсутності резервних товарних запасів деталі, які поставляють за методом «точно у строк», мають бути однакової якості, оскільки сам метод не передбачає заміни дефектних одиниць.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56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5" y="236867"/>
            <a:ext cx="11965577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680" marR="269875" indent="456565" algn="just">
              <a:spcBef>
                <a:spcPts val="5"/>
              </a:spcBef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Влада, заснована на винагороді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базується на переконанні учасника каналу в тому, що його дії, спрямовані іншим учасником, здатні мати своїм наслідком більший рівень</a:t>
            </a:r>
            <a:r>
              <a:rPr lang="uk-UA" sz="2000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прибутку, надання знижок, інші види компенсацій, встановлення меж ексклюзивної території.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680" marR="267335" indent="456565" algn="just">
              <a:spcBef>
                <a:spcPts val="5"/>
              </a:spcBef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Влада, заснована на примусі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передбачає будь-які каральні санкції, які здатний застосувати один з учасників каналу розподілу. До таких санкцій належать зниження рівня торгових націнок, повернення винагороди, зниження швидкості постачання, обмеження територіальних меж розподілу тощо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які, маючи вищу і ґрунтовнішу обізнаність, здатні диктувати певні умови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 каналу розподілу. Почасти в такій владі бувають зацікавлені всі учасники каналу розподілу.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 ототожнювання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владою відомих фірм, що мають найпопулярніші торгові марки (влада референта) і фактично саме ім'я такої фірми здатне створювати відносини підпорядкування.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 закону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влада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неформально створюється в каналах розподілу і реалізується лідером каналу. Різновидом такої влади є протекціонізм у торгівлі, а також існуючі законодавчі акти, відповідно до яких учасники каналу розподілу будують свою діяльність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 заснована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примушуванні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Влада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в магазинах,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шпальтах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збутові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змагання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таким,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поставок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розриву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680" marR="267335" indent="456565" algn="just">
              <a:spcBef>
                <a:spcPts val="5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41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119301"/>
            <a:ext cx="12266023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брутальні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простому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є стимул -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партнерства.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дистриб'юторами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з ними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ув'язуються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 в каналі поєднуються різні види влади для формування оптимального механізму управління каналом для досягнення цілей розподілу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Лояльність і довіра партнерів, які працюють у каналі розподілу, ґрунтуються на загальних цінностях, зацікавленості у підвищенні цінності загальних результатів сумісної діяльності та завдяки сумісній діяльності і тривалим діловим відносинам. Проте лояльність здатна суттєво знижуватися внаслідок так званої опортуністичної поведінки учасників каналу. Вірність наданим зобов'язанням перед іншими учасниками каналу тим міцніша, що більше загальних цінностей у партнерів, більше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цих взаємин для обох сторін, а також вище витрати на припинення ділових стосунків. Крім того, виявлено, що довіра сама собою позитивно впливає на лояльність суб'єктів ринку, які функціонують у каналі.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Довіра сприяє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зменшенню невизначеності, яка відчувається учасниками каналу, сприяє співпраці 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виникненню «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 конфліктів», тобто таких, які мають у своїй основі структурні відмінності, на відміну від неконструктивних конфліктів.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Лояльність учасників каналу також сприяє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співпраці, задоволеності сумісними діями, мовчазному погодженню партнерів і знижує вірогідність припинення партнерських взаємин кожним учасником каналу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6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9351"/>
            <a:ext cx="1176963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680" marR="271780" indent="456565" algn="just">
              <a:spcBef>
                <a:spcPts val="34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Менеджери каналів розподілу розрізняють безліч зобов'язань учасників.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67970" indent="456565" algn="just"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Емоційні зобов'язання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(підтримка відносин) сприяє отриманню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позитивніших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результатів, ніж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моральні зобов'язання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 підтримка стосунків з тієї причини, що сторони вважають себе зобов'язаними так діяти. Навпаки, зобов'язання з розрахунку або вимушене збереження стосунків справляють сильний негативний вплив на бажання учасників вкладати інвестиції або залишатися в системі каналу.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68605" indent="456565" algn="just"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Фахівці розрізняють різні форми взаємин у структурах каналу – вільну, авторитарну і партнерську. З цих форм партнерські взаємини найповніше відповідають поняттю рівноцінного обміну, тоді як авторитарні стосунки передбачають існування системи влади, яка дозволяє одному з партнерів розробляти правила, давати інструкції і здійснювати вплив на рішення, які приймають інші партнери.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66065" indent="456565" algn="just"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Вільна форма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взаємин застосовує зовнішні важелі – закон, конкуренцію, компенсаційні виплати;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69240" indent="456565" algn="just">
              <a:spcBef>
                <a:spcPts val="5"/>
              </a:spcBef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авторитарна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внутрішні важелі, що базуються на 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адмініструванні;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70510" indent="456565" algn="just"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партнерська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внутрішні, що базуються на сумісних 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інтересах.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71780" indent="456565" algn="just"/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Партнерська форма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взаємин має</a:t>
            </a: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 створення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кожного учасника каналу розподілу мотивацію дій в інтересах партнерських взаємин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Саме створення взаємин на основі довіри і лояльності має величезне значення, оскільки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 на ефективність і тривалість взаємин у цілому.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marR="271780" indent="456565" algn="just"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0715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Конфлікт</a:t>
            </a:r>
            <a:r>
              <a:rPr lang="ru-RU" b="1" dirty="0" smtClean="0"/>
              <a:t> у межах каналу </a:t>
            </a:r>
            <a:r>
              <a:rPr lang="ru-RU" b="1" dirty="0" err="1" smtClean="0"/>
              <a:t>розподілу</a:t>
            </a:r>
            <a:r>
              <a:rPr lang="ru-RU" b="1" dirty="0" smtClean="0"/>
              <a:t> -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неузгодження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виникають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учасниками</a:t>
            </a:r>
            <a:r>
              <a:rPr lang="ru-RU" b="1" dirty="0" smtClean="0"/>
              <a:t> каналу </a:t>
            </a:r>
            <a:r>
              <a:rPr lang="ru-RU" b="1" dirty="0" err="1" smtClean="0"/>
              <a:t>стосовно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цілей</a:t>
            </a:r>
            <a:r>
              <a:rPr lang="ru-RU" b="1" dirty="0" smtClean="0"/>
              <a:t> і </a:t>
            </a:r>
            <a:r>
              <a:rPr lang="ru-RU" b="1" dirty="0" err="1" smtClean="0"/>
              <a:t>функцій</a:t>
            </a:r>
            <a:r>
              <a:rPr lang="ru-RU" b="1" dirty="0" smtClean="0"/>
              <a:t>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того, </a:t>
            </a:r>
            <a:r>
              <a:rPr lang="ru-RU" b="1" dirty="0" err="1" smtClean="0"/>
              <a:t>хто</a:t>
            </a:r>
            <a:r>
              <a:rPr lang="ru-RU" b="1" dirty="0" smtClean="0"/>
              <a:t> і </a:t>
            </a:r>
            <a:r>
              <a:rPr lang="ru-RU" b="1" dirty="0" err="1" smtClean="0"/>
              <a:t>що</a:t>
            </a:r>
            <a:r>
              <a:rPr lang="ru-RU" b="1" dirty="0" smtClean="0"/>
              <a:t> повинен </a:t>
            </a:r>
            <a:r>
              <a:rPr lang="ru-RU" b="1" dirty="0" err="1" smtClean="0"/>
              <a:t>робити</a:t>
            </a:r>
            <a:r>
              <a:rPr lang="ru-RU" b="1" dirty="0" smtClean="0"/>
              <a:t> і яку </a:t>
            </a:r>
            <a:r>
              <a:rPr lang="ru-RU" b="1" dirty="0" err="1" smtClean="0"/>
              <a:t>винагороду</a:t>
            </a:r>
            <a:r>
              <a:rPr lang="ru-RU" b="1" dirty="0" smtClean="0"/>
              <a:t> за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отримувати</a:t>
            </a:r>
            <a:r>
              <a:rPr lang="ru-RU" b="1" dirty="0" smtClean="0"/>
              <a:t>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заважає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Масштаб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несумісністю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неузгодженістю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дрібних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непорозумінь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неузгоджень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розриву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непорозумінь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каналах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Багатоканальні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Горизонтальним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одному і тому самому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дилери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дилерів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 самому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відбирають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них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агресивнішу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цінову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рекламу,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межами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ними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дилери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марки. Приклад: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аптек, великих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універмагів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дрібних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війна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1829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3202</Words>
  <Application>Microsoft Office PowerPoint</Application>
  <PresentationFormat>Широкоэкранный</PresentationFormat>
  <Paragraphs>129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Тема Office</vt:lpstr>
      <vt:lpstr>УПРАВЛІННЯ ТОВАРНИМ РУХОМ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ТОВАРНИМ РУХОМ</dc:title>
  <dc:creator>Valeria Tymoshyk</dc:creator>
  <cp:lastModifiedBy>Valeria Tymoshyk</cp:lastModifiedBy>
  <cp:revision>6</cp:revision>
  <dcterms:created xsi:type="dcterms:W3CDTF">2025-03-25T06:16:52Z</dcterms:created>
  <dcterms:modified xsi:type="dcterms:W3CDTF">2025-03-25T06:55:54Z</dcterms:modified>
</cp:coreProperties>
</file>