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4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28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FF9900"/>
    <a:srgbClr val="3399FF"/>
    <a:srgbClr val="FFFFFF"/>
    <a:srgbClr val="499EAF"/>
    <a:srgbClr val="777777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3200" dirty="0"/>
              <a:t>Насильницька</a:t>
            </a:r>
            <a:r>
              <a:rPr lang="uk-UA" sz="3200" baseline="0" dirty="0"/>
              <a:t> злочинність у загальній структурі злочинності у 2024 році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2145959910860572"/>
                  <c:y val="0.10086327213642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68-4E37-A18B-8EF0904AB504}"/>
                </c:ext>
              </c:extLst>
            </c:dLbl>
            <c:dLbl>
              <c:idx val="1"/>
              <c:layout>
                <c:manualLayout>
                  <c:x val="0.1027312471848896"/>
                  <c:y val="-0.268359071214309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68-4E37-A18B-8EF0904AB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Насильницька злочинність</c:v>
                </c:pt>
                <c:pt idx="1">
                  <c:v>Інша злочинність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8-4E37-A18B-8EF0904AB5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32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8381879414528332"/>
                  <c:y val="-9.9332277556207396E-2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A-4D1B-8510-D02143ECF04B}"/>
                </c:ext>
              </c:extLst>
            </c:dLbl>
            <c:dLbl>
              <c:idx val="1"/>
              <c:layout>
                <c:manualLayout>
                  <c:x val="0.14170553554313178"/>
                  <c:y val="-0.10409055026925959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A-4D1B-8510-D02143ECF04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3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3BDA-4D1B-8510-D02143ECF04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3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BDA-4D1B-8510-D02143ECF04B}"/>
                </c:ext>
              </c:extLst>
            </c:dLbl>
            <c:dLbl>
              <c:idx val="4"/>
              <c:layout>
                <c:manualLayout>
                  <c:x val="5.7508322992360549E-2"/>
                  <c:y val="6.9865758261799568E-2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DA-4D1B-8510-D02143ECF0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Кр. пр. проти життя та здоров'я</c:v>
                </c:pt>
                <c:pt idx="1">
                  <c:v>Кр. пр. проти миру, безпеки людства та міжнародного правопорядку</c:v>
                </c:pt>
                <c:pt idx="2">
                  <c:v>Кр. Проти власності</c:v>
                </c:pt>
                <c:pt idx="3">
                  <c:v>Інші кр.. Пр.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0.63</c:v>
                </c:pt>
                <c:pt idx="1">
                  <c:v>0.23</c:v>
                </c:pt>
                <c:pt idx="2">
                  <c:v>0.04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DA-4D1B-8510-D02143ECF0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296606403431628"/>
          <c:y val="0"/>
          <c:w val="0.40507669580969358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Коефіцієнт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м. Київ</c:v>
                </c:pt>
                <c:pt idx="1">
                  <c:v>Одеська обл.</c:v>
                </c:pt>
                <c:pt idx="2">
                  <c:v>Харківська обл.</c:v>
                </c:pt>
                <c:pt idx="3">
                  <c:v>Сумська обл.</c:v>
                </c:pt>
                <c:pt idx="4">
                  <c:v>Запорізька обл.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420</c:v>
                </c:pt>
                <c:pt idx="1">
                  <c:v>318.60000000000002</c:v>
                </c:pt>
                <c:pt idx="2">
                  <c:v>278.2</c:v>
                </c:pt>
                <c:pt idx="3">
                  <c:v>276.39999999999992</c:v>
                </c:pt>
                <c:pt idx="4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0-4519-87AC-97628F2E0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08992"/>
        <c:axId val="81527168"/>
      </c:barChart>
      <c:catAx>
        <c:axId val="8150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uk-UA"/>
          </a:p>
        </c:txPr>
        <c:crossAx val="81527168"/>
        <c:crosses val="autoZero"/>
        <c:auto val="1"/>
        <c:lblAlgn val="ctr"/>
        <c:lblOffset val="100"/>
        <c:noMultiLvlLbl val="0"/>
      </c:catAx>
      <c:valAx>
        <c:axId val="8152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508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Коефіцієнт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Чернівецька обл.</c:v>
                </c:pt>
                <c:pt idx="1">
                  <c:v>Тернопільська обл.</c:v>
                </c:pt>
                <c:pt idx="2">
                  <c:v>Донецька обл.</c:v>
                </c:pt>
                <c:pt idx="3">
                  <c:v>Луганська обл.</c:v>
                </c:pt>
                <c:pt idx="4">
                  <c:v>Івано-Франківська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132.80000000000001</c:v>
                </c:pt>
                <c:pt idx="1">
                  <c:v>128.6</c:v>
                </c:pt>
                <c:pt idx="2">
                  <c:v>125.5</c:v>
                </c:pt>
                <c:pt idx="3">
                  <c:v>125.5</c:v>
                </c:pt>
                <c:pt idx="4">
                  <c:v>111.6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F-4672-9CB5-0A5FAB9E0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93248"/>
        <c:axId val="83494784"/>
      </c:barChart>
      <c:catAx>
        <c:axId val="8349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uk-UA"/>
          </a:p>
        </c:txPr>
        <c:crossAx val="83494784"/>
        <c:crosses val="autoZero"/>
        <c:auto val="1"/>
        <c:lblAlgn val="ctr"/>
        <c:lblOffset val="100"/>
        <c:noMultiLvlLbl val="0"/>
      </c:catAx>
      <c:valAx>
        <c:axId val="8349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932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8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B9474-F7CE-4B9B-822A-300DE0C159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B206E-DDE6-45D7-BA81-7E10ADC826D2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/>
            <a:t>Ситуаційні</a:t>
          </a:r>
          <a:endParaRPr lang="ru-RU" dirty="0"/>
        </a:p>
      </dgm:t>
    </dgm:pt>
    <dgm:pt modelId="{C4FC539D-2E34-4FBB-93A5-A9E7BFF915BE}" type="parTrans" cxnId="{1E991FCC-F194-4434-9D7F-0DD6981DC4AD}">
      <dgm:prSet/>
      <dgm:spPr/>
      <dgm:t>
        <a:bodyPr/>
        <a:lstStyle/>
        <a:p>
          <a:endParaRPr lang="ru-RU"/>
        </a:p>
      </dgm:t>
    </dgm:pt>
    <dgm:pt modelId="{A8A9366A-99E8-43E2-A4F2-3BFEC1A4FC84}" type="sibTrans" cxnId="{1E991FCC-F194-4434-9D7F-0DD6981DC4AD}">
      <dgm:prSet/>
      <dgm:spPr/>
      <dgm:t>
        <a:bodyPr/>
        <a:lstStyle/>
        <a:p>
          <a:endParaRPr lang="ru-RU"/>
        </a:p>
      </dgm:t>
    </dgm:pt>
    <dgm:pt modelId="{1D0D0A51-3D43-4578-B7AE-1315A70772BC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/>
            <a:t>Ті, що заздалегідь плануються </a:t>
          </a:r>
          <a:endParaRPr lang="ru-RU" dirty="0"/>
        </a:p>
      </dgm:t>
    </dgm:pt>
    <dgm:pt modelId="{F1E82F40-9A92-46CF-802D-5C4199BE7E15}" type="parTrans" cxnId="{E4070DB1-FA2B-46FB-9B9E-906FEF9AA196}">
      <dgm:prSet/>
      <dgm:spPr/>
      <dgm:t>
        <a:bodyPr/>
        <a:lstStyle/>
        <a:p>
          <a:endParaRPr lang="ru-RU"/>
        </a:p>
      </dgm:t>
    </dgm:pt>
    <dgm:pt modelId="{13727A6F-C798-416D-B2B8-A37BB171FFC1}" type="sibTrans" cxnId="{E4070DB1-FA2B-46FB-9B9E-906FEF9AA196}">
      <dgm:prSet/>
      <dgm:spPr/>
      <dgm:t>
        <a:bodyPr/>
        <a:lstStyle/>
        <a:p>
          <a:endParaRPr lang="ru-RU"/>
        </a:p>
      </dgm:t>
    </dgm:pt>
    <dgm:pt modelId="{8A712895-FC3F-4581-B8E0-E68A69BC2AE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/>
            <a:t>Патологічні</a:t>
          </a:r>
          <a:endParaRPr lang="ru-RU" dirty="0"/>
        </a:p>
      </dgm:t>
    </dgm:pt>
    <dgm:pt modelId="{770A98E0-B337-4E2C-B91E-4EF77683B592}" type="parTrans" cxnId="{94D37D66-6614-440B-8078-5E4129EC7C50}">
      <dgm:prSet/>
      <dgm:spPr/>
      <dgm:t>
        <a:bodyPr/>
        <a:lstStyle/>
        <a:p>
          <a:endParaRPr lang="ru-RU"/>
        </a:p>
      </dgm:t>
    </dgm:pt>
    <dgm:pt modelId="{001F8ED2-FA4B-4BD9-9143-CC5CCAA4A3E7}" type="sibTrans" cxnId="{94D37D66-6614-440B-8078-5E4129EC7C50}">
      <dgm:prSet/>
      <dgm:spPr/>
      <dgm:t>
        <a:bodyPr/>
        <a:lstStyle/>
        <a:p>
          <a:endParaRPr lang="ru-RU"/>
        </a:p>
      </dgm:t>
    </dgm:pt>
    <dgm:pt modelId="{C7E1BFEC-2666-469A-B9F3-9E9DFAD038FA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i="0" dirty="0"/>
            <a:t>Сімейно-побутові</a:t>
          </a:r>
          <a:endParaRPr lang="ru-RU" i="0" dirty="0"/>
        </a:p>
      </dgm:t>
    </dgm:pt>
    <dgm:pt modelId="{072B4FA8-376F-4241-9283-1D11FB5E9CD4}" type="parTrans" cxnId="{8F45DBAD-4C7B-4F3C-8F95-D9A3AFDCF1EF}">
      <dgm:prSet/>
      <dgm:spPr/>
      <dgm:t>
        <a:bodyPr/>
        <a:lstStyle/>
        <a:p>
          <a:endParaRPr lang="ru-RU"/>
        </a:p>
      </dgm:t>
    </dgm:pt>
    <dgm:pt modelId="{8A55F568-0AB8-4C6E-8F5E-8B3BC5ABA2B9}" type="sibTrans" cxnId="{8F45DBAD-4C7B-4F3C-8F95-D9A3AFDCF1EF}">
      <dgm:prSet/>
      <dgm:spPr/>
      <dgm:t>
        <a:bodyPr/>
        <a:lstStyle/>
        <a:p>
          <a:endParaRPr lang="ru-RU"/>
        </a:p>
      </dgm:t>
    </dgm:pt>
    <dgm:pt modelId="{8D0986FA-F160-40A3-B954-54E98018316C}" type="pres">
      <dgm:prSet presAssocID="{201B9474-F7CE-4B9B-822A-300DE0C159DE}" presName="diagram" presStyleCnt="0">
        <dgm:presLayoutVars>
          <dgm:dir/>
          <dgm:resizeHandles val="exact"/>
        </dgm:presLayoutVars>
      </dgm:prSet>
      <dgm:spPr/>
    </dgm:pt>
    <dgm:pt modelId="{7AA2108D-4620-4E5E-89F9-500BF4ED0554}" type="pres">
      <dgm:prSet presAssocID="{70CB206E-DDE6-45D7-BA81-7E10ADC826D2}" presName="node" presStyleLbl="node1" presStyleIdx="0" presStyleCnt="4">
        <dgm:presLayoutVars>
          <dgm:bulletEnabled val="1"/>
        </dgm:presLayoutVars>
      </dgm:prSet>
      <dgm:spPr/>
    </dgm:pt>
    <dgm:pt modelId="{E9D64CA7-9671-428D-BC17-8F8FEE22FDD6}" type="pres">
      <dgm:prSet presAssocID="{A8A9366A-99E8-43E2-A4F2-3BFEC1A4FC84}" presName="sibTrans" presStyleCnt="0"/>
      <dgm:spPr/>
    </dgm:pt>
    <dgm:pt modelId="{A35E2418-F2EA-4990-B29A-BA1682FD18B3}" type="pres">
      <dgm:prSet presAssocID="{C7E1BFEC-2666-469A-B9F3-9E9DFAD038FA}" presName="node" presStyleLbl="node1" presStyleIdx="1" presStyleCnt="4">
        <dgm:presLayoutVars>
          <dgm:bulletEnabled val="1"/>
        </dgm:presLayoutVars>
      </dgm:prSet>
      <dgm:spPr/>
    </dgm:pt>
    <dgm:pt modelId="{9C321D8E-4AC8-43BC-B889-BE357C258F94}" type="pres">
      <dgm:prSet presAssocID="{8A55F568-0AB8-4C6E-8F5E-8B3BC5ABA2B9}" presName="sibTrans" presStyleCnt="0"/>
      <dgm:spPr/>
    </dgm:pt>
    <dgm:pt modelId="{3B397AFC-0CE1-496D-8FA1-E3663FD25ACF}" type="pres">
      <dgm:prSet presAssocID="{1D0D0A51-3D43-4578-B7AE-1315A70772BC}" presName="node" presStyleLbl="node1" presStyleIdx="2" presStyleCnt="4">
        <dgm:presLayoutVars>
          <dgm:bulletEnabled val="1"/>
        </dgm:presLayoutVars>
      </dgm:prSet>
      <dgm:spPr/>
    </dgm:pt>
    <dgm:pt modelId="{7F82FD0C-3737-4F12-B818-ED54BF69778C}" type="pres">
      <dgm:prSet presAssocID="{13727A6F-C798-416D-B2B8-A37BB171FFC1}" presName="sibTrans" presStyleCnt="0"/>
      <dgm:spPr/>
    </dgm:pt>
    <dgm:pt modelId="{7BC773E0-1340-4C1B-9D60-5D55983FFC07}" type="pres">
      <dgm:prSet presAssocID="{8A712895-FC3F-4581-B8E0-E68A69BC2AE3}" presName="node" presStyleLbl="node1" presStyleIdx="3" presStyleCnt="4">
        <dgm:presLayoutVars>
          <dgm:bulletEnabled val="1"/>
        </dgm:presLayoutVars>
      </dgm:prSet>
      <dgm:spPr/>
    </dgm:pt>
  </dgm:ptLst>
  <dgm:cxnLst>
    <dgm:cxn modelId="{B241C821-8DAD-4F47-8829-255AC4E614B7}" type="presOf" srcId="{C7E1BFEC-2666-469A-B9F3-9E9DFAD038FA}" destId="{A35E2418-F2EA-4990-B29A-BA1682FD18B3}" srcOrd="0" destOrd="0" presId="urn:microsoft.com/office/officeart/2005/8/layout/default"/>
    <dgm:cxn modelId="{94D37D66-6614-440B-8078-5E4129EC7C50}" srcId="{201B9474-F7CE-4B9B-822A-300DE0C159DE}" destId="{8A712895-FC3F-4581-B8E0-E68A69BC2AE3}" srcOrd="3" destOrd="0" parTransId="{770A98E0-B337-4E2C-B91E-4EF77683B592}" sibTransId="{001F8ED2-FA4B-4BD9-9143-CC5CCAA4A3E7}"/>
    <dgm:cxn modelId="{E37FCE68-79C9-4FC9-AB0F-640F37703C0D}" type="presOf" srcId="{201B9474-F7CE-4B9B-822A-300DE0C159DE}" destId="{8D0986FA-F160-40A3-B954-54E98018316C}" srcOrd="0" destOrd="0" presId="urn:microsoft.com/office/officeart/2005/8/layout/default"/>
    <dgm:cxn modelId="{A24D917D-86DE-4CC9-B3F7-BA922BAB8CD9}" type="presOf" srcId="{8A712895-FC3F-4581-B8E0-E68A69BC2AE3}" destId="{7BC773E0-1340-4C1B-9D60-5D55983FFC07}" srcOrd="0" destOrd="0" presId="urn:microsoft.com/office/officeart/2005/8/layout/default"/>
    <dgm:cxn modelId="{96D82E7F-3D45-4954-9B9B-12F319E3C706}" type="presOf" srcId="{70CB206E-DDE6-45D7-BA81-7E10ADC826D2}" destId="{7AA2108D-4620-4E5E-89F9-500BF4ED0554}" srcOrd="0" destOrd="0" presId="urn:microsoft.com/office/officeart/2005/8/layout/default"/>
    <dgm:cxn modelId="{8F45DBAD-4C7B-4F3C-8F95-D9A3AFDCF1EF}" srcId="{201B9474-F7CE-4B9B-822A-300DE0C159DE}" destId="{C7E1BFEC-2666-469A-B9F3-9E9DFAD038FA}" srcOrd="1" destOrd="0" parTransId="{072B4FA8-376F-4241-9283-1D11FB5E9CD4}" sibTransId="{8A55F568-0AB8-4C6E-8F5E-8B3BC5ABA2B9}"/>
    <dgm:cxn modelId="{E4070DB1-FA2B-46FB-9B9E-906FEF9AA196}" srcId="{201B9474-F7CE-4B9B-822A-300DE0C159DE}" destId="{1D0D0A51-3D43-4578-B7AE-1315A70772BC}" srcOrd="2" destOrd="0" parTransId="{F1E82F40-9A92-46CF-802D-5C4199BE7E15}" sibTransId="{13727A6F-C798-416D-B2B8-A37BB171FFC1}"/>
    <dgm:cxn modelId="{1E991FCC-F194-4434-9D7F-0DD6981DC4AD}" srcId="{201B9474-F7CE-4B9B-822A-300DE0C159DE}" destId="{70CB206E-DDE6-45D7-BA81-7E10ADC826D2}" srcOrd="0" destOrd="0" parTransId="{C4FC539D-2E34-4FBB-93A5-A9E7BFF915BE}" sibTransId="{A8A9366A-99E8-43E2-A4F2-3BFEC1A4FC84}"/>
    <dgm:cxn modelId="{9B533DF4-1762-41FD-A449-CC208445B67F}" type="presOf" srcId="{1D0D0A51-3D43-4578-B7AE-1315A70772BC}" destId="{3B397AFC-0CE1-496D-8FA1-E3663FD25ACF}" srcOrd="0" destOrd="0" presId="urn:microsoft.com/office/officeart/2005/8/layout/default"/>
    <dgm:cxn modelId="{D7207D55-C93D-4572-8EA5-8443F764447B}" type="presParOf" srcId="{8D0986FA-F160-40A3-B954-54E98018316C}" destId="{7AA2108D-4620-4E5E-89F9-500BF4ED0554}" srcOrd="0" destOrd="0" presId="urn:microsoft.com/office/officeart/2005/8/layout/default"/>
    <dgm:cxn modelId="{A41DDA14-EC42-4466-ACD1-AB8678022F92}" type="presParOf" srcId="{8D0986FA-F160-40A3-B954-54E98018316C}" destId="{E9D64CA7-9671-428D-BC17-8F8FEE22FDD6}" srcOrd="1" destOrd="0" presId="urn:microsoft.com/office/officeart/2005/8/layout/default"/>
    <dgm:cxn modelId="{04255592-1DDF-4E13-A220-2E3BE0CD2B3D}" type="presParOf" srcId="{8D0986FA-F160-40A3-B954-54E98018316C}" destId="{A35E2418-F2EA-4990-B29A-BA1682FD18B3}" srcOrd="2" destOrd="0" presId="urn:microsoft.com/office/officeart/2005/8/layout/default"/>
    <dgm:cxn modelId="{852927F7-2806-4C49-A17C-F67D349CC2B9}" type="presParOf" srcId="{8D0986FA-F160-40A3-B954-54E98018316C}" destId="{9C321D8E-4AC8-43BC-B889-BE357C258F94}" srcOrd="3" destOrd="0" presId="urn:microsoft.com/office/officeart/2005/8/layout/default"/>
    <dgm:cxn modelId="{4D304872-4DEC-4238-A923-94214C13284D}" type="presParOf" srcId="{8D0986FA-F160-40A3-B954-54E98018316C}" destId="{3B397AFC-0CE1-496D-8FA1-E3663FD25ACF}" srcOrd="4" destOrd="0" presId="urn:microsoft.com/office/officeart/2005/8/layout/default"/>
    <dgm:cxn modelId="{25090EA3-10A4-485F-BFE8-D6A050B1538E}" type="presParOf" srcId="{8D0986FA-F160-40A3-B954-54E98018316C}" destId="{7F82FD0C-3737-4F12-B818-ED54BF69778C}" srcOrd="5" destOrd="0" presId="urn:microsoft.com/office/officeart/2005/8/layout/default"/>
    <dgm:cxn modelId="{21C5CC4B-F1E3-44D9-9D7F-1CF8A93EFD4E}" type="presParOf" srcId="{8D0986FA-F160-40A3-B954-54E98018316C}" destId="{7BC773E0-1340-4C1B-9D60-5D55983FFC0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793CDB-9CFB-4035-9232-AC029C4F029A}" type="doc">
      <dgm:prSet loTypeId="urn:microsoft.com/office/officeart/2005/8/layout/radial4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CDBAC8-7038-4080-B080-FACDBA678224}">
      <dgm:prSet phldrT="[Текст]"/>
      <dgm:spPr/>
      <dgm:t>
        <a:bodyPr/>
        <a:lstStyle/>
        <a:p>
          <a:r>
            <a:rPr lang="uk-UA" dirty="0"/>
            <a:t>Причинна обумовленість НЗ</a:t>
          </a:r>
          <a:endParaRPr lang="ru-RU" dirty="0"/>
        </a:p>
      </dgm:t>
    </dgm:pt>
    <dgm:pt modelId="{261D4185-A532-4259-BF32-8660CD2A6AE9}" type="parTrans" cxnId="{690F4BE4-6E74-4305-97BA-A74B308633C5}">
      <dgm:prSet/>
      <dgm:spPr/>
      <dgm:t>
        <a:bodyPr/>
        <a:lstStyle/>
        <a:p>
          <a:endParaRPr lang="ru-RU"/>
        </a:p>
      </dgm:t>
    </dgm:pt>
    <dgm:pt modelId="{DF9B2320-3973-486D-97F2-2BBBCD4E5B7E}" type="sibTrans" cxnId="{690F4BE4-6E74-4305-97BA-A74B308633C5}">
      <dgm:prSet/>
      <dgm:spPr/>
      <dgm:t>
        <a:bodyPr/>
        <a:lstStyle/>
        <a:p>
          <a:endParaRPr lang="ru-RU"/>
        </a:p>
      </dgm:t>
    </dgm:pt>
    <dgm:pt modelId="{1886CBF4-63A3-479A-8D7B-16960F4CA6F2}">
      <dgm:prSet phldrT="[Текст]"/>
      <dgm:spPr/>
      <dgm:t>
        <a:bodyPr/>
        <a:lstStyle/>
        <a:p>
          <a:r>
            <a:rPr lang="uk-UA" dirty="0"/>
            <a:t>Внутрішні детермінанти</a:t>
          </a:r>
          <a:endParaRPr lang="ru-RU" dirty="0"/>
        </a:p>
      </dgm:t>
    </dgm:pt>
    <dgm:pt modelId="{B6408995-938A-425D-B359-76DACCCB8EF5}" type="parTrans" cxnId="{2C06381C-8E16-48F5-A960-169125EEE0F4}">
      <dgm:prSet/>
      <dgm:spPr/>
      <dgm:t>
        <a:bodyPr/>
        <a:lstStyle/>
        <a:p>
          <a:endParaRPr lang="ru-RU"/>
        </a:p>
      </dgm:t>
    </dgm:pt>
    <dgm:pt modelId="{BF2F9022-1C89-4EC3-AE17-25A1C27F20D2}" type="sibTrans" cxnId="{2C06381C-8E16-48F5-A960-169125EEE0F4}">
      <dgm:prSet/>
      <dgm:spPr/>
      <dgm:t>
        <a:bodyPr/>
        <a:lstStyle/>
        <a:p>
          <a:endParaRPr lang="ru-RU"/>
        </a:p>
      </dgm:t>
    </dgm:pt>
    <dgm:pt modelId="{E57B72E9-A09A-43F4-98EF-8E6C056B8158}">
      <dgm:prSet phldrT="[Текст]"/>
      <dgm:spPr/>
      <dgm:t>
        <a:bodyPr/>
        <a:lstStyle/>
        <a:p>
          <a:r>
            <a:rPr lang="uk-UA" dirty="0"/>
            <a:t>Зовнішні детермінанти</a:t>
          </a:r>
          <a:endParaRPr lang="ru-RU" dirty="0"/>
        </a:p>
      </dgm:t>
    </dgm:pt>
    <dgm:pt modelId="{99C5D259-7B09-4A2C-9610-BDDC0599677F}" type="parTrans" cxnId="{A518FBC5-A4AC-4CF3-BA29-D9196B77DA51}">
      <dgm:prSet/>
      <dgm:spPr/>
      <dgm:t>
        <a:bodyPr/>
        <a:lstStyle/>
        <a:p>
          <a:endParaRPr lang="ru-RU"/>
        </a:p>
      </dgm:t>
    </dgm:pt>
    <dgm:pt modelId="{163D3DDF-A0CB-4CFE-B2C3-D93E050BB022}" type="sibTrans" cxnId="{A518FBC5-A4AC-4CF3-BA29-D9196B77DA51}">
      <dgm:prSet/>
      <dgm:spPr/>
      <dgm:t>
        <a:bodyPr/>
        <a:lstStyle/>
        <a:p>
          <a:endParaRPr lang="ru-RU"/>
        </a:p>
      </dgm:t>
    </dgm:pt>
    <dgm:pt modelId="{B0959F5F-D9FB-42D4-8C7E-30FC3D563C73}" type="pres">
      <dgm:prSet presAssocID="{B0793CDB-9CFB-4035-9232-AC029C4F029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D834FC-D7C9-4C93-85FD-7E902F0D1AAF}" type="pres">
      <dgm:prSet presAssocID="{EACDBAC8-7038-4080-B080-FACDBA678224}" presName="centerShape" presStyleLbl="node0" presStyleIdx="0" presStyleCnt="1"/>
      <dgm:spPr/>
    </dgm:pt>
    <dgm:pt modelId="{E2CE8CC3-A775-4250-9804-16864F79B76C}" type="pres">
      <dgm:prSet presAssocID="{B6408995-938A-425D-B359-76DACCCB8EF5}" presName="parTrans" presStyleLbl="bgSibTrans2D1" presStyleIdx="0" presStyleCnt="2"/>
      <dgm:spPr/>
    </dgm:pt>
    <dgm:pt modelId="{A0D0D69D-D12C-4F7B-B56C-E2FC48BBFE4D}" type="pres">
      <dgm:prSet presAssocID="{1886CBF4-63A3-479A-8D7B-16960F4CA6F2}" presName="node" presStyleLbl="node1" presStyleIdx="0" presStyleCnt="2">
        <dgm:presLayoutVars>
          <dgm:bulletEnabled val="1"/>
        </dgm:presLayoutVars>
      </dgm:prSet>
      <dgm:spPr/>
    </dgm:pt>
    <dgm:pt modelId="{E663F9EA-2771-4C8B-8081-77F6B3CC7C66}" type="pres">
      <dgm:prSet presAssocID="{99C5D259-7B09-4A2C-9610-BDDC0599677F}" presName="parTrans" presStyleLbl="bgSibTrans2D1" presStyleIdx="1" presStyleCnt="2"/>
      <dgm:spPr/>
    </dgm:pt>
    <dgm:pt modelId="{D76D8BD5-8FA7-46D2-B71C-CC69B099A6FF}" type="pres">
      <dgm:prSet presAssocID="{E57B72E9-A09A-43F4-98EF-8E6C056B8158}" presName="node" presStyleLbl="node1" presStyleIdx="1" presStyleCnt="2">
        <dgm:presLayoutVars>
          <dgm:bulletEnabled val="1"/>
        </dgm:presLayoutVars>
      </dgm:prSet>
      <dgm:spPr/>
    </dgm:pt>
  </dgm:ptLst>
  <dgm:cxnLst>
    <dgm:cxn modelId="{2C06381C-8E16-48F5-A960-169125EEE0F4}" srcId="{EACDBAC8-7038-4080-B080-FACDBA678224}" destId="{1886CBF4-63A3-479A-8D7B-16960F4CA6F2}" srcOrd="0" destOrd="0" parTransId="{B6408995-938A-425D-B359-76DACCCB8EF5}" sibTransId="{BF2F9022-1C89-4EC3-AE17-25A1C27F20D2}"/>
    <dgm:cxn modelId="{4988A134-3271-4B50-82C9-69F357EEC9BB}" type="presOf" srcId="{E57B72E9-A09A-43F4-98EF-8E6C056B8158}" destId="{D76D8BD5-8FA7-46D2-B71C-CC69B099A6FF}" srcOrd="0" destOrd="0" presId="urn:microsoft.com/office/officeart/2005/8/layout/radial4"/>
    <dgm:cxn modelId="{0671185D-C9F2-4087-8D02-A520FBE5939C}" type="presOf" srcId="{EACDBAC8-7038-4080-B080-FACDBA678224}" destId="{DED834FC-D7C9-4C93-85FD-7E902F0D1AAF}" srcOrd="0" destOrd="0" presId="urn:microsoft.com/office/officeart/2005/8/layout/radial4"/>
    <dgm:cxn modelId="{A6D25148-ACF1-4F97-AF90-4B8E582523EA}" type="presOf" srcId="{B0793CDB-9CFB-4035-9232-AC029C4F029A}" destId="{B0959F5F-D9FB-42D4-8C7E-30FC3D563C73}" srcOrd="0" destOrd="0" presId="urn:microsoft.com/office/officeart/2005/8/layout/radial4"/>
    <dgm:cxn modelId="{278FBF58-217A-4900-8EA0-A034B46BB554}" type="presOf" srcId="{1886CBF4-63A3-479A-8D7B-16960F4CA6F2}" destId="{A0D0D69D-D12C-4F7B-B56C-E2FC48BBFE4D}" srcOrd="0" destOrd="0" presId="urn:microsoft.com/office/officeart/2005/8/layout/radial4"/>
    <dgm:cxn modelId="{80B38A90-2AA2-433F-97F6-F98970FF6216}" type="presOf" srcId="{B6408995-938A-425D-B359-76DACCCB8EF5}" destId="{E2CE8CC3-A775-4250-9804-16864F79B76C}" srcOrd="0" destOrd="0" presId="urn:microsoft.com/office/officeart/2005/8/layout/radial4"/>
    <dgm:cxn modelId="{A518FBC5-A4AC-4CF3-BA29-D9196B77DA51}" srcId="{EACDBAC8-7038-4080-B080-FACDBA678224}" destId="{E57B72E9-A09A-43F4-98EF-8E6C056B8158}" srcOrd="1" destOrd="0" parTransId="{99C5D259-7B09-4A2C-9610-BDDC0599677F}" sibTransId="{163D3DDF-A0CB-4CFE-B2C3-D93E050BB022}"/>
    <dgm:cxn modelId="{690F4BE4-6E74-4305-97BA-A74B308633C5}" srcId="{B0793CDB-9CFB-4035-9232-AC029C4F029A}" destId="{EACDBAC8-7038-4080-B080-FACDBA678224}" srcOrd="0" destOrd="0" parTransId="{261D4185-A532-4259-BF32-8660CD2A6AE9}" sibTransId="{DF9B2320-3973-486D-97F2-2BBBCD4E5B7E}"/>
    <dgm:cxn modelId="{BBDEB1EA-61FE-49C0-AF46-C70FE79C1E6F}" type="presOf" srcId="{99C5D259-7B09-4A2C-9610-BDDC0599677F}" destId="{E663F9EA-2771-4C8B-8081-77F6B3CC7C66}" srcOrd="0" destOrd="0" presId="urn:microsoft.com/office/officeart/2005/8/layout/radial4"/>
    <dgm:cxn modelId="{7D5A9FB5-55AB-4834-967B-E4755B5AE6B7}" type="presParOf" srcId="{B0959F5F-D9FB-42D4-8C7E-30FC3D563C73}" destId="{DED834FC-D7C9-4C93-85FD-7E902F0D1AAF}" srcOrd="0" destOrd="0" presId="urn:microsoft.com/office/officeart/2005/8/layout/radial4"/>
    <dgm:cxn modelId="{8E9F4619-FD1A-4759-B0B9-A85A558E19C1}" type="presParOf" srcId="{B0959F5F-D9FB-42D4-8C7E-30FC3D563C73}" destId="{E2CE8CC3-A775-4250-9804-16864F79B76C}" srcOrd="1" destOrd="0" presId="urn:microsoft.com/office/officeart/2005/8/layout/radial4"/>
    <dgm:cxn modelId="{E27E025F-B8EE-4997-8095-76F1DBDBA01A}" type="presParOf" srcId="{B0959F5F-D9FB-42D4-8C7E-30FC3D563C73}" destId="{A0D0D69D-D12C-4F7B-B56C-E2FC48BBFE4D}" srcOrd="2" destOrd="0" presId="urn:microsoft.com/office/officeart/2005/8/layout/radial4"/>
    <dgm:cxn modelId="{2864D6E1-EC12-41A8-B3B8-7C18D93D23EB}" type="presParOf" srcId="{B0959F5F-D9FB-42D4-8C7E-30FC3D563C73}" destId="{E663F9EA-2771-4C8B-8081-77F6B3CC7C66}" srcOrd="3" destOrd="0" presId="urn:microsoft.com/office/officeart/2005/8/layout/radial4"/>
    <dgm:cxn modelId="{52690EFE-A047-410E-ADEF-E1D799BE9A9C}" type="presParOf" srcId="{B0959F5F-D9FB-42D4-8C7E-30FC3D563C73}" destId="{D76D8BD5-8FA7-46D2-B71C-CC69B099A6F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2108D-4620-4E5E-89F9-500BF4ED0554}">
      <dsp:nvSpPr>
        <dsp:cNvPr id="0" name=""/>
        <dsp:cNvSpPr/>
      </dsp:nvSpPr>
      <dsp:spPr>
        <a:xfrm>
          <a:off x="68922" y="332"/>
          <a:ext cx="3876651" cy="232599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kern="1200" dirty="0"/>
            <a:t>Ситуаційні</a:t>
          </a:r>
          <a:endParaRPr lang="ru-RU" sz="4900" kern="1200" dirty="0"/>
        </a:p>
      </dsp:txBody>
      <dsp:txXfrm>
        <a:off x="68922" y="332"/>
        <a:ext cx="3876651" cy="2325990"/>
      </dsp:txXfrm>
    </dsp:sp>
    <dsp:sp modelId="{A35E2418-F2EA-4990-B29A-BA1682FD18B3}">
      <dsp:nvSpPr>
        <dsp:cNvPr id="0" name=""/>
        <dsp:cNvSpPr/>
      </dsp:nvSpPr>
      <dsp:spPr>
        <a:xfrm>
          <a:off x="4333239" y="332"/>
          <a:ext cx="3876651" cy="232599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i="0" kern="1200" dirty="0"/>
            <a:t>Сімейно-побутові</a:t>
          </a:r>
          <a:endParaRPr lang="ru-RU" sz="4900" i="0" kern="1200" dirty="0"/>
        </a:p>
      </dsp:txBody>
      <dsp:txXfrm>
        <a:off x="4333239" y="332"/>
        <a:ext cx="3876651" cy="2325990"/>
      </dsp:txXfrm>
    </dsp:sp>
    <dsp:sp modelId="{3B397AFC-0CE1-496D-8FA1-E3663FD25ACF}">
      <dsp:nvSpPr>
        <dsp:cNvPr id="0" name=""/>
        <dsp:cNvSpPr/>
      </dsp:nvSpPr>
      <dsp:spPr>
        <a:xfrm>
          <a:off x="68922" y="2713988"/>
          <a:ext cx="3876651" cy="232599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kern="1200" dirty="0"/>
            <a:t>Ті, що заздалегідь плануються </a:t>
          </a:r>
          <a:endParaRPr lang="ru-RU" sz="4900" kern="1200" dirty="0"/>
        </a:p>
      </dsp:txBody>
      <dsp:txXfrm>
        <a:off x="68922" y="2713988"/>
        <a:ext cx="3876651" cy="2325990"/>
      </dsp:txXfrm>
    </dsp:sp>
    <dsp:sp modelId="{7BC773E0-1340-4C1B-9D60-5D55983FFC07}">
      <dsp:nvSpPr>
        <dsp:cNvPr id="0" name=""/>
        <dsp:cNvSpPr/>
      </dsp:nvSpPr>
      <dsp:spPr>
        <a:xfrm>
          <a:off x="4333239" y="2713988"/>
          <a:ext cx="3876651" cy="232599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kern="1200" dirty="0"/>
            <a:t>Патологічні</a:t>
          </a:r>
          <a:endParaRPr lang="ru-RU" sz="4900" kern="1200" dirty="0"/>
        </a:p>
      </dsp:txBody>
      <dsp:txXfrm>
        <a:off x="4333239" y="2713988"/>
        <a:ext cx="3876651" cy="2325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834FC-D7C9-4C93-85FD-7E902F0D1AAF}">
      <dsp:nvSpPr>
        <dsp:cNvPr id="0" name=""/>
        <dsp:cNvSpPr/>
      </dsp:nvSpPr>
      <dsp:spPr>
        <a:xfrm>
          <a:off x="2808223" y="1897522"/>
          <a:ext cx="2590233" cy="259023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Причинна обумовленість НЗ</a:t>
          </a:r>
          <a:endParaRPr lang="ru-RU" sz="2500" kern="1200" dirty="0"/>
        </a:p>
      </dsp:txBody>
      <dsp:txXfrm>
        <a:off x="3187554" y="2276853"/>
        <a:ext cx="1831571" cy="1831571"/>
      </dsp:txXfrm>
    </dsp:sp>
    <dsp:sp modelId="{E2CE8CC3-A775-4250-9804-16864F79B76C}">
      <dsp:nvSpPr>
        <dsp:cNvPr id="0" name=""/>
        <dsp:cNvSpPr/>
      </dsp:nvSpPr>
      <dsp:spPr>
        <a:xfrm rot="12900000">
          <a:off x="1047222" y="1413343"/>
          <a:ext cx="2084321" cy="7382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D0D69D-D12C-4F7B-B56C-E2FC48BBFE4D}">
      <dsp:nvSpPr>
        <dsp:cNvPr id="0" name=""/>
        <dsp:cNvSpPr/>
      </dsp:nvSpPr>
      <dsp:spPr>
        <a:xfrm>
          <a:off x="5334" y="200404"/>
          <a:ext cx="2460721" cy="1968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Внутрішні детермінанти</a:t>
          </a:r>
          <a:endParaRPr lang="ru-RU" sz="3300" kern="1200" dirty="0"/>
        </a:p>
      </dsp:txBody>
      <dsp:txXfrm>
        <a:off x="62992" y="258062"/>
        <a:ext cx="2345405" cy="1853261"/>
      </dsp:txXfrm>
    </dsp:sp>
    <dsp:sp modelId="{E663F9EA-2771-4C8B-8081-77F6B3CC7C66}">
      <dsp:nvSpPr>
        <dsp:cNvPr id="0" name=""/>
        <dsp:cNvSpPr/>
      </dsp:nvSpPr>
      <dsp:spPr>
        <a:xfrm rot="19500000">
          <a:off x="5075135" y="1413343"/>
          <a:ext cx="2084321" cy="7382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41138"/>
                <a:satOff val="-9517"/>
                <a:lumOff val="24998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141138"/>
                <a:satOff val="-9517"/>
                <a:lumOff val="24998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141138"/>
                <a:satOff val="-9517"/>
                <a:lumOff val="249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6D8BD5-8FA7-46D2-B71C-CC69B099A6FF}">
      <dsp:nvSpPr>
        <dsp:cNvPr id="0" name=""/>
        <dsp:cNvSpPr/>
      </dsp:nvSpPr>
      <dsp:spPr>
        <a:xfrm>
          <a:off x="5740623" y="200404"/>
          <a:ext cx="2460721" cy="1968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41034"/>
                <a:satOff val="-9679"/>
                <a:lumOff val="27371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1034"/>
                <a:satOff val="-9679"/>
                <a:lumOff val="27371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1034"/>
                <a:satOff val="-9679"/>
                <a:lumOff val="273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Зовнішні детермінанти</a:t>
          </a:r>
          <a:endParaRPr lang="ru-RU" sz="3300" kern="1200" dirty="0"/>
        </a:p>
      </dsp:txBody>
      <dsp:txXfrm>
        <a:off x="5798281" y="258062"/>
        <a:ext cx="2345405" cy="1853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13E34-5D0D-4367-A67B-D8025D74D9C7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4" name="Group 54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30771" name="Rectangle 51"/>
            <p:cNvSpPr>
              <a:spLocks noChangeArrowheads="1"/>
            </p:cNvSpPr>
            <p:nvPr userDrawn="1"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23" name="Group 3"/>
            <p:cNvGrpSpPr>
              <a:grpSpLocks/>
            </p:cNvGrpSpPr>
            <p:nvPr userDrawn="1"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30724" name="Freeform 4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/>
                <a:ahLst/>
                <a:cxnLst>
                  <a:cxn ang="0">
                    <a:pos x="0" y="1152"/>
                  </a:cxn>
                  <a:cxn ang="0">
                    <a:pos x="672" y="1392"/>
                  </a:cxn>
                  <a:cxn ang="0">
                    <a:pos x="912" y="1152"/>
                  </a:cxn>
                  <a:cxn ang="0">
                    <a:pos x="864" y="816"/>
                  </a:cxn>
                  <a:cxn ang="0">
                    <a:pos x="1170" y="588"/>
                  </a:cxn>
                  <a:cxn ang="0">
                    <a:pos x="1692" y="546"/>
                  </a:cxn>
                  <a:cxn ang="0">
                    <a:pos x="2112" y="576"/>
                  </a:cxn>
                  <a:cxn ang="0">
                    <a:pos x="2208" y="384"/>
                  </a:cxn>
                  <a:cxn ang="0">
                    <a:pos x="2184" y="138"/>
                  </a:cxn>
                  <a:cxn ang="0">
                    <a:pos x="2640" y="144"/>
                  </a:cxn>
                  <a:cxn ang="0">
                    <a:pos x="3024" y="432"/>
                  </a:cxn>
                  <a:cxn ang="0">
                    <a:pos x="3552" y="192"/>
                  </a:cxn>
                  <a:cxn ang="0">
                    <a:pos x="3552" y="0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5" name="Freeform 5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/>
                <a:ahLst/>
                <a:cxnLst>
                  <a:cxn ang="0">
                    <a:pos x="0" y="960"/>
                  </a:cxn>
                  <a:cxn ang="0">
                    <a:pos x="336" y="1200"/>
                  </a:cxn>
                  <a:cxn ang="0">
                    <a:pos x="576" y="1200"/>
                  </a:cxn>
                  <a:cxn ang="0">
                    <a:pos x="696" y="972"/>
                  </a:cxn>
                  <a:cxn ang="0">
                    <a:pos x="636" y="462"/>
                  </a:cxn>
                  <a:cxn ang="0">
                    <a:pos x="816" y="276"/>
                  </a:cxn>
                  <a:cxn ang="0">
                    <a:pos x="1392" y="432"/>
                  </a:cxn>
                  <a:cxn ang="0">
                    <a:pos x="1740" y="390"/>
                  </a:cxn>
                  <a:cxn ang="0">
                    <a:pos x="1974" y="348"/>
                  </a:cxn>
                  <a:cxn ang="0">
                    <a:pos x="1872" y="0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960"/>
                  </a:cxn>
                  <a:cxn ang="0">
                    <a:pos x="480" y="864"/>
                  </a:cxn>
                  <a:cxn ang="0">
                    <a:pos x="318" y="414"/>
                  </a:cxn>
                  <a:cxn ang="0">
                    <a:pos x="780" y="36"/>
                  </a:cxn>
                  <a:cxn ang="0">
                    <a:pos x="1440" y="192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/>
                <a:ahLst/>
                <a:cxnLst>
                  <a:cxn ang="0">
                    <a:pos x="248" y="1000"/>
                  </a:cxn>
                  <a:cxn ang="0">
                    <a:pos x="200" y="760"/>
                  </a:cxn>
                  <a:cxn ang="0">
                    <a:pos x="248" y="664"/>
                  </a:cxn>
                  <a:cxn ang="0">
                    <a:pos x="584" y="616"/>
                  </a:cxn>
                  <a:cxn ang="0">
                    <a:pos x="1304" y="664"/>
                  </a:cxn>
                  <a:cxn ang="0">
                    <a:pos x="1640" y="424"/>
                  </a:cxn>
                  <a:cxn ang="0">
                    <a:pos x="1976" y="472"/>
                  </a:cxn>
                  <a:cxn ang="0">
                    <a:pos x="2600" y="424"/>
                  </a:cxn>
                  <a:cxn ang="0">
                    <a:pos x="3128" y="88"/>
                  </a:cxn>
                  <a:cxn ang="0">
                    <a:pos x="3560" y="40"/>
                  </a:cxn>
                  <a:cxn ang="0">
                    <a:pos x="3656" y="328"/>
                  </a:cxn>
                  <a:cxn ang="0">
                    <a:pos x="2984" y="760"/>
                  </a:cxn>
                  <a:cxn ang="0">
                    <a:pos x="2456" y="952"/>
                  </a:cxn>
                  <a:cxn ang="0">
                    <a:pos x="1976" y="1432"/>
                  </a:cxn>
                  <a:cxn ang="0">
                    <a:pos x="1400" y="1768"/>
                  </a:cxn>
                  <a:cxn ang="0">
                    <a:pos x="968" y="1720"/>
                  </a:cxn>
                  <a:cxn ang="0">
                    <a:pos x="296" y="1768"/>
                  </a:cxn>
                  <a:cxn ang="0">
                    <a:pos x="8" y="1432"/>
                  </a:cxn>
                  <a:cxn ang="0">
                    <a:pos x="248" y="1000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/>
                <a:ahLst/>
                <a:cxnLst>
                  <a:cxn ang="0">
                    <a:pos x="36" y="792"/>
                  </a:cxn>
                  <a:cxn ang="0">
                    <a:pos x="228" y="456"/>
                  </a:cxn>
                  <a:cxn ang="0">
                    <a:pos x="324" y="264"/>
                  </a:cxn>
                  <a:cxn ang="0">
                    <a:pos x="612" y="216"/>
                  </a:cxn>
                  <a:cxn ang="0">
                    <a:pos x="1092" y="312"/>
                  </a:cxn>
                  <a:cxn ang="0">
                    <a:pos x="1536" y="60"/>
                  </a:cxn>
                  <a:cxn ang="0">
                    <a:pos x="2388" y="120"/>
                  </a:cxn>
                  <a:cxn ang="0">
                    <a:pos x="2328" y="288"/>
                  </a:cxn>
                  <a:cxn ang="0">
                    <a:pos x="2028" y="612"/>
                  </a:cxn>
                  <a:cxn ang="0">
                    <a:pos x="1428" y="1032"/>
                  </a:cxn>
                  <a:cxn ang="0">
                    <a:pos x="1140" y="1080"/>
                  </a:cxn>
                  <a:cxn ang="0">
                    <a:pos x="324" y="1032"/>
                  </a:cxn>
                  <a:cxn ang="0">
                    <a:pos x="36" y="792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/>
                <a:ahLst/>
                <a:cxnLst>
                  <a:cxn ang="0">
                    <a:pos x="60" y="594"/>
                  </a:cxn>
                  <a:cxn ang="0">
                    <a:pos x="126" y="234"/>
                  </a:cxn>
                  <a:cxn ang="0">
                    <a:pos x="1182" y="234"/>
                  </a:cxn>
                  <a:cxn ang="0">
                    <a:pos x="1518" y="90"/>
                  </a:cxn>
                  <a:cxn ang="0">
                    <a:pos x="1710" y="138"/>
                  </a:cxn>
                  <a:cxn ang="0">
                    <a:pos x="1230" y="522"/>
                  </a:cxn>
                  <a:cxn ang="0">
                    <a:pos x="750" y="666"/>
                  </a:cxn>
                  <a:cxn ang="0">
                    <a:pos x="60" y="594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/>
                <a:ahLst/>
                <a:cxnLst>
                  <a:cxn ang="0">
                    <a:pos x="104" y="96"/>
                  </a:cxn>
                  <a:cxn ang="0">
                    <a:pos x="152" y="0"/>
                  </a:cxn>
                  <a:cxn ang="0">
                    <a:pos x="728" y="96"/>
                  </a:cxn>
                  <a:cxn ang="0">
                    <a:pos x="920" y="96"/>
                  </a:cxn>
                  <a:cxn ang="0">
                    <a:pos x="776" y="192"/>
                  </a:cxn>
                  <a:cxn ang="0">
                    <a:pos x="104" y="96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6" y="40"/>
                  </a:cxn>
                  <a:cxn ang="0">
                    <a:pos x="720" y="280"/>
                  </a:cxn>
                  <a:cxn ang="0">
                    <a:pos x="912" y="712"/>
                  </a:cxn>
                  <a:cxn ang="0">
                    <a:pos x="864" y="1240"/>
                  </a:cxn>
                  <a:cxn ang="0">
                    <a:pos x="960" y="1768"/>
                  </a:cxn>
                  <a:cxn ang="0">
                    <a:pos x="1440" y="2152"/>
                  </a:cxn>
                  <a:cxn ang="0">
                    <a:pos x="2160" y="2248"/>
                  </a:cxn>
                  <a:cxn ang="0">
                    <a:pos x="2688" y="1960"/>
                  </a:cxn>
                  <a:cxn ang="0">
                    <a:pos x="2706" y="472"/>
                  </a:cxn>
                  <a:cxn ang="0">
                    <a:pos x="3456" y="424"/>
                  </a:cxn>
                  <a:cxn ang="0">
                    <a:pos x="4416" y="712"/>
                  </a:cxn>
                  <a:cxn ang="0">
                    <a:pos x="4416" y="1432"/>
                  </a:cxn>
                  <a:cxn ang="0">
                    <a:pos x="4728" y="1822"/>
                  </a:cxn>
                  <a:cxn ang="0">
                    <a:pos x="5322" y="2206"/>
                  </a:cxn>
                  <a:cxn ang="0">
                    <a:pos x="5754" y="1510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/>
                <a:ahLst/>
                <a:cxnLst>
                  <a:cxn ang="0">
                    <a:pos x="408" y="16"/>
                  </a:cxn>
                  <a:cxn ang="0">
                    <a:pos x="72" y="304"/>
                  </a:cxn>
                  <a:cxn ang="0">
                    <a:pos x="72" y="976"/>
                  </a:cxn>
                  <a:cxn ang="0">
                    <a:pos x="504" y="1360"/>
                  </a:cxn>
                  <a:cxn ang="0">
                    <a:pos x="1128" y="1408"/>
                  </a:cxn>
                  <a:cxn ang="0">
                    <a:pos x="1464" y="1024"/>
                  </a:cxn>
                  <a:cxn ang="0">
                    <a:pos x="1320" y="208"/>
                  </a:cxn>
                  <a:cxn ang="0">
                    <a:pos x="408" y="16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/>
                <a:ahLst/>
                <a:cxnLst>
                  <a:cxn ang="0">
                    <a:pos x="940" y="196"/>
                  </a:cxn>
                  <a:cxn ang="0">
                    <a:pos x="576" y="20"/>
                  </a:cxn>
                  <a:cxn ang="0">
                    <a:pos x="192" y="76"/>
                  </a:cxn>
                  <a:cxn ang="0">
                    <a:pos x="24" y="372"/>
                  </a:cxn>
                  <a:cxn ang="0">
                    <a:pos x="520" y="670"/>
                  </a:cxn>
                  <a:cxn ang="0">
                    <a:pos x="1048" y="568"/>
                  </a:cxn>
                  <a:cxn ang="0">
                    <a:pos x="940" y="196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/>
                <a:ahLst/>
                <a:cxnLst>
                  <a:cxn ang="0">
                    <a:pos x="1496" y="0"/>
                  </a:cxn>
                  <a:cxn ang="0">
                    <a:pos x="1640" y="384"/>
                  </a:cxn>
                  <a:cxn ang="0">
                    <a:pos x="1400" y="864"/>
                  </a:cxn>
                  <a:cxn ang="0">
                    <a:pos x="536" y="1200"/>
                  </a:cxn>
                  <a:cxn ang="0">
                    <a:pos x="56" y="1584"/>
                  </a:cxn>
                  <a:cxn ang="0">
                    <a:pos x="200" y="1872"/>
                  </a:cxn>
                  <a:cxn ang="0">
                    <a:pos x="1064" y="2016"/>
                  </a:cxn>
                  <a:cxn ang="0">
                    <a:pos x="1592" y="2304"/>
                  </a:cxn>
                  <a:cxn ang="0">
                    <a:pos x="1562" y="2940"/>
                  </a:cxn>
                  <a:cxn ang="0">
                    <a:pos x="2120" y="3384"/>
                  </a:cxn>
                  <a:cxn ang="0">
                    <a:pos x="2648" y="2880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/>
                <a:ahLst/>
                <a:cxnLst>
                  <a:cxn ang="0">
                    <a:pos x="1488" y="0"/>
                  </a:cxn>
                  <a:cxn ang="0">
                    <a:pos x="1488" y="528"/>
                  </a:cxn>
                  <a:cxn ang="0">
                    <a:pos x="1104" y="1008"/>
                  </a:cxn>
                  <a:cxn ang="0">
                    <a:pos x="144" y="1488"/>
                  </a:cxn>
                  <a:cxn ang="0">
                    <a:pos x="240" y="1776"/>
                  </a:cxn>
                  <a:cxn ang="0">
                    <a:pos x="1056" y="1872"/>
                  </a:cxn>
                  <a:cxn ang="0">
                    <a:pos x="1536" y="2064"/>
                  </a:cxn>
                  <a:cxn ang="0">
                    <a:pos x="1536" y="2448"/>
                  </a:cxn>
                  <a:cxn ang="0">
                    <a:pos x="1344" y="2784"/>
                  </a:cxn>
                  <a:cxn ang="0">
                    <a:pos x="1632" y="3120"/>
                  </a:cxn>
                  <a:cxn ang="0">
                    <a:pos x="1968" y="3024"/>
                  </a:cxn>
                  <a:cxn ang="0">
                    <a:pos x="2208" y="2496"/>
                  </a:cxn>
                  <a:cxn ang="0">
                    <a:pos x="2112" y="1968"/>
                  </a:cxn>
                  <a:cxn ang="0">
                    <a:pos x="1776" y="1584"/>
                  </a:cxn>
                  <a:cxn ang="0">
                    <a:pos x="1824" y="1152"/>
                  </a:cxn>
                  <a:cxn ang="0">
                    <a:pos x="2256" y="672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/>
                <a:ahLst/>
                <a:cxnLst>
                  <a:cxn ang="0">
                    <a:pos x="984" y="256"/>
                  </a:cxn>
                  <a:cxn ang="0">
                    <a:pos x="840" y="16"/>
                  </a:cxn>
                  <a:cxn ang="0">
                    <a:pos x="552" y="160"/>
                  </a:cxn>
                  <a:cxn ang="0">
                    <a:pos x="320" y="304"/>
                  </a:cxn>
                  <a:cxn ang="0">
                    <a:pos x="600" y="592"/>
                  </a:cxn>
                  <a:cxn ang="0">
                    <a:pos x="984" y="640"/>
                  </a:cxn>
                  <a:cxn ang="0">
                    <a:pos x="984" y="256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28"/>
                  </a:cxn>
                  <a:cxn ang="0">
                    <a:pos x="131" y="680"/>
                  </a:cxn>
                  <a:cxn ang="0">
                    <a:pos x="355" y="624"/>
                  </a:cxn>
                  <a:cxn ang="0">
                    <a:pos x="499" y="384"/>
                  </a:cxn>
                  <a:cxn ang="0">
                    <a:pos x="547" y="0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6" y="32"/>
                  </a:cxn>
                  <a:cxn ang="0">
                    <a:pos x="592" y="224"/>
                  </a:cxn>
                  <a:cxn ang="0">
                    <a:pos x="696" y="664"/>
                  </a:cxn>
                  <a:cxn ang="0">
                    <a:pos x="664" y="1224"/>
                  </a:cxn>
                  <a:cxn ang="0">
                    <a:pos x="816" y="1784"/>
                  </a:cxn>
                  <a:cxn ang="0">
                    <a:pos x="1128" y="2128"/>
                  </a:cxn>
                  <a:cxn ang="0">
                    <a:pos x="1984" y="2296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384" y="280"/>
                  </a:cxn>
                  <a:cxn ang="0">
                    <a:pos x="368" y="896"/>
                  </a:cxn>
                  <a:cxn ang="0">
                    <a:pos x="528" y="1528"/>
                  </a:cxn>
                  <a:cxn ang="0">
                    <a:pos x="816" y="1912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/>
                <a:ahLst/>
                <a:cxnLst>
                  <a:cxn ang="0">
                    <a:pos x="0" y="1084"/>
                  </a:cxn>
                  <a:cxn ang="0">
                    <a:pos x="424" y="932"/>
                  </a:cxn>
                  <a:cxn ang="0">
                    <a:pos x="640" y="292"/>
                  </a:cxn>
                  <a:cxn ang="0">
                    <a:pos x="1032" y="20"/>
                  </a:cxn>
                  <a:cxn ang="0">
                    <a:pos x="1536" y="172"/>
                  </a:cxn>
                  <a:cxn ang="0">
                    <a:pos x="2064" y="604"/>
                  </a:cxn>
                  <a:cxn ang="0">
                    <a:pos x="2400" y="940"/>
                  </a:cxn>
                  <a:cxn ang="0">
                    <a:pos x="3080" y="1084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70" name="Picture 50" descr="Topbanx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</p:spPr>
        </p:pic>
      </p:grpSp>
      <p:sp>
        <p:nvSpPr>
          <p:cNvPr id="30772" name="Rectangle 52"/>
          <p:cNvSpPr>
            <a:spLocks noChangeArrowheads="1"/>
          </p:cNvSpPr>
          <p:nvPr/>
        </p:nvSpPr>
        <p:spPr bwMode="ltGray">
          <a:xfrm>
            <a:off x="381000" y="3352800"/>
            <a:ext cx="426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C22D4A-09A7-45FB-B846-DA88ABCA019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05CFC-45E6-4599-B8AD-5751D6C2AE7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E17CC-159E-46B2-9E3D-09B9C12CE82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73A7B0-2EF9-4B5B-BCF5-9A7DEF70985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06AE65-8962-443C-A1A4-4155852B1529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A63E0E-5745-4310-9CD1-74A03DB6139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DA873-5958-44E4-9525-B22CC1411CA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70B29-B34D-46B4-9513-E9E5B1A3827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381C-91A5-4284-84F8-8C36E4F280A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76B81-833C-4F41-B240-3457CF53280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0AE12-DC98-42B0-820F-B3EA33CD1AC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9C897-92EB-4D37-B6C3-757D3488874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F9447-C75C-4558-A608-E78B73D8E57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FCB6-79F7-4535-AC3E-59DF46E84B5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03" name="Group 5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23555" name="Freeform 3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/>
                <a:ahLst/>
                <a:cxnLst>
                  <a:cxn ang="0">
                    <a:pos x="0" y="1152"/>
                  </a:cxn>
                  <a:cxn ang="0">
                    <a:pos x="672" y="1392"/>
                  </a:cxn>
                  <a:cxn ang="0">
                    <a:pos x="912" y="1152"/>
                  </a:cxn>
                  <a:cxn ang="0">
                    <a:pos x="864" y="816"/>
                  </a:cxn>
                  <a:cxn ang="0">
                    <a:pos x="1170" y="588"/>
                  </a:cxn>
                  <a:cxn ang="0">
                    <a:pos x="1692" y="546"/>
                  </a:cxn>
                  <a:cxn ang="0">
                    <a:pos x="2112" y="576"/>
                  </a:cxn>
                  <a:cxn ang="0">
                    <a:pos x="2208" y="384"/>
                  </a:cxn>
                  <a:cxn ang="0">
                    <a:pos x="2184" y="138"/>
                  </a:cxn>
                  <a:cxn ang="0">
                    <a:pos x="2640" y="144"/>
                  </a:cxn>
                  <a:cxn ang="0">
                    <a:pos x="3024" y="432"/>
                  </a:cxn>
                  <a:cxn ang="0">
                    <a:pos x="3552" y="192"/>
                  </a:cxn>
                  <a:cxn ang="0">
                    <a:pos x="3552" y="0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6" name="Freeform 4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/>
                <a:ahLst/>
                <a:cxnLst>
                  <a:cxn ang="0">
                    <a:pos x="0" y="960"/>
                  </a:cxn>
                  <a:cxn ang="0">
                    <a:pos x="336" y="1200"/>
                  </a:cxn>
                  <a:cxn ang="0">
                    <a:pos x="576" y="1200"/>
                  </a:cxn>
                  <a:cxn ang="0">
                    <a:pos x="696" y="972"/>
                  </a:cxn>
                  <a:cxn ang="0">
                    <a:pos x="636" y="462"/>
                  </a:cxn>
                  <a:cxn ang="0">
                    <a:pos x="816" y="276"/>
                  </a:cxn>
                  <a:cxn ang="0">
                    <a:pos x="1392" y="432"/>
                  </a:cxn>
                  <a:cxn ang="0">
                    <a:pos x="1740" y="390"/>
                  </a:cxn>
                  <a:cxn ang="0">
                    <a:pos x="1974" y="348"/>
                  </a:cxn>
                  <a:cxn ang="0">
                    <a:pos x="1872" y="0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960"/>
                  </a:cxn>
                  <a:cxn ang="0">
                    <a:pos x="480" y="864"/>
                  </a:cxn>
                  <a:cxn ang="0">
                    <a:pos x="318" y="414"/>
                  </a:cxn>
                  <a:cxn ang="0">
                    <a:pos x="780" y="36"/>
                  </a:cxn>
                  <a:cxn ang="0">
                    <a:pos x="1440" y="192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/>
                <a:ahLst/>
                <a:cxnLst>
                  <a:cxn ang="0">
                    <a:pos x="248" y="1000"/>
                  </a:cxn>
                  <a:cxn ang="0">
                    <a:pos x="200" y="760"/>
                  </a:cxn>
                  <a:cxn ang="0">
                    <a:pos x="248" y="664"/>
                  </a:cxn>
                  <a:cxn ang="0">
                    <a:pos x="584" y="616"/>
                  </a:cxn>
                  <a:cxn ang="0">
                    <a:pos x="1304" y="664"/>
                  </a:cxn>
                  <a:cxn ang="0">
                    <a:pos x="1640" y="424"/>
                  </a:cxn>
                  <a:cxn ang="0">
                    <a:pos x="1976" y="472"/>
                  </a:cxn>
                  <a:cxn ang="0">
                    <a:pos x="2600" y="424"/>
                  </a:cxn>
                  <a:cxn ang="0">
                    <a:pos x="3128" y="88"/>
                  </a:cxn>
                  <a:cxn ang="0">
                    <a:pos x="3560" y="40"/>
                  </a:cxn>
                  <a:cxn ang="0">
                    <a:pos x="3656" y="328"/>
                  </a:cxn>
                  <a:cxn ang="0">
                    <a:pos x="2984" y="760"/>
                  </a:cxn>
                  <a:cxn ang="0">
                    <a:pos x="2456" y="952"/>
                  </a:cxn>
                  <a:cxn ang="0">
                    <a:pos x="1976" y="1432"/>
                  </a:cxn>
                  <a:cxn ang="0">
                    <a:pos x="1400" y="1768"/>
                  </a:cxn>
                  <a:cxn ang="0">
                    <a:pos x="968" y="1720"/>
                  </a:cxn>
                  <a:cxn ang="0">
                    <a:pos x="296" y="1768"/>
                  </a:cxn>
                  <a:cxn ang="0">
                    <a:pos x="8" y="1432"/>
                  </a:cxn>
                  <a:cxn ang="0">
                    <a:pos x="248" y="1000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/>
                <a:ahLst/>
                <a:cxnLst>
                  <a:cxn ang="0">
                    <a:pos x="36" y="792"/>
                  </a:cxn>
                  <a:cxn ang="0">
                    <a:pos x="228" y="456"/>
                  </a:cxn>
                  <a:cxn ang="0">
                    <a:pos x="324" y="264"/>
                  </a:cxn>
                  <a:cxn ang="0">
                    <a:pos x="612" y="216"/>
                  </a:cxn>
                  <a:cxn ang="0">
                    <a:pos x="1092" y="312"/>
                  </a:cxn>
                  <a:cxn ang="0">
                    <a:pos x="1536" y="60"/>
                  </a:cxn>
                  <a:cxn ang="0">
                    <a:pos x="2388" y="120"/>
                  </a:cxn>
                  <a:cxn ang="0">
                    <a:pos x="2328" y="288"/>
                  </a:cxn>
                  <a:cxn ang="0">
                    <a:pos x="2028" y="612"/>
                  </a:cxn>
                  <a:cxn ang="0">
                    <a:pos x="1428" y="1032"/>
                  </a:cxn>
                  <a:cxn ang="0">
                    <a:pos x="1140" y="1080"/>
                  </a:cxn>
                  <a:cxn ang="0">
                    <a:pos x="324" y="1032"/>
                  </a:cxn>
                  <a:cxn ang="0">
                    <a:pos x="36" y="792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/>
                <a:ahLst/>
                <a:cxnLst>
                  <a:cxn ang="0">
                    <a:pos x="60" y="594"/>
                  </a:cxn>
                  <a:cxn ang="0">
                    <a:pos x="126" y="234"/>
                  </a:cxn>
                  <a:cxn ang="0">
                    <a:pos x="1182" y="234"/>
                  </a:cxn>
                  <a:cxn ang="0">
                    <a:pos x="1518" y="90"/>
                  </a:cxn>
                  <a:cxn ang="0">
                    <a:pos x="1710" y="138"/>
                  </a:cxn>
                  <a:cxn ang="0">
                    <a:pos x="1230" y="522"/>
                  </a:cxn>
                  <a:cxn ang="0">
                    <a:pos x="750" y="666"/>
                  </a:cxn>
                  <a:cxn ang="0">
                    <a:pos x="60" y="594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/>
                <a:ahLst/>
                <a:cxnLst>
                  <a:cxn ang="0">
                    <a:pos x="104" y="96"/>
                  </a:cxn>
                  <a:cxn ang="0">
                    <a:pos x="152" y="0"/>
                  </a:cxn>
                  <a:cxn ang="0">
                    <a:pos x="728" y="96"/>
                  </a:cxn>
                  <a:cxn ang="0">
                    <a:pos x="920" y="96"/>
                  </a:cxn>
                  <a:cxn ang="0">
                    <a:pos x="776" y="192"/>
                  </a:cxn>
                  <a:cxn ang="0">
                    <a:pos x="104" y="96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6" y="40"/>
                  </a:cxn>
                  <a:cxn ang="0">
                    <a:pos x="720" y="280"/>
                  </a:cxn>
                  <a:cxn ang="0">
                    <a:pos x="912" y="712"/>
                  </a:cxn>
                  <a:cxn ang="0">
                    <a:pos x="864" y="1240"/>
                  </a:cxn>
                  <a:cxn ang="0">
                    <a:pos x="960" y="1768"/>
                  </a:cxn>
                  <a:cxn ang="0">
                    <a:pos x="1440" y="2152"/>
                  </a:cxn>
                  <a:cxn ang="0">
                    <a:pos x="2160" y="2248"/>
                  </a:cxn>
                  <a:cxn ang="0">
                    <a:pos x="2688" y="1960"/>
                  </a:cxn>
                  <a:cxn ang="0">
                    <a:pos x="2706" y="472"/>
                  </a:cxn>
                  <a:cxn ang="0">
                    <a:pos x="3456" y="424"/>
                  </a:cxn>
                  <a:cxn ang="0">
                    <a:pos x="4416" y="712"/>
                  </a:cxn>
                  <a:cxn ang="0">
                    <a:pos x="4416" y="1432"/>
                  </a:cxn>
                  <a:cxn ang="0">
                    <a:pos x="4728" y="1822"/>
                  </a:cxn>
                  <a:cxn ang="0">
                    <a:pos x="5322" y="2206"/>
                  </a:cxn>
                  <a:cxn ang="0">
                    <a:pos x="5754" y="1510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/>
                <a:ahLst/>
                <a:cxnLst>
                  <a:cxn ang="0">
                    <a:pos x="408" y="16"/>
                  </a:cxn>
                  <a:cxn ang="0">
                    <a:pos x="72" y="304"/>
                  </a:cxn>
                  <a:cxn ang="0">
                    <a:pos x="72" y="976"/>
                  </a:cxn>
                  <a:cxn ang="0">
                    <a:pos x="504" y="1360"/>
                  </a:cxn>
                  <a:cxn ang="0">
                    <a:pos x="1128" y="1408"/>
                  </a:cxn>
                  <a:cxn ang="0">
                    <a:pos x="1464" y="1024"/>
                  </a:cxn>
                  <a:cxn ang="0">
                    <a:pos x="1320" y="208"/>
                  </a:cxn>
                  <a:cxn ang="0">
                    <a:pos x="408" y="16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/>
                <a:ahLst/>
                <a:cxnLst>
                  <a:cxn ang="0">
                    <a:pos x="940" y="196"/>
                  </a:cxn>
                  <a:cxn ang="0">
                    <a:pos x="576" y="20"/>
                  </a:cxn>
                  <a:cxn ang="0">
                    <a:pos x="192" y="76"/>
                  </a:cxn>
                  <a:cxn ang="0">
                    <a:pos x="24" y="372"/>
                  </a:cxn>
                  <a:cxn ang="0">
                    <a:pos x="520" y="670"/>
                  </a:cxn>
                  <a:cxn ang="0">
                    <a:pos x="1048" y="568"/>
                  </a:cxn>
                  <a:cxn ang="0">
                    <a:pos x="940" y="196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/>
                <a:ahLst/>
                <a:cxnLst>
                  <a:cxn ang="0">
                    <a:pos x="1496" y="0"/>
                  </a:cxn>
                  <a:cxn ang="0">
                    <a:pos x="1640" y="384"/>
                  </a:cxn>
                  <a:cxn ang="0">
                    <a:pos x="1400" y="864"/>
                  </a:cxn>
                  <a:cxn ang="0">
                    <a:pos x="536" y="1200"/>
                  </a:cxn>
                  <a:cxn ang="0">
                    <a:pos x="56" y="1584"/>
                  </a:cxn>
                  <a:cxn ang="0">
                    <a:pos x="200" y="1872"/>
                  </a:cxn>
                  <a:cxn ang="0">
                    <a:pos x="1064" y="2016"/>
                  </a:cxn>
                  <a:cxn ang="0">
                    <a:pos x="1592" y="2304"/>
                  </a:cxn>
                  <a:cxn ang="0">
                    <a:pos x="1562" y="2940"/>
                  </a:cxn>
                  <a:cxn ang="0">
                    <a:pos x="2120" y="3384"/>
                  </a:cxn>
                  <a:cxn ang="0">
                    <a:pos x="2648" y="2880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/>
                <a:ahLst/>
                <a:cxnLst>
                  <a:cxn ang="0">
                    <a:pos x="1488" y="0"/>
                  </a:cxn>
                  <a:cxn ang="0">
                    <a:pos x="1488" y="528"/>
                  </a:cxn>
                  <a:cxn ang="0">
                    <a:pos x="1104" y="1008"/>
                  </a:cxn>
                  <a:cxn ang="0">
                    <a:pos x="144" y="1488"/>
                  </a:cxn>
                  <a:cxn ang="0">
                    <a:pos x="240" y="1776"/>
                  </a:cxn>
                  <a:cxn ang="0">
                    <a:pos x="1056" y="1872"/>
                  </a:cxn>
                  <a:cxn ang="0">
                    <a:pos x="1536" y="2064"/>
                  </a:cxn>
                  <a:cxn ang="0">
                    <a:pos x="1536" y="2448"/>
                  </a:cxn>
                  <a:cxn ang="0">
                    <a:pos x="1344" y="2784"/>
                  </a:cxn>
                  <a:cxn ang="0">
                    <a:pos x="1632" y="3120"/>
                  </a:cxn>
                  <a:cxn ang="0">
                    <a:pos x="1968" y="3024"/>
                  </a:cxn>
                  <a:cxn ang="0">
                    <a:pos x="2208" y="2496"/>
                  </a:cxn>
                  <a:cxn ang="0">
                    <a:pos x="2112" y="1968"/>
                  </a:cxn>
                  <a:cxn ang="0">
                    <a:pos x="1776" y="1584"/>
                  </a:cxn>
                  <a:cxn ang="0">
                    <a:pos x="1824" y="1152"/>
                  </a:cxn>
                  <a:cxn ang="0">
                    <a:pos x="2256" y="672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/>
                <a:ahLst/>
                <a:cxnLst>
                  <a:cxn ang="0">
                    <a:pos x="984" y="256"/>
                  </a:cxn>
                  <a:cxn ang="0">
                    <a:pos x="840" y="16"/>
                  </a:cxn>
                  <a:cxn ang="0">
                    <a:pos x="552" y="160"/>
                  </a:cxn>
                  <a:cxn ang="0">
                    <a:pos x="320" y="304"/>
                  </a:cxn>
                  <a:cxn ang="0">
                    <a:pos x="600" y="592"/>
                  </a:cxn>
                  <a:cxn ang="0">
                    <a:pos x="984" y="640"/>
                  </a:cxn>
                  <a:cxn ang="0">
                    <a:pos x="984" y="256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28"/>
                  </a:cxn>
                  <a:cxn ang="0">
                    <a:pos x="131" y="680"/>
                  </a:cxn>
                  <a:cxn ang="0">
                    <a:pos x="355" y="624"/>
                  </a:cxn>
                  <a:cxn ang="0">
                    <a:pos x="499" y="384"/>
                  </a:cxn>
                  <a:cxn ang="0">
                    <a:pos x="547" y="0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6" y="32"/>
                  </a:cxn>
                  <a:cxn ang="0">
                    <a:pos x="592" y="224"/>
                  </a:cxn>
                  <a:cxn ang="0">
                    <a:pos x="696" y="664"/>
                  </a:cxn>
                  <a:cxn ang="0">
                    <a:pos x="664" y="1224"/>
                  </a:cxn>
                  <a:cxn ang="0">
                    <a:pos x="816" y="1784"/>
                  </a:cxn>
                  <a:cxn ang="0">
                    <a:pos x="1128" y="2128"/>
                  </a:cxn>
                  <a:cxn ang="0">
                    <a:pos x="1984" y="2296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0" name="Freeform 18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384" y="280"/>
                  </a:cxn>
                  <a:cxn ang="0">
                    <a:pos x="368" y="896"/>
                  </a:cxn>
                  <a:cxn ang="0">
                    <a:pos x="528" y="1528"/>
                  </a:cxn>
                  <a:cxn ang="0">
                    <a:pos x="816" y="1912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/>
                <a:ahLst/>
                <a:cxnLst>
                  <a:cxn ang="0">
                    <a:pos x="0" y="1084"/>
                  </a:cxn>
                  <a:cxn ang="0">
                    <a:pos x="424" y="932"/>
                  </a:cxn>
                  <a:cxn ang="0">
                    <a:pos x="640" y="292"/>
                  </a:cxn>
                  <a:cxn ang="0">
                    <a:pos x="1032" y="20"/>
                  </a:cxn>
                  <a:cxn ang="0">
                    <a:pos x="1536" y="172"/>
                  </a:cxn>
                  <a:cxn ang="0">
                    <a:pos x="2064" y="604"/>
                  </a:cxn>
                  <a:cxn ang="0">
                    <a:pos x="2400" y="940"/>
                  </a:cxn>
                  <a:cxn ang="0">
                    <a:pos x="3080" y="1084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3601" name="Picture 49" descr="Topbanx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</p:spPr>
        </p:pic>
        <p:grpSp>
          <p:nvGrpSpPr>
            <p:cNvPr id="23596" name="Group 44"/>
            <p:cNvGrpSpPr>
              <a:grpSpLocks/>
            </p:cNvGrpSpPr>
            <p:nvPr/>
          </p:nvGrpSpPr>
          <p:grpSpPr bwMode="auto">
            <a:xfrm>
              <a:off x="144" y="960"/>
              <a:ext cx="1056" cy="288"/>
              <a:chOff x="48" y="960"/>
              <a:chExt cx="1056" cy="288"/>
            </a:xfrm>
          </p:grpSpPr>
          <p:sp>
            <p:nvSpPr>
              <p:cNvPr id="23593" name="Line 41"/>
              <p:cNvSpPr>
                <a:spLocks noChangeShapeType="1"/>
              </p:cNvSpPr>
              <p:nvPr userDrawn="1"/>
            </p:nvSpPr>
            <p:spPr bwMode="ltGray">
              <a:xfrm>
                <a:off x="48" y="100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4" name="Line 42"/>
              <p:cNvSpPr>
                <a:spLocks noChangeShapeType="1"/>
              </p:cNvSpPr>
              <p:nvPr userDrawn="1"/>
            </p:nvSpPr>
            <p:spPr bwMode="ltGray">
              <a:xfrm>
                <a:off x="144" y="100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5" name="Oval 43"/>
              <p:cNvSpPr>
                <a:spLocks noChangeArrowheads="1"/>
              </p:cNvSpPr>
              <p:nvPr userDrawn="1"/>
            </p:nvSpPr>
            <p:spPr bwMode="ltGray">
              <a:xfrm>
                <a:off x="96" y="960"/>
                <a:ext cx="117" cy="1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57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i="1"/>
            </a:lvl1pPr>
          </a:lstStyle>
          <a:p>
            <a:endParaRPr lang="ru-RU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i="1"/>
            </a:lvl1pPr>
          </a:lstStyle>
          <a:p>
            <a:endParaRPr lang="ru-RU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i="1"/>
            </a:lvl1pPr>
          </a:lstStyle>
          <a:p>
            <a:fld id="{0348FBBC-83D1-4C45-B830-4D974593EBE2}" type="slidenum">
              <a:rPr lang="ru-RU"/>
              <a:pPr/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onlinecorrector.com.ua/%D0%BA%D0%BE%D0%BC%D0%B0-%D0%BF%D0%B5%D1%80%D0%B5%D0%B4-%D0%BF%D0%BE%D1%80%D1%96%D0%B2%D0%BD%D1%8F%D0%BB%D1%8C%D0%BD%D0%B8%D0%BC-%D0%B7%D0%B2%D0%BE%D1%80%D0%BE%D1%82%D0%BE%D0%B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nlinecorrector.com.ua/%D1%89%D0%BE%D0%B1-%D0%B4%D0%BB%D1%8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½Ð°ÑÐ¸Ð»ÑÑÑÐ²ÐµÐ½Ð½Ð°Ñ Ð¿ÑÐµÑÑÑÐ¿Ð½Ð¾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3568" y="2348880"/>
            <a:ext cx="7921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4800" b="1" dirty="0">
                <a:solidFill>
                  <a:schemeClr val="tx2">
                    <a:lumMod val="90000"/>
                  </a:schemeClr>
                </a:solidFill>
              </a:rPr>
              <a:t>КРИМІНОЛОГІЧНА ХАРАКТЕРИСТИКА ТА ЗАПОБІГАННЯ НАСИЛЬНИЦЬКІЙ ЗЛОЧИННОСТІ</a:t>
            </a:r>
            <a:endParaRPr lang="ru-RU" sz="4800" b="1" dirty="0">
              <a:solidFill>
                <a:schemeClr val="tx2">
                  <a:lumMod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6632"/>
            <a:ext cx="8352928" cy="40324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uk-UA" b="1" i="1" dirty="0"/>
              <a:t>«Вузький підхід»</a:t>
            </a:r>
            <a:r>
              <a:rPr lang="uk-UA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/>
              <a:t>Найбільш адекватно кримінологічну суть злочину відображає мотивація.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/>
              <a:t>Насильницька злочинність охоплює сукупність злочинів, під час скоєння яких насильство є елементом мотивації, а не тільки засобом досягнення будь-якої іншої мети (користь, політичні цілі тощо).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1201" name="Picture 1" descr="C:\Users\lenvo\Desktop\1488733845_i_7c9d362a85209716_html_c523d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3132348" cy="2088232"/>
          </a:xfrm>
          <a:prstGeom prst="rect">
            <a:avLst/>
          </a:prstGeom>
          <a:noFill/>
        </p:spPr>
      </p:pic>
      <p:pic>
        <p:nvPicPr>
          <p:cNvPr id="51203" name="Picture 3" descr="ÐÐ°ÑÑÐ¸Ð½ÐºÐ¸ Ð¿Ð¾ Ð·Ð°Ð¿ÑÐ¾ÑÑ ÑÐ°Ð·Ð±Ð¾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53744"/>
            <a:ext cx="3046950" cy="2304256"/>
          </a:xfrm>
          <a:prstGeom prst="rect">
            <a:avLst/>
          </a:prstGeom>
          <a:noFill/>
        </p:spPr>
      </p:pic>
      <p:pic>
        <p:nvPicPr>
          <p:cNvPr id="51205" name="Picture 5" descr="ÐÐ°ÑÑÐ¸Ð½ÐºÐ¸ Ð¿Ð¾ Ð·Ð°Ð¿ÑÐ¾ÑÑ ÑÐµÑÑÐ¾ÑÐ¸ÑÑÐ¸ÑÐµÑÐºÐ¸Ð¹ Ð°ÐºÑ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89040"/>
            <a:ext cx="2646040" cy="2646041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3528" y="4221088"/>
            <a:ext cx="3024336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00192" y="3789040"/>
            <a:ext cx="2664296" cy="2664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47864" y="4553744"/>
            <a:ext cx="3024336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23528" y="4221088"/>
            <a:ext cx="3168352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300192" y="3789040"/>
            <a:ext cx="2664296" cy="2592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347864" y="4581128"/>
            <a:ext cx="3024336" cy="22768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132856"/>
            <a:ext cx="7772400" cy="41044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u="sng" dirty="0"/>
              <a:t>Насильницька злочинність</a:t>
            </a:r>
            <a:r>
              <a:rPr lang="uk-UA" b="1" dirty="0"/>
              <a:t> </a:t>
            </a:r>
            <a:r>
              <a:rPr lang="uk-UA" dirty="0"/>
              <a:t>–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розуміти 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 кримінальних правопорушень, </a:t>
            </a: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спрямовани</a:t>
            </a: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х як 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конкретну особу, так і на невизначене коло осіб, які </a:t>
            </a:r>
            <a:r>
              <a:rPr lang="uk-UA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скоюються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умисно з використанням фізичного, психічного, психологічного та іншого насильства, яке може бути як засобом досягнення мети, так і елементом мотивації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3250" name="Picture 2" descr="ÐÐ°ÑÑÐ¸Ð½ÐºÐ¸ Ð¿Ð¾ Ð·Ð°Ð¿ÑÐ¾ÑÑ Ð½Ð°ÑÐ¸Ð»ÑÑÑÐ²ÐµÐ½Ð½Ð°Ñ Ð¿ÑÐµÑÑÑÐ¿Ð½Ð¾ÑÑ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695575" cy="169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/>
              <a:t>2. Кримінологічна характеристика насильницької злочинності.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8" cy="48245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ru-RU" b="1" dirty="0"/>
              <a:t>Структура </a:t>
            </a:r>
            <a:r>
              <a:rPr lang="uk-UA" b="1" dirty="0"/>
              <a:t>насильницької злочинності:</a:t>
            </a:r>
          </a:p>
          <a:p>
            <a:pPr marL="0" lvl="0" indent="0" algn="just"/>
            <a:r>
              <a:rPr lang="uk-UA" i="1" dirty="0"/>
              <a:t>насильницькі злочини проти основ національної безпеки України</a:t>
            </a:r>
            <a:r>
              <a:rPr lang="uk-UA" dirty="0"/>
              <a:t> (ст. 109, ст. 112, ст. 113 Кримінального кодексу України (далі – КК України);</a:t>
            </a:r>
            <a:endParaRPr lang="ru-RU" dirty="0"/>
          </a:p>
          <a:p>
            <a:pPr marL="0" lvl="0" indent="0" algn="just"/>
            <a:r>
              <a:rPr lang="uk-UA" i="1" dirty="0"/>
              <a:t>насильницькі злочини проти життя та здоров’я особи</a:t>
            </a:r>
            <a:r>
              <a:rPr lang="uk-UA" dirty="0"/>
              <a:t> (ст. ст. 115–118, 120-127, 129, , ч. 2 ст. 142, ч. ч. 2, 3 ст. 143, ст. 144 КК України);</a:t>
            </a:r>
            <a:endParaRPr lang="ru-RU" dirty="0"/>
          </a:p>
          <a:p>
            <a:pPr lvl="0" algn="just"/>
            <a:r>
              <a:rPr lang="uk-UA" i="1" dirty="0"/>
              <a:t>насильницькі злочини проти власності</a:t>
            </a:r>
            <a:r>
              <a:rPr lang="uk-UA" dirty="0"/>
              <a:t> (ч. 2 ст. 186, ст. 187, ст. 189, ст. 195 КК України);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8206680" cy="60486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lvl="0" indent="0"/>
            <a:r>
              <a:rPr lang="uk-UA" i="1" dirty="0"/>
              <a:t>насильницькі злочини проти волі честі та гідності особи</a:t>
            </a:r>
            <a:r>
              <a:rPr lang="uk-UA" dirty="0"/>
              <a:t> (ст. ст. 146, 147, 149, ч. 2 ст. 150-1, ст. 151 КК України);</a:t>
            </a:r>
          </a:p>
          <a:p>
            <a:pPr marL="0" lvl="0" indent="0"/>
            <a:r>
              <a:rPr lang="uk-UA" i="1" dirty="0"/>
              <a:t>насильницькі злочини проти статевої свободи та статевої недоторканності</a:t>
            </a:r>
            <a:r>
              <a:rPr lang="uk-UA" dirty="0"/>
              <a:t> (ст. ст. 152–154 КК України);</a:t>
            </a:r>
          </a:p>
          <a:p>
            <a:pPr marL="0" indent="0"/>
            <a:r>
              <a:rPr lang="uk-UA" i="1" dirty="0"/>
              <a:t>насильницькі злочини проти виборчих, трудових та інших особистих прав і свобод людини і громадянина</a:t>
            </a:r>
            <a:r>
              <a:rPr lang="uk-UA" dirty="0"/>
              <a:t> (ст. 157, ч. 4 ст. 159-1, ч. 2 ст. 161, ч. 2 ст. 162, ч. 2 ст. 171, ст. 173, ст. 174, ч. 2 ст. 180 КК України);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8134672" cy="597936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just"/>
            <a:r>
              <a:rPr lang="uk-UA" i="1" dirty="0"/>
              <a:t>насильницькі злочини у сфері господарської діяльності</a:t>
            </a:r>
            <a:r>
              <a:rPr lang="uk-UA" dirty="0"/>
              <a:t> (ст. 206, ч. 2 ст. 206-2 КК України);</a:t>
            </a:r>
            <a:endParaRPr lang="ru-RU" dirty="0"/>
          </a:p>
          <a:p>
            <a:pPr lvl="0" algn="just"/>
            <a:r>
              <a:rPr lang="uk-UA" i="1" dirty="0"/>
              <a:t>насильницькі злочини проти громадської безпеки</a:t>
            </a:r>
            <a:r>
              <a:rPr lang="uk-UA" dirty="0"/>
              <a:t> (ст. ст. 257–258-1, 258-3, 261, 262, ч. 2 ст. 265-1, ст. 266 КК України);</a:t>
            </a:r>
            <a:endParaRPr lang="ru-RU" dirty="0"/>
          </a:p>
          <a:p>
            <a:pPr lvl="0" algn="just"/>
            <a:r>
              <a:rPr lang="uk-UA" i="1" dirty="0"/>
              <a:t>насильницькі злочини проти безпеки руху та експлуатації транспорту</a:t>
            </a:r>
            <a:r>
              <a:rPr lang="uk-UA" dirty="0"/>
              <a:t> (ч. 2 ст. 278, ст. 280, ч. ч. 2, 3 ст. 289 КК України);</a:t>
            </a:r>
          </a:p>
          <a:p>
            <a:pPr lvl="0" algn="just"/>
            <a:r>
              <a:rPr lang="uk-UA" i="1" dirty="0"/>
              <a:t>насильницькі злочини проти громадського порядку і моральності</a:t>
            </a:r>
            <a:r>
              <a:rPr lang="uk-UA" dirty="0"/>
              <a:t> (ст. ст. 294, 296, 299, 303 КК України);</a:t>
            </a:r>
            <a:endParaRPr lang="ru-RU" dirty="0"/>
          </a:p>
          <a:p>
            <a:pPr lvl="0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8208912" cy="66693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uk-UA" i="1" dirty="0"/>
              <a:t>насильницькі злочини у сфері обігу наркотичних засобів, психотропних речовин, їх аналогів або прекурсорів та інші злочини проти здоров’я населення</a:t>
            </a:r>
            <a:r>
              <a:rPr lang="uk-UA" dirty="0"/>
              <a:t> (ст. ст. 308, 312–314 КК України);</a:t>
            </a:r>
          </a:p>
          <a:p>
            <a:r>
              <a:rPr lang="uk-UA" i="1" dirty="0"/>
              <a:t>насильницькі злочини проти авторитету органів державної влади, органів місцевого самоврядування, об’єднань громадян та злочини проти журналістів</a:t>
            </a:r>
            <a:r>
              <a:rPr lang="uk-UA" dirty="0"/>
              <a:t> (ст. ст. 340–346, 348–350, 355, 357 КК України);</a:t>
            </a:r>
          </a:p>
          <a:p>
            <a:pPr lvl="0"/>
            <a:r>
              <a:rPr lang="uk-UA" i="1" dirty="0"/>
              <a:t>насильницькі злочини у сфері службової діяльності та професійної діяльності, пов’язаної з наданням публічних послуг</a:t>
            </a:r>
            <a:r>
              <a:rPr lang="uk-UA" dirty="0"/>
              <a:t> (ч. 2 ст. 365, ч. 3 ст. 369-2, ст. 369-3 КК України);</a:t>
            </a:r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80920" cy="48245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lvl="0" indent="0" algn="just"/>
            <a:r>
              <a:rPr lang="uk-UA" i="1" dirty="0"/>
              <a:t>насильницькі злочини проти правосуддя</a:t>
            </a:r>
            <a:r>
              <a:rPr lang="uk-UA" dirty="0"/>
              <a:t> (ст. ст. 371, 373, 377, 379, 386, 392, ч. 2 ст. 393, ст. ст. 398, 400 КК України);</a:t>
            </a:r>
            <a:endParaRPr lang="ru-RU" dirty="0"/>
          </a:p>
          <a:p>
            <a:pPr marL="0" lvl="0" indent="0" algn="just"/>
            <a:r>
              <a:rPr lang="uk-UA" i="1" dirty="0"/>
              <a:t>насильницькі злочини проти встановленого порядку несення військової служби (військові злочини)</a:t>
            </a:r>
            <a:r>
              <a:rPr lang="uk-UA" dirty="0"/>
              <a:t>;</a:t>
            </a:r>
            <a:endParaRPr lang="ru-RU" dirty="0"/>
          </a:p>
          <a:p>
            <a:pPr marL="0" indent="0" algn="just"/>
            <a:r>
              <a:rPr lang="uk-UA" i="1" dirty="0"/>
              <a:t>насильницькі злочини проти миру, безпеки людства та міжнародного правопорядку</a:t>
            </a:r>
            <a:r>
              <a:rPr lang="uk-UA" dirty="0"/>
              <a:t> (ст. ст. 437–440, 442–444, 446, 447 КК України).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530768"/>
              </p:ext>
            </p:extLst>
          </p:nvPr>
        </p:nvGraphicFramePr>
        <p:xfrm>
          <a:off x="685800" y="476672"/>
          <a:ext cx="813467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217778"/>
              </p:ext>
            </p:extLst>
          </p:nvPr>
        </p:nvGraphicFramePr>
        <p:xfrm>
          <a:off x="539552" y="260648"/>
          <a:ext cx="849694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772400" cy="17281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447675" algn="ctr">
              <a:buNone/>
            </a:pPr>
            <a:r>
              <a:rPr lang="uk-UA" dirty="0"/>
              <a:t>Протягом 2013-2017 рр. динаміка насильницької злочинності тяжіє до зниження (у середньому з кожним роком на 9%)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 descr="ÐÐ°ÑÑÐ¸Ð½ÐºÐ¸ Ð¿Ð¾ Ð·Ð°Ð¿ÑÐ¾ÑÑ Ð´Ð¸Ð½Ð°Ð¼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56992"/>
            <a:ext cx="547666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dirty="0"/>
              <a:t>1. Поняття насильницької злочинності.</a:t>
            </a:r>
            <a:endParaRPr lang="ru-RU" dirty="0"/>
          </a:p>
          <a:p>
            <a:pPr marL="0" lvl="0" indent="0">
              <a:buNone/>
            </a:pPr>
            <a:r>
              <a:rPr lang="uk-UA" dirty="0"/>
              <a:t>2. Кримінологічна характеристика насильницької злочинності.</a:t>
            </a:r>
            <a:endParaRPr lang="ru-RU" dirty="0"/>
          </a:p>
          <a:p>
            <a:pPr marL="0" lvl="0" indent="0">
              <a:buNone/>
            </a:pPr>
            <a:r>
              <a:rPr lang="uk-UA" dirty="0"/>
              <a:t>3. Кримінологічна характеристика осіб, які скоюють насильницькі злочини.</a:t>
            </a:r>
            <a:endParaRPr lang="ru-RU" dirty="0"/>
          </a:p>
          <a:p>
            <a:pPr marL="0" lvl="0" indent="0">
              <a:buNone/>
            </a:pPr>
            <a:r>
              <a:rPr lang="uk-UA" dirty="0"/>
              <a:t>4. Детермінанти насильницької злочинності. </a:t>
            </a:r>
            <a:endParaRPr lang="ru-RU" dirty="0"/>
          </a:p>
          <a:p>
            <a:pPr marL="0" lvl="0" indent="0">
              <a:buNone/>
            </a:pPr>
            <a:r>
              <a:rPr lang="uk-UA" dirty="0"/>
              <a:t>5. Запобігання насильницькій злочинності.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3" descr="C:\Users\home\Documents\Презентации по Криминологии\93af9fef3d03f1cd5934dd42bd631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071702" cy="138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Географія насильницької злочинності (</a:t>
            </a:r>
            <a:r>
              <a:rPr lang="en-US" dirty="0"/>
              <a:t>max K</a:t>
            </a:r>
            <a:r>
              <a:rPr lang="uk-UA" dirty="0"/>
              <a:t>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Географія насильницької злочинності</a:t>
            </a:r>
            <a:r>
              <a:rPr lang="en-US" dirty="0"/>
              <a:t> (min K)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насильницьких злочинів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5800" y="1557338"/>
          <a:ext cx="8278813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g.tsn.ua/cached/1518092914/tsn-86005b8ec40769ced23f1a21dec77755/thumbs/x/e5/16/2d1e247d064defd19920727b056f16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60523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3. Кримінологічна характеристика особи, яка скоює насильницькі злочини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772400" cy="864096"/>
          </a:xfrm>
        </p:spPr>
        <p:txBody>
          <a:bodyPr/>
          <a:lstStyle/>
          <a:p>
            <a:pPr algn="ctr">
              <a:buNone/>
            </a:pPr>
            <a:r>
              <a:rPr lang="uk-UA" u="sng" dirty="0"/>
              <a:t>Соціально-демографічні ознаки</a:t>
            </a:r>
            <a:endParaRPr lang="ru-RU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04864"/>
            <a:ext cx="4536504" cy="45243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/>
              <a:t>Вік: 18-28 років (43%), 29-39 (33%). </a:t>
            </a:r>
          </a:p>
          <a:p>
            <a:r>
              <a:rPr lang="uk-UA" sz="3200" dirty="0"/>
              <a:t>Стать: чоловіча – 94%. Освіта: повною загальна середньою або базовою загальною середньою освітою – 66%. Громадянство: України – 98%.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805264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Дніпровські маніяки 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208912" cy="61926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uk-UA" b="1" i="1" dirty="0"/>
              <a:t>Соціально-рольові ознаки</a:t>
            </a:r>
            <a:r>
              <a:rPr lang="uk-UA" b="1" dirty="0"/>
              <a:t> </a:t>
            </a:r>
          </a:p>
          <a:p>
            <a:pPr marL="85725" indent="276225" algn="just">
              <a:buNone/>
            </a:pPr>
            <a:r>
              <a:rPr lang="uk-UA" dirty="0"/>
              <a:t>Сімейний стан: особи, які скоюють кваліфіковані вбивства, здебільшого не мають сім’ї. Серед осіб, засуджених за тяжкі тілесні ушкодження, майже 50% неодружених. Значна частина злочинців розлучена.</a:t>
            </a:r>
            <a:r>
              <a:rPr lang="uk-UA" b="1" dirty="0"/>
              <a:t> </a:t>
            </a:r>
          </a:p>
          <a:p>
            <a:pPr marL="85725" indent="276225" algn="just">
              <a:buNone/>
            </a:pPr>
            <a:r>
              <a:rPr lang="uk-UA" b="1" dirty="0"/>
              <a:t>Рід занять: </a:t>
            </a:r>
            <a:r>
              <a:rPr lang="uk-UA" dirty="0"/>
              <a:t>11% осіб, які скоїли насильницькі злочини були учнями або студентами навчальних закладів; 69% були працездатними, які не працювали і не навчались. 40% - група робітників і працівників сільського господарства, працівники некваліфікованої праці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60648"/>
            <a:ext cx="8206680" cy="619268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i="1" u="sng" dirty="0"/>
              <a:t>Кримінально-правові ознаки. </a:t>
            </a:r>
          </a:p>
          <a:p>
            <a:pPr marL="0" indent="0"/>
            <a:r>
              <a:rPr lang="uk-UA" dirty="0"/>
              <a:t>27% осіб перебували у стані алкогольного сп’яніння і ще 0,4% у стані наркотичного сп’яніння.</a:t>
            </a:r>
            <a:endParaRPr lang="ru-RU" dirty="0"/>
          </a:p>
          <a:p>
            <a:pPr marL="0" indent="0"/>
            <a:r>
              <a:rPr lang="uk-UA" dirty="0"/>
              <a:t>24% осіб, у складі групи. </a:t>
            </a:r>
            <a:endParaRPr lang="ru-RU" dirty="0"/>
          </a:p>
          <a:p>
            <a:pPr marL="0" indent="0"/>
            <a:r>
              <a:rPr lang="uk-UA" dirty="0"/>
              <a:t>37% злочинів скоєно особами, які раніше скоювали кримінальні правопорушення. </a:t>
            </a:r>
            <a:endParaRPr lang="ru-RU" dirty="0"/>
          </a:p>
          <a:p>
            <a:pPr marL="0" indent="0"/>
            <a:r>
              <a:rPr lang="uk-UA" dirty="0"/>
              <a:t>використання вогнепальної зброї, вибухових речовин, нерідко (25%) і колючо-ріжучі предмети. </a:t>
            </a:r>
          </a:p>
          <a:p>
            <a:pPr marL="0" indent="0"/>
            <a:r>
              <a:rPr lang="uk-UA" dirty="0"/>
              <a:t>вбивств на замовлення: автоматична та напівавтоматична зброя(75%), вибухівка і холодна зброї (по 10%). Зростає </a:t>
            </a:r>
            <a:r>
              <a:rPr lang="uk-UA" dirty="0" err="1"/>
              <a:t>авто-</a:t>
            </a:r>
            <a:r>
              <a:rPr lang="uk-UA" dirty="0"/>
              <a:t>, мототранспорту.</a:t>
            </a:r>
            <a:endParaRPr lang="ru-RU" dirty="0"/>
          </a:p>
          <a:p>
            <a:pPr marL="0" indent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32656"/>
            <a:ext cx="8206680" cy="626469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i="1" u="sng" dirty="0"/>
              <a:t>Морально-психологічні риси: 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/>
              <a:t>Імпульсивність;</a:t>
            </a:r>
          </a:p>
          <a:p>
            <a:pPr marL="0" indent="0" algn="ctr">
              <a:buNone/>
            </a:pPr>
            <a:r>
              <a:rPr lang="uk-UA" dirty="0" err="1"/>
              <a:t>Психопатичність</a:t>
            </a:r>
            <a:r>
              <a:rPr lang="uk-UA" dirty="0"/>
              <a:t>;</a:t>
            </a:r>
          </a:p>
          <a:p>
            <a:pPr marL="0" indent="0" algn="ctr">
              <a:buNone/>
            </a:pPr>
            <a:r>
              <a:rPr lang="uk-UA" dirty="0"/>
              <a:t>Примітивність потреб;</a:t>
            </a:r>
          </a:p>
          <a:p>
            <a:pPr marL="0" indent="0" algn="ctr">
              <a:buNone/>
            </a:pPr>
            <a:r>
              <a:rPr lang="uk-UA" dirty="0"/>
              <a:t>Різні психічні аномалії, які мають соціальне і біопсихологічне походження. </a:t>
            </a:r>
            <a:endParaRPr lang="ru-RU" dirty="0"/>
          </a:p>
          <a:p>
            <a:pPr marL="0" indent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52736"/>
            <a:ext cx="8134672" cy="5805264"/>
          </a:xfrm>
        </p:spPr>
        <p:txBody>
          <a:bodyPr/>
          <a:lstStyle/>
          <a:p>
            <a:pPr marL="0" indent="0" algn="ctr">
              <a:buNone/>
              <a:tabLst>
                <a:tab pos="0" algn="l"/>
              </a:tabLst>
            </a:pPr>
            <a:r>
              <a:rPr lang="uk-UA" i="1" u="sng" dirty="0"/>
              <a:t>Мотиви злочинів:</a:t>
            </a:r>
            <a:r>
              <a:rPr lang="uk-UA" u="sng" dirty="0"/>
              <a:t> 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uk-UA" dirty="0"/>
              <a:t>Особисті: майже 50 % потерпілих при вбивствах без обтяжуючих обставин – це подружжя, у тому числі колишні, особи, які перебувають у фактичних шлюбних відносинах. 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uk-UA" dirty="0"/>
              <a:t>Користь.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i="1" dirty="0"/>
              <a:t>Типи насильницьких злочинців</a:t>
            </a:r>
            <a:r>
              <a:rPr lang="uk-UA" sz="2800" dirty="0"/>
              <a:t> у залежності від спрямованості особи та конкретної життєвої ситуації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i="1" dirty="0"/>
              <a:t>випадкові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i="1" dirty="0"/>
              <a:t>що замикаються на конфлікті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i="1" dirty="0"/>
              <a:t>негативно орієнтовані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i="1" dirty="0"/>
              <a:t>злісні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i="1" dirty="0"/>
              <a:t>звичні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i="1" dirty="0"/>
              <a:t>професійні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Детермінанти насильницьких злочинів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206680" cy="468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/>
              <a:t>1. Поняття насильницької злочинності.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420888"/>
            <a:ext cx="7772400" cy="31759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361950" algn="just">
              <a:buNone/>
            </a:pPr>
            <a:r>
              <a:rPr lang="uk-UA" b="1" u="sng" dirty="0"/>
              <a:t>Насильство</a:t>
            </a:r>
            <a:r>
              <a:rPr lang="uk-UA" dirty="0"/>
              <a:t> (у кримінальному праві) -  фізичний або психічний вплив однієї особи на іншу, який порушує право останньої на особисту недоторканність і, який вчинюється для</a:t>
            </a:r>
            <a:r>
              <a:rPr lang="ru-RU" u="sng" dirty="0">
                <a:hlinkClick r:id="rId2"/>
              </a:rPr>
              <a:t> </a:t>
            </a:r>
            <a:r>
              <a:rPr lang="uk-UA" dirty="0"/>
              <a:t>досягнення певного злочинного результату.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3" descr="C:\Users\home\Documents\Презентации по Криминологии\93af9fef3d03f1cd5934dd42bd63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2071702" cy="138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vo\Desktop\baddc950b4bb3f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477866" cy="24892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Агресивність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pPr>
              <a:buNone/>
            </a:pPr>
            <a:r>
              <a:rPr lang="uk-UA" dirty="0"/>
              <a:t>1) </a:t>
            </a:r>
            <a:r>
              <a:rPr lang="uk-UA" i="1" dirty="0"/>
              <a:t>агресивність є вродженою, біологічно доцільною й генетично притаманною людині якістю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195736" y="4365104"/>
            <a:ext cx="484632" cy="97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32240" y="4365104"/>
            <a:ext cx="484632" cy="97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5445224"/>
            <a:ext cx="2160240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Конструктивна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5445224"/>
            <a:ext cx="2160240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деструктивна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38884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i="1" dirty="0"/>
              <a:t>2) агресивність — це результат соціалізації</a:t>
            </a:r>
            <a:r>
              <a:rPr lang="uk-UA" dirty="0"/>
              <a:t>, а не вроджена якість, агресивність суперечить сутності людей. Агресивність — це особистісна позиція, яка полягає в наданні переваги використанню насильницьких засобів для вирішення своїх проблем.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6F03-03FF-4CC6-887B-D83E2CEDFE8B}" type="slidenum">
              <a:rPr lang="ru-RU"/>
              <a:pPr/>
              <a:t>32</a:t>
            </a:fld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uk-UA" dirty="0"/>
              <a:t>Лекцію</a:t>
            </a:r>
            <a:r>
              <a:rPr lang="ru-RU" dirty="0"/>
              <a:t> завершено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 rot="20220146">
            <a:off x="685800" y="1981200"/>
            <a:ext cx="3810000" cy="41148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/>
              <a:t>ВДЯЧНА ЗА УВАГУ. ГОТОВА ВІДПОВІСТИ НА ПИТАННЯ, ЯКЩО ВОНИ Є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708400" y="4868863"/>
            <a:ext cx="5832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sz="2400" b="1" dirty="0">
                <a:latin typeface="Times New Roman" pitchFamily="18" charset="0"/>
                <a:cs typeface="Times New Roman" pitchFamily="18" charset="0"/>
              </a:rPr>
              <a:t>©</a:t>
            </a:r>
            <a:r>
              <a:rPr kumimoji="1" lang="ru-RU" sz="2400" b="1" dirty="0">
                <a:latin typeface="Times New Roman" pitchFamily="18" charset="0"/>
              </a:rPr>
              <a:t>Лектор ПЛУТИЦЬКА КАТЕРИНА</a:t>
            </a:r>
          </a:p>
          <a:p>
            <a:pPr algn="ctr"/>
            <a:r>
              <a:rPr kumimoji="1" lang="uk-UA" sz="2400" b="1" dirty="0">
                <a:latin typeface="Times New Roman" pitchFamily="18" charset="0"/>
              </a:rPr>
              <a:t>МИКОЛАЇВНА</a:t>
            </a:r>
            <a:endParaRPr kumimoji="1" lang="ru-RU" sz="2400" b="1" dirty="0">
              <a:latin typeface="Times New Roman" pitchFamily="18" charset="0"/>
            </a:endParaRPr>
          </a:p>
          <a:p>
            <a:pPr algn="ctr"/>
            <a:r>
              <a:rPr kumimoji="1" lang="ru-RU" sz="2400" b="1" dirty="0" err="1">
                <a:latin typeface="Times New Roman" pitchFamily="18" charset="0"/>
              </a:rPr>
              <a:t>Запоріжжя</a:t>
            </a:r>
            <a:r>
              <a:rPr kumimoji="1" lang="ru-RU" sz="2400" b="1" dirty="0">
                <a:latin typeface="Times New Roman" pitchFamily="18" charset="0"/>
              </a:rPr>
              <a:t>, 2018</a:t>
            </a:r>
            <a:r>
              <a:rPr kumimoji="1" lang="en-US" sz="2400" b="1" dirty="0">
                <a:latin typeface="Times New Roman" pitchFamily="18" charset="0"/>
              </a:rPr>
              <a:t> </a:t>
            </a:r>
            <a:endParaRPr kumimoji="1" lang="ru-RU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90120" name="Picture 8" descr="конец лекц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73238"/>
            <a:ext cx="3810000" cy="2543175"/>
          </a:xfrm>
          <a:noFill/>
          <a:ln>
            <a:solidFill>
              <a:schemeClr val="bg2"/>
            </a:solidFill>
          </a:ln>
          <a:effectLst>
            <a:outerShdw dist="135003" dir="2471156" algn="ctr" rotWithShape="0">
              <a:srgbClr val="33CCFF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Форми насильства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1888"/>
            <a:ext cx="4318248" cy="42561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361950" algn="just">
              <a:buNone/>
            </a:pPr>
            <a:r>
              <a:rPr lang="uk-UA" b="1" i="1" dirty="0"/>
              <a:t>Фізичне насильство</a:t>
            </a:r>
            <a:r>
              <a:rPr lang="uk-UA" i="1" dirty="0"/>
              <a:t> — </a:t>
            </a:r>
            <a:r>
              <a:rPr lang="uk-UA" dirty="0"/>
              <a:t>протиправний фізичний вплив на фізичну сферу, тілесну недоторканість особи, яким спричинюється шкода останній.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6084" name="Picture 4" descr="ÐÐ°ÑÑÐ¸Ð½ÐºÐ¸ Ð¿Ð¾ Ð·Ð°Ð¿ÑÐ¾ÑÑ Ð½Ð°Ð¿Ð°Ð´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85577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2348880"/>
            <a:ext cx="4320480" cy="35394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sz="3200" b="1" i="1" dirty="0"/>
              <a:t>Психічне насильство</a:t>
            </a:r>
            <a:r>
              <a:rPr lang="uk-UA" sz="3200" i="1" dirty="0"/>
              <a:t> — </a:t>
            </a:r>
            <a:r>
              <a:rPr lang="uk-UA" sz="3200" dirty="0"/>
              <a:t>погроза фізичним насильством або спричинення іншої шкоди (матеріальної, моральної, честі й гідності) особі, або близьким для неї людям.</a:t>
            </a:r>
            <a:endParaRPr lang="ru-RU" sz="3200" dirty="0"/>
          </a:p>
        </p:txBody>
      </p:sp>
      <p:pic>
        <p:nvPicPr>
          <p:cNvPr id="6" name="Picture 2" descr="ÐÐ°ÑÑÐ¸Ð½ÐºÐ¸ Ð¿Ð¾ Ð·Ð°Ð¿ÑÐ¾ÑÑ Ð¿ÑÐ¸ÑÐ¸ÑÐµÑÐºÐ¾Ðµ Ð½Ð°ÑÐ¸Ð»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6004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Ознаки насильства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464496"/>
          </a:xfrm>
        </p:spPr>
        <p:txBody>
          <a:bodyPr/>
          <a:lstStyle/>
          <a:p>
            <a:pPr marL="0" lvl="1" indent="0"/>
            <a:r>
              <a:rPr lang="uk-UA" sz="3200" dirty="0"/>
              <a:t>насильство здійснюється проти або поза волею потерпілого;</a:t>
            </a:r>
            <a:endParaRPr lang="ru-RU" sz="3200" dirty="0"/>
          </a:p>
          <a:p>
            <a:pPr marL="0" lvl="1" indent="0"/>
            <a:r>
              <a:rPr lang="uk-UA" sz="3200" dirty="0"/>
              <a:t>насильство пов’язане з фізичним або психічним впливом на потерпілого;</a:t>
            </a:r>
            <a:endParaRPr lang="ru-RU" sz="3200" dirty="0"/>
          </a:p>
          <a:p>
            <a:pPr marL="0" lvl="1" indent="0"/>
            <a:r>
              <a:rPr lang="uk-UA" sz="3200" dirty="0"/>
              <a:t>застосування насильства може заподіяти шкоду потерпілому;</a:t>
            </a:r>
            <a:endParaRPr lang="ru-RU" sz="3200" dirty="0"/>
          </a:p>
          <a:p>
            <a:pPr marL="0" lvl="1" indent="0"/>
            <a:r>
              <a:rPr lang="uk-UA" sz="3200" dirty="0"/>
              <a:t>умисний характер дій;</a:t>
            </a:r>
            <a:endParaRPr lang="ru-RU" sz="3200" dirty="0"/>
          </a:p>
          <a:p>
            <a:pPr marL="0" lvl="1" indent="0"/>
            <a:r>
              <a:rPr lang="uk-UA" sz="3200" dirty="0"/>
              <a:t>насильство може бути як  засобом досягнення мети, так і самою метою.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Мета </a:t>
            </a:r>
            <a:r>
              <a:rPr lang="uk-UA" b="1" i="1" dirty="0" err="1"/>
              <a:t>застосуввання</a:t>
            </a:r>
            <a:r>
              <a:rPr lang="uk-UA" b="1" i="1" dirty="0"/>
              <a:t> насильства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силою примусити до певної дії (бездіяльності); </a:t>
            </a:r>
          </a:p>
          <a:p>
            <a:pPr>
              <a:buNone/>
            </a:pPr>
            <a:endParaRPr lang="uk-UA" dirty="0"/>
          </a:p>
          <a:p>
            <a:r>
              <a:rPr lang="uk-UA" dirty="0"/>
              <a:t>обмежити силою можливість вільної дії; 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9154" name="Picture 2" descr="ÐÐ°ÑÑÐ¸Ð½ÐºÐ¸ Ð¿Ð¾ Ð·Ð°Ð¿ÑÐ¾ÑÑ Ð¿ÑÐ¸Ð½ÑÐ¶Ð´ÐµÐ½Ð¸Ðµ Ðº Ð´ÐµÐ¹ÑÑÐ²Ð¸Ñ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060848"/>
            <a:ext cx="2725830" cy="1440160"/>
          </a:xfrm>
          <a:prstGeom prst="rect">
            <a:avLst/>
          </a:prstGeom>
          <a:noFill/>
        </p:spPr>
      </p:pic>
      <p:pic>
        <p:nvPicPr>
          <p:cNvPr id="49156" name="Picture 4" descr="ÐÐ°ÑÑÐ¸Ð½ÐºÐ¸ Ð¿Ð¾ Ð·Ð°Ð¿ÑÐ¾ÑÑ ÑÐ²ÑÐ·Ð°Ð½Ð½ÑÐ¹ ÑÐµÐ»Ð¾Ð²Ðµ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3523122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8640"/>
            <a:ext cx="7772400" cy="3312368"/>
          </a:xfrm>
        </p:spPr>
        <p:txBody>
          <a:bodyPr/>
          <a:lstStyle/>
          <a:p>
            <a:r>
              <a:rPr lang="uk-UA" dirty="0"/>
              <a:t>здійснити розправу (помсту), у т.ч. із позбавленням життя; </a:t>
            </a:r>
          </a:p>
          <a:p>
            <a:r>
              <a:rPr lang="uk-UA" dirty="0"/>
              <a:t>виставити особу в невигідному для неї (компрометуючому) вигляді; </a:t>
            </a:r>
          </a:p>
          <a:p>
            <a:r>
              <a:rPr lang="uk-UA" dirty="0"/>
              <a:t>позбавити особу життя або завдати шкоди її здоров’ю як самоціль тощо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8130" name="Picture 2" descr="ÐÐ°ÑÑÐ¸Ð½ÐºÐ¸ Ð¿Ð¾ Ð·Ð°Ð¿ÑÐ¾ÑÑ ÐºÐ°Ð·Ð½Ñ Ð½ÐµÐ´Ð° ÑÑÐ°Ñ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01996"/>
            <a:ext cx="6144005" cy="3456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Підходи до визначення насильницької злочинності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1200"/>
            <a:ext cx="7990656" cy="4876800"/>
          </a:xfrm>
        </p:spPr>
        <p:txBody>
          <a:bodyPr/>
          <a:lstStyle/>
          <a:p>
            <a:pPr algn="ctr">
              <a:buNone/>
            </a:pPr>
            <a:r>
              <a:rPr lang="uk-UA" b="1" i="1" dirty="0"/>
              <a:t>«Широке розуміння»</a:t>
            </a:r>
          </a:p>
          <a:p>
            <a:pPr algn="ctr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08920"/>
            <a:ext cx="2448272" cy="39604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uk-UA" sz="3200" b="1" i="1" dirty="0"/>
              <a:t>спосіб дії злочинця: </a:t>
            </a:r>
            <a:r>
              <a:rPr lang="uk-UA" sz="3200" dirty="0"/>
              <a:t>фізичне насильство або загроза його застосування;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708920"/>
            <a:ext cx="2448272" cy="1440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uk-UA" sz="3200" b="1" dirty="0"/>
              <a:t>форма вини : </a:t>
            </a:r>
            <a:r>
              <a:rPr lang="uk-UA" sz="3200" dirty="0"/>
              <a:t>тільки умисел</a:t>
            </a:r>
            <a:endParaRPr lang="ru-RU" sz="3200" dirty="0"/>
          </a:p>
        </p:txBody>
      </p:sp>
      <p:pic>
        <p:nvPicPr>
          <p:cNvPr id="52226" name="Picture 2" descr="ÐÐ°ÑÑÐ¸Ð½ÐºÐ¸ Ð¿Ð¾ Ð·Ð°Ð¿ÑÐ¾ÑÑ Ð´ÑÐ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365104"/>
            <a:ext cx="2448272" cy="2304256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75856" y="4365104"/>
            <a:ext cx="2376264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275856" y="4365104"/>
            <a:ext cx="2448272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96136" y="2708920"/>
            <a:ext cx="3203848" cy="38884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uk-UA" sz="3200" b="1" dirty="0"/>
              <a:t>об’єкт посягання:</a:t>
            </a:r>
            <a:r>
              <a:rPr lang="uk-UA" sz="3200" dirty="0"/>
              <a:t> тільки фізичний статус особи (життя, здоров’я, статева свобода та недоторканість, тілесна недоторканність)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«Топографический»">
  <a:themeElements>
    <a:clrScheme name="Шаблон оформления «Топографический»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589465"/>
      </a:accent2>
      <a:accent3>
        <a:srgbClr val="AEB4B5"/>
      </a:accent3>
      <a:accent4>
        <a:srgbClr val="C8C8C8"/>
      </a:accent4>
      <a:accent5>
        <a:srgbClr val="B1CCD4"/>
      </a:accent5>
      <a:accent6>
        <a:srgbClr val="4F865B"/>
      </a:accent6>
      <a:hlink>
        <a:srgbClr val="A19269"/>
      </a:hlink>
      <a:folHlink>
        <a:srgbClr val="376D6C"/>
      </a:folHlink>
    </a:clrScheme>
    <a:fontScheme name="Шаблон оформления «Топографический»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опографический»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589465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4F865B"/>
        </a:accent6>
        <a:hlink>
          <a:srgbClr val="A19269"/>
        </a:hlink>
        <a:folHlink>
          <a:srgbClr val="376D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54959C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4B878D"/>
        </a:accent6>
        <a:hlink>
          <a:srgbClr val="B3A785"/>
        </a:hlink>
        <a:folHlink>
          <a:srgbClr val="D6E9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B2B2B2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A1A1A1"/>
        </a:accent6>
        <a:hlink>
          <a:srgbClr val="A98FA9"/>
        </a:hlink>
        <a:folHlink>
          <a:srgbClr val="E3E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«Топографический»</Template>
  <TotalTime>3033</TotalTime>
  <Words>1332</Words>
  <Application>Microsoft Office PowerPoint</Application>
  <PresentationFormat>Екран (4:3)</PresentationFormat>
  <Paragraphs>147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6" baseType="lpstr">
      <vt:lpstr>Arial Narrow</vt:lpstr>
      <vt:lpstr>Times New Roman</vt:lpstr>
      <vt:lpstr>Wingdings</vt:lpstr>
      <vt:lpstr>Шаблон оформления «Топографический»</vt:lpstr>
      <vt:lpstr>Презентація PowerPoint</vt:lpstr>
      <vt:lpstr>План</vt:lpstr>
      <vt:lpstr>1. Поняття насильницької злочинності.</vt:lpstr>
      <vt:lpstr>Форми насильства</vt:lpstr>
      <vt:lpstr>Презентація PowerPoint</vt:lpstr>
      <vt:lpstr>Ознаки насильства</vt:lpstr>
      <vt:lpstr>Мета застосуввання насильства</vt:lpstr>
      <vt:lpstr>Презентація PowerPoint</vt:lpstr>
      <vt:lpstr>Підходи до визначення насильницької злочинності</vt:lpstr>
      <vt:lpstr>Презентація PowerPoint</vt:lpstr>
      <vt:lpstr>Презентація PowerPoint</vt:lpstr>
      <vt:lpstr>2. Кримінологічна характеристика насильницької злочинності.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Географія насильницької злочинності (max K)</vt:lpstr>
      <vt:lpstr>Географія насильницької злочинності (min K)</vt:lpstr>
      <vt:lpstr>Види насильницьких злочинів</vt:lpstr>
      <vt:lpstr>3. Кримінологічна характеристика особи, яка скоює насильницькі злочини</vt:lpstr>
      <vt:lpstr>Презентація PowerPoint</vt:lpstr>
      <vt:lpstr>Презентація PowerPoint</vt:lpstr>
      <vt:lpstr>Презентація PowerPoint</vt:lpstr>
      <vt:lpstr>Презентація PowerPoint</vt:lpstr>
      <vt:lpstr>Типи насильницьких злочинців у залежності від спрямованості особи та конкретної життєвої ситуації</vt:lpstr>
      <vt:lpstr>Детермінанти насильницьких злочинів</vt:lpstr>
      <vt:lpstr>Агресивність</vt:lpstr>
      <vt:lpstr>Презентація PowerPoint</vt:lpstr>
      <vt:lpstr>Лекцію завершено</vt:lpstr>
    </vt:vector>
  </TitlesOfParts>
  <Company>HomeProduction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User</cp:lastModifiedBy>
  <cp:revision>261</cp:revision>
  <cp:lastPrinted>1601-01-01T00:00:00Z</cp:lastPrinted>
  <dcterms:created xsi:type="dcterms:W3CDTF">2007-11-09T18:51:35Z</dcterms:created>
  <dcterms:modified xsi:type="dcterms:W3CDTF">2025-03-31T06:07:28Z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TC010690891049</vt:lpwstr>
  </property>
</Properties>
</file>