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0" r:id="rId23"/>
    <p:sldId id="277" r:id="rId24"/>
    <p:sldId id="278" r:id="rId25"/>
    <p:sldId id="279" r:id="rId26"/>
    <p:sldId id="281" r:id="rId27"/>
    <p:sldId id="282" r:id="rId28"/>
    <p:sldId id="283" r:id="rId29"/>
    <p:sldId id="291" r:id="rId30"/>
    <p:sldId id="293" r:id="rId31"/>
    <p:sldId id="292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4" r:id="rId4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A0989A-2E3D-4AF9-ADDC-9C8BC3179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23F7A42B-A3D0-405D-81C1-371CED8C4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4639A50-3EF7-4801-95DB-CB895D530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29644-8976-4002-9245-CC9B36324EE0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DD9BCB2-7987-4B5E-B855-EDF88A0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19389C6-E5DA-407D-8655-B7D0C74D0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5C0A-F6BC-455F-BFBC-756C2CBA9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6277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E7B60E-3237-47C6-A404-0E220F489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91D8AAF-0B25-4233-8C2C-B3EF1B163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5E988E5-8F2F-4EE2-BE34-9FC80E93C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29644-8976-4002-9245-CC9B36324EE0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3EAC34A-8611-432C-8B4B-6B1513A03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8763AE3-361F-4821-9BD0-9FAA84827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5C0A-F6BC-455F-BFBC-756C2CBA9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03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D599147A-A63A-4829-A41E-5DE8CD429F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0A851A58-670F-4FD6-B525-336FC32D0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B7D6934-E35A-4B14-842E-76D417994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29644-8976-4002-9245-CC9B36324EE0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01DF851-4771-40ED-AB78-9FD4FBDEE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2B5B91B-A9DE-4279-ABCD-1A147B28C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5C0A-F6BC-455F-BFBC-756C2CBA9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70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D7D868-24E7-41FB-92A0-E06A8ED88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92B6746-3718-44B9-A1E3-BB074AF6C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6DF11EB-503F-4B32-A2BC-2CB4729CA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29644-8976-4002-9245-CC9B36324EE0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176D11C-63AC-4E5D-8121-9C5D02AA6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FFB0878-B25B-448D-9311-94DA507C9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5C0A-F6BC-455F-BFBC-756C2CBA9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6001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3C9F07-F66E-4DFF-BAEB-79B693DAA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E76AC84-8B8B-4A2E-9749-71AC880A2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6253A74-A316-499C-B6CB-5BFF9E101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29644-8976-4002-9245-CC9B36324EE0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452AA6D-73CF-42CD-8F8B-95366425E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DA39FED-62AE-421B-92A4-91DA5D922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5C0A-F6BC-455F-BFBC-756C2CBA9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308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4C8FD0-25A4-45D3-A539-AE7DCC2EB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CB0A725-C72C-4EE9-96BC-7F27F83991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E96937A-59B0-4788-B673-49A983A1B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E338A20-E9F6-4E9F-99DE-6083CF747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29644-8976-4002-9245-CC9B36324EE0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78A52C7-D3EB-48AE-ABE2-F88B9F3B3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8099B51-DF89-4C45-8272-68658F788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5C0A-F6BC-455F-BFBC-756C2CBA9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609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E05D32-1893-4859-B47F-3D4E5A028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929C5BF-9DB2-4F4E-A1FC-FD2CA2EF7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361568C-F648-42DD-8619-38A0641151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5777C4D0-A148-4989-9812-493A938657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0848B369-F68A-4346-967B-85631A0DEE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096B46E5-B4C3-4BE6-88B8-2E3773AC8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29644-8976-4002-9245-CC9B36324EE0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E2F577F5-2E4F-45F6-9683-E6B195BC5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8B888C51-B0EC-4A91-B1F9-2D855374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5C0A-F6BC-455F-BFBC-756C2CBA9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029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486CEF-9225-4682-9AC8-17BD046E4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399A5FCC-79CE-41F0-A2F5-23B5DE899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29644-8976-4002-9245-CC9B36324EE0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5086251E-7EF9-4ECE-9444-0B06E6739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F048FAB5-FB08-4139-94E7-7076BD441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5C0A-F6BC-455F-BFBC-756C2CBA9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756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88718302-0CFD-49C8-8D58-D86751799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29644-8976-4002-9245-CC9B36324EE0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9D7AC5B-18AF-4221-AA00-AB9561BB2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B66150FA-7B7A-4753-A0E4-6B6462D50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5C0A-F6BC-455F-BFBC-756C2CBA9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012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A3919F-41A5-4011-845C-1423BAE5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3C2D314-69A6-4218-8297-07458A177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313E4D95-6113-4BE3-9082-FAAB2EA18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4492255-9EF6-4758-AD59-B3716EBDF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29644-8976-4002-9245-CC9B36324EE0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3BAC8F9-85D5-46CA-B00A-DFB12F94F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203BDC2-035F-450F-B5E9-F2CD515D5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5C0A-F6BC-455F-BFBC-756C2CBA9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863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9A15B0-1DDF-4F62-9CE6-8C1A4C3EC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854C5D86-4AB5-471A-B3AE-AD23657D7A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F4F86C6-147D-490F-B5FB-16F083AE5D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FE474564-B842-444C-A086-68183A42D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29644-8976-4002-9245-CC9B36324EE0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2A5A2D6-91A6-43E0-93E9-48D0CED32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15B335E-E40E-4C2B-863E-FF679B2E8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5C0A-F6BC-455F-BFBC-756C2CBA9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526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E89ECC2C-840E-40C9-9BFC-F38F3558E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5193FF6-143C-4564-9035-BBD9C6194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9F7F8C1-2479-4712-8FA9-40245D9AF1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29644-8976-4002-9245-CC9B36324EE0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ACFDDD8-F8B3-4019-B11B-8A4C53B65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7C1DD0C-0017-4089-9199-BC4D44F55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05C0A-F6BC-455F-BFBC-756C2CBA9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970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E10E49-966F-43CD-96B3-7391E9DD2B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dirty="0"/>
              <a:t>Тема 3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2B6A0F8-D728-4CF4-803E-7B1E3E20B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4000" dirty="0" err="1"/>
              <a:t>Клініка</a:t>
            </a:r>
            <a:r>
              <a:rPr lang="ru-RU" sz="4000" dirty="0"/>
              <a:t> </a:t>
            </a:r>
            <a:r>
              <a:rPr lang="ru-RU" sz="4000" dirty="0" err="1"/>
              <a:t>інтелектуальних</a:t>
            </a:r>
            <a:r>
              <a:rPr lang="ru-RU" sz="4000" dirty="0"/>
              <a:t> </a:t>
            </a:r>
            <a:r>
              <a:rPr lang="ru-RU" sz="4000" dirty="0" err="1"/>
              <a:t>порушень</a:t>
            </a:r>
            <a:r>
              <a:rPr lang="ru-RU" sz="4000" dirty="0"/>
              <a:t> при </a:t>
            </a:r>
            <a:r>
              <a:rPr lang="ru-RU" sz="4000" dirty="0" err="1"/>
              <a:t>олігофренії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999676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9074" y="365125"/>
            <a:ext cx="9514726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uk-UA" b="1" dirty="0"/>
            </a:br>
            <a:r>
              <a:rPr lang="uk-UA" b="1" i="1" dirty="0"/>
              <a:t>Поняття про олігофренію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9072" y="1825625"/>
            <a:ext cx="9514727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При олігофренії спостерігаються відхилення у фізичному розвитку: відставання в рості, неправильності статури, вади розвитку внутрішніх органів та органів чуття (зору, слуху), затримка або передчасний статевий розвиток. </a:t>
            </a:r>
          </a:p>
          <a:p>
            <a:pPr marL="0" indent="0">
              <a:buNone/>
            </a:pPr>
            <a:r>
              <a:rPr lang="uk-UA" dirty="0"/>
              <a:t>Рухи бідні, позбавлені плавності, точності, вчиняються з надмірною швидкістю, або, навпаки, з сповільненістю. Вираз обличчя одноманітний і маловиразний.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F777B25-235E-4365-97B8-9D7D2C718E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116" y="4562571"/>
            <a:ext cx="3329683" cy="1614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98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5510" y="365125"/>
            <a:ext cx="9648290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uk-UA" b="1" dirty="0"/>
            </a:br>
            <a:r>
              <a:rPr lang="uk-UA" b="1" i="1" dirty="0"/>
              <a:t>Поняття про олігофренію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5508" y="1825625"/>
            <a:ext cx="9648291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Різні за етіологією і патогенезом вроджені або рано придбані хворобливі стани об'єднані в групу олігофреній на підставі загальної ознаки - всі вони являють собою клінічні прояви порушеного розвитку головного мозку (іноді і організму в цілому).</a:t>
            </a:r>
          </a:p>
          <a:p>
            <a:pPr marL="0" indent="0">
              <a:buNone/>
            </a:pPr>
            <a:r>
              <a:rPr lang="uk-UA" dirty="0"/>
              <a:t>Олігофренія характеризується двома ознаками: наявністю раннього інтелектуального дефекту і відсутністю </a:t>
            </a:r>
            <a:r>
              <a:rPr lang="uk-UA" dirty="0" err="1"/>
              <a:t>прогредієнтності</a:t>
            </a:r>
            <a:r>
              <a:rPr lang="uk-UA" dirty="0"/>
              <a:t>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5116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1266" y="365125"/>
            <a:ext cx="9432533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uk-UA" b="1" dirty="0"/>
            </a:br>
            <a:r>
              <a:rPr lang="uk-UA" b="1" i="1" dirty="0"/>
              <a:t>Поняття про олігофренію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1266" y="1825625"/>
            <a:ext cx="9432534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/>
              <a:t>Таким чином, хоча олігофренія і стійкий стан, але прояви її все ж видозмінюються під впливом зовнішніх і внутрішніх впливів. </a:t>
            </a:r>
          </a:p>
          <a:p>
            <a:pPr marL="0" indent="0">
              <a:buNone/>
            </a:pPr>
            <a:r>
              <a:rPr lang="uk-UA" dirty="0"/>
              <a:t>Важливим чинником, що визначає динаміку клінічної картини олігофренії, є вікова еволюція хворого, значення якої особливо велике в молодому віці. </a:t>
            </a:r>
          </a:p>
          <a:p>
            <a:pPr marL="0" indent="0">
              <a:buNone/>
            </a:pPr>
            <a:r>
              <a:rPr lang="uk-UA" dirty="0"/>
              <a:t>По мірі того як хворий стає старше і його ЦНС вдосконалюється в функціональному відношенні, розвиваються пристосувальні і компенсаторні механізми і може підвищитися рівень інтелектуального розвитку. Динаміка хворих залежить і від ступеня інтелектуального дефекту, умов середовища і виховання дитини, своєчасного початку лікування та медико-педагогічної роботи. Поряд з поліпшенням стану у хворих олігофренією можливі і погіршення в зв'язку з декомпенсацією, що настає частіше в перехідні фази розвитку, а іноді під впливом додаткових </a:t>
            </a:r>
            <a:r>
              <a:rPr lang="uk-UA" dirty="0" err="1"/>
              <a:t>шкідливостей</a:t>
            </a:r>
            <a:r>
              <a:rPr lang="uk-UA" dirty="0"/>
              <a:t> (фізичних і психічних травм, інфекцій та </a:t>
            </a:r>
            <a:r>
              <a:rPr lang="uk-UA" dirty="0" err="1"/>
              <a:t>ін</a:t>
            </a:r>
            <a:r>
              <a:rPr lang="uk-UA" dirty="0"/>
              <a:t>).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72804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316" y="365125"/>
            <a:ext cx="9730483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b="1" dirty="0"/>
              <a:t>Етіологія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316" y="1825625"/>
            <a:ext cx="9730484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400" dirty="0"/>
              <a:t>Причиною олігофренії є різноманітні шкідливі фактори, що діють на генеративні клітини батьків, на зародок, плід або на дитину в перші місяці, роки життя. 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22353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784" y="365125"/>
            <a:ext cx="9638016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b="1" dirty="0"/>
              <a:t>Етіологія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5782" y="1825625"/>
            <a:ext cx="9638017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/>
              <a:t>До цих </a:t>
            </a:r>
            <a:r>
              <a:rPr lang="uk-UA" dirty="0" err="1"/>
              <a:t>шкідливостей</a:t>
            </a:r>
            <a:r>
              <a:rPr lang="uk-UA" dirty="0"/>
              <a:t> відносяться: </a:t>
            </a:r>
          </a:p>
          <a:p>
            <a:pPr marL="0" indent="0">
              <a:buNone/>
            </a:pPr>
            <a:r>
              <a:rPr lang="uk-UA" dirty="0"/>
              <a:t>1) інфекційні, зокрема вірусні та паразитарні захворювання вагітної жінки та дитини - краснуха, кір, коклюш, грип, малярія, сифіліс, токсоплазмоз; особливе значення мають інфекції, що уражають мозок дитини в ранньому дитинстві (</a:t>
            </a:r>
            <a:r>
              <a:rPr lang="uk-UA" dirty="0" err="1"/>
              <a:t>менінгіти</a:t>
            </a:r>
            <a:r>
              <a:rPr lang="uk-UA" dirty="0"/>
              <a:t> і </a:t>
            </a:r>
            <a:r>
              <a:rPr lang="uk-UA" dirty="0" err="1"/>
              <a:t>менінгоенцефаліти</a:t>
            </a:r>
            <a:r>
              <a:rPr lang="uk-UA" dirty="0"/>
              <a:t>); </a:t>
            </a:r>
          </a:p>
          <a:p>
            <a:pPr marL="0" indent="0">
              <a:buNone/>
            </a:pPr>
            <a:r>
              <a:rPr lang="uk-UA" dirty="0"/>
              <a:t>2) інтоксикації вагітної: </a:t>
            </a:r>
            <a:r>
              <a:rPr lang="uk-UA" dirty="0" err="1"/>
              <a:t>аутоінтоксикації</a:t>
            </a:r>
            <a:r>
              <a:rPr lang="uk-UA" dirty="0"/>
              <a:t> - діабет, хвороби печінки і нирок, серцево-судинної системи, токсемія; </a:t>
            </a:r>
            <a:r>
              <a:rPr lang="uk-UA" dirty="0" err="1"/>
              <a:t>екзоінтоксикації</a:t>
            </a:r>
            <a:r>
              <a:rPr lang="uk-UA" dirty="0"/>
              <a:t> - алкоголь, свинець, хімічні засоби контрацепції після запліднення; </a:t>
            </a:r>
          </a:p>
          <a:p>
            <a:pPr marL="0" indent="0">
              <a:buNone/>
            </a:pPr>
            <a:r>
              <a:rPr lang="uk-UA" dirty="0"/>
              <a:t>3) травми вагітної; 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152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3186" y="365125"/>
            <a:ext cx="9360613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b="1" dirty="0"/>
              <a:t>Етіологія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3186" y="1825625"/>
            <a:ext cx="9360614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До цих </a:t>
            </a:r>
            <a:r>
              <a:rPr lang="uk-UA" dirty="0" err="1"/>
              <a:t>шкідливостей</a:t>
            </a:r>
            <a:r>
              <a:rPr lang="uk-UA" dirty="0"/>
              <a:t> відносяться: </a:t>
            </a:r>
          </a:p>
          <a:p>
            <a:pPr marL="0" indent="0">
              <a:buNone/>
            </a:pPr>
            <a:r>
              <a:rPr lang="uk-UA" dirty="0"/>
              <a:t>4) дія на вагітну променевої енергії (атомна радіація, промені Рентгена); </a:t>
            </a:r>
          </a:p>
          <a:p>
            <a:pPr marL="0" indent="0">
              <a:buNone/>
            </a:pPr>
            <a:r>
              <a:rPr lang="uk-UA" dirty="0"/>
              <a:t>5) голодування і неправильне харчування під час вагітності, зокрема </a:t>
            </a:r>
            <a:r>
              <a:rPr lang="uk-UA" dirty="0" err="1"/>
              <a:t>гіпо</a:t>
            </a:r>
            <a:r>
              <a:rPr lang="uk-UA" dirty="0"/>
              <a:t> - та гіпервітамінозу, голодування дитини і виснажливі захворювання в перші місяці життя; </a:t>
            </a:r>
          </a:p>
          <a:p>
            <a:pPr marL="0" indent="0">
              <a:buNone/>
            </a:pPr>
            <a:r>
              <a:rPr lang="uk-UA" dirty="0"/>
              <a:t>6) ендокринопатії матері і поразка ендокринного апарату плода (порушення діяльності щитовидної залози, гіпофіза, надниркових залоз);</a:t>
            </a:r>
          </a:p>
          <a:p>
            <a:pPr marL="0" indent="0">
              <a:buNone/>
            </a:pPr>
            <a:r>
              <a:rPr lang="uk-UA" dirty="0"/>
              <a:t>7) несумісність крові матері і плоду; </a:t>
            </a:r>
          </a:p>
          <a:p>
            <a:pPr marL="0" indent="0">
              <a:buNone/>
            </a:pPr>
            <a:r>
              <a:rPr lang="uk-UA" dirty="0"/>
              <a:t>8) родова травма; </a:t>
            </a:r>
          </a:p>
          <a:p>
            <a:pPr marL="0" indent="0">
              <a:buNone/>
            </a:pPr>
            <a:r>
              <a:rPr lang="uk-UA" dirty="0"/>
              <a:t>9) ранні постнатальні травми ЦНС дитини.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4364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992" y="365125"/>
            <a:ext cx="9442807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b="1" dirty="0"/>
              <a:t>Етіологія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0992" y="1825625"/>
            <a:ext cx="9442808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600" dirty="0"/>
              <a:t>Питання про роль патологічної спадковості в походженні олігофренії знаходиться ще в стадії вивчення. Шляхом генетичного аналізу сімейних форм олігофренії і </a:t>
            </a:r>
            <a:r>
              <a:rPr lang="uk-UA" sz="3600" dirty="0" err="1"/>
              <a:t>близнюковим</a:t>
            </a:r>
            <a:r>
              <a:rPr lang="uk-UA" sz="3600" dirty="0"/>
              <a:t> методом був встановлений домінантний або рецесивний характер спадкової передачі деяких форм олігофреній. </a:t>
            </a:r>
          </a:p>
        </p:txBody>
      </p:sp>
    </p:spTree>
    <p:extLst>
      <p:ext uri="{BB962C8B-B14F-4D97-AF65-F5344CB8AC3E}">
        <p14:creationId xmlns:p14="http://schemas.microsoft.com/office/powerpoint/2010/main" val="3203050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880" y="365125"/>
            <a:ext cx="9596919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b="1" dirty="0"/>
              <a:t>Етіологія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6880" y="1825625"/>
            <a:ext cx="9596920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/>
              <a:t>Виявлено клінічні форми, обумовлені вродженою спадковою ферментативною недостатністю, порушенням різних видів обміну (</a:t>
            </a:r>
            <a:r>
              <a:rPr lang="uk-UA" sz="2400" dirty="0" err="1"/>
              <a:t>фенілкетонурія</a:t>
            </a:r>
            <a:r>
              <a:rPr lang="uk-UA" sz="2400" dirty="0"/>
              <a:t>, </a:t>
            </a:r>
            <a:r>
              <a:rPr lang="uk-UA" sz="2400" dirty="0" err="1"/>
              <a:t>галактоземія</a:t>
            </a:r>
            <a:r>
              <a:rPr lang="uk-UA" sz="2400" dirty="0"/>
              <a:t>, </a:t>
            </a:r>
            <a:r>
              <a:rPr lang="uk-UA" sz="2400" dirty="0" err="1"/>
              <a:t>сукрозурия</a:t>
            </a:r>
            <a:r>
              <a:rPr lang="uk-UA" sz="2400" dirty="0"/>
              <a:t> та </a:t>
            </a:r>
            <a:r>
              <a:rPr lang="uk-UA" sz="2400" dirty="0" err="1"/>
              <a:t>ін</a:t>
            </a:r>
            <a:r>
              <a:rPr lang="uk-UA" sz="2400" dirty="0"/>
              <a:t>), і особливі варіанти олігофренії, пов'язані з хромосомною аберацією:</a:t>
            </a:r>
          </a:p>
          <a:p>
            <a:pPr marL="0" indent="0">
              <a:buNone/>
            </a:pPr>
            <a:r>
              <a:rPr lang="uk-UA" sz="2000" dirty="0"/>
              <a:t>•	хвороба Дауна, Синдром Дауна (</a:t>
            </a:r>
            <a:r>
              <a:rPr lang="uk-UA" sz="2000" dirty="0" err="1"/>
              <a:t>тризомія</a:t>
            </a:r>
            <a:r>
              <a:rPr lang="uk-UA" sz="2000" dirty="0"/>
              <a:t> 21-ї хромосоми) - це найпоширеніший генетичний синдром, що призводить до розумової відсталості. </a:t>
            </a:r>
          </a:p>
          <a:p>
            <a:pPr marL="0" indent="0">
              <a:buNone/>
            </a:pPr>
            <a:r>
              <a:rPr lang="uk-UA" sz="2000" dirty="0"/>
              <a:t>•	Синдром </a:t>
            </a:r>
            <a:r>
              <a:rPr lang="uk-UA" sz="2000" dirty="0" err="1"/>
              <a:t>фрагільної</a:t>
            </a:r>
            <a:r>
              <a:rPr lang="uk-UA" sz="2000" dirty="0"/>
              <a:t> (ламкої) Х-хромосоми (Синдром Мартина-Белла) - спричинений дефектом на </a:t>
            </a:r>
            <a:r>
              <a:rPr lang="en-US" sz="2000" dirty="0"/>
              <a:t>X-</a:t>
            </a:r>
            <a:r>
              <a:rPr lang="uk-UA" sz="2000" dirty="0"/>
              <a:t>хромосомі, що може призвести до розумової відсталості та інших проблем з розвитком.</a:t>
            </a:r>
          </a:p>
          <a:p>
            <a:pPr marL="0" indent="0">
              <a:buNone/>
            </a:pPr>
            <a:r>
              <a:rPr lang="uk-UA" sz="2000" dirty="0"/>
              <a:t>•	Синдром </a:t>
            </a:r>
            <a:r>
              <a:rPr lang="uk-UA" sz="2000" dirty="0" err="1"/>
              <a:t>Ретта</a:t>
            </a:r>
            <a:r>
              <a:rPr lang="uk-UA" sz="2000" dirty="0"/>
              <a:t> - це рідкісний генетичний розлад, який переважно впливає на жінок і супроводжується розумовою відсталістю та втратою навичок.</a:t>
            </a:r>
          </a:p>
          <a:p>
            <a:pPr marL="0" indent="0">
              <a:buNone/>
            </a:pP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212690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364" y="365125"/>
            <a:ext cx="9391436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b="1" dirty="0"/>
              <a:t>Етіологія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2362" y="1825625"/>
            <a:ext cx="9391437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/>
              <a:t>Виявлено клінічні форми, обумовлені вродженою спадковою ферментативною недостатністю, порушенням різних видів обміну (</a:t>
            </a:r>
            <a:r>
              <a:rPr lang="uk-UA" sz="2400" dirty="0" err="1"/>
              <a:t>фенілкетонурія</a:t>
            </a:r>
            <a:r>
              <a:rPr lang="uk-UA" sz="2400" dirty="0"/>
              <a:t>, </a:t>
            </a:r>
            <a:r>
              <a:rPr lang="uk-UA" sz="2400" dirty="0" err="1"/>
              <a:t>галактоземія</a:t>
            </a:r>
            <a:r>
              <a:rPr lang="uk-UA" sz="2400" dirty="0"/>
              <a:t>, </a:t>
            </a:r>
            <a:r>
              <a:rPr lang="uk-UA" sz="2400" dirty="0" err="1"/>
              <a:t>сукрозурия</a:t>
            </a:r>
            <a:r>
              <a:rPr lang="uk-UA" sz="2400" dirty="0"/>
              <a:t> та </a:t>
            </a:r>
            <a:r>
              <a:rPr lang="uk-UA" sz="2400" dirty="0" err="1"/>
              <a:t>ін</a:t>
            </a:r>
            <a:r>
              <a:rPr lang="uk-UA" sz="2400" dirty="0"/>
              <a:t>), і особливі варіанти олігофренії, пов'язані з хромосомною аберацією:</a:t>
            </a:r>
          </a:p>
          <a:p>
            <a:pPr marL="0" indent="0">
              <a:buNone/>
            </a:pPr>
            <a:r>
              <a:rPr lang="uk-UA" sz="2000" dirty="0"/>
              <a:t>•	Синдром Вільямса - генетичний розлад, що викликає розумову відсталість та інші проблеми зі здоров'ям.</a:t>
            </a:r>
          </a:p>
          <a:p>
            <a:pPr marL="0" indent="0">
              <a:buNone/>
            </a:pPr>
            <a:r>
              <a:rPr lang="uk-UA" sz="2000" dirty="0"/>
              <a:t>•	Синдром </a:t>
            </a:r>
            <a:r>
              <a:rPr lang="uk-UA" sz="2000" dirty="0" err="1"/>
              <a:t>Ангельмана</a:t>
            </a:r>
            <a:r>
              <a:rPr lang="uk-UA" sz="2000" dirty="0"/>
              <a:t> - це генетичний розлад, що призводить до розумової відсталості, порушень мовлення та інших неврологічних проблем.</a:t>
            </a:r>
          </a:p>
          <a:p>
            <a:pPr marL="0" indent="0">
              <a:buNone/>
            </a:pPr>
            <a:r>
              <a:rPr lang="uk-UA" sz="2000" dirty="0"/>
              <a:t>•	Фетальний алкогольний синдром - викликається вживанням алкоголю матір'ю під час вагітності і може призвести до розумової відсталості та інших </a:t>
            </a:r>
            <a:r>
              <a:rPr lang="uk-UA" sz="2000" dirty="0" err="1"/>
              <a:t>розвиткових</a:t>
            </a:r>
            <a:r>
              <a:rPr lang="uk-UA" sz="2000" dirty="0"/>
              <a:t> порушень у дитини.</a:t>
            </a:r>
          </a:p>
          <a:p>
            <a:pPr marL="0" indent="0">
              <a:buNone/>
            </a:pPr>
            <a:r>
              <a:rPr lang="uk-UA" sz="2000" dirty="0"/>
              <a:t>•	Синдром </a:t>
            </a:r>
            <a:r>
              <a:rPr lang="uk-UA" sz="2000" dirty="0" err="1"/>
              <a:t>Прадера</a:t>
            </a:r>
            <a:r>
              <a:rPr lang="uk-UA" sz="2000" dirty="0"/>
              <a:t>-Віллі - генетичний розлад, який може призвести до розумової відсталості, ожиріння та інших медичних проблем.).</a:t>
            </a:r>
          </a:p>
          <a:p>
            <a:pPr marL="0" indent="0">
              <a:buNone/>
            </a:pP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2264628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542" y="365125"/>
            <a:ext cx="9422258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Клініка</a:t>
            </a:r>
            <a:r>
              <a:rPr lang="ru-RU" b="1" dirty="0"/>
              <a:t> і патогенез </a:t>
            </a:r>
            <a:r>
              <a:rPr lang="ru-RU" b="1" dirty="0" err="1"/>
              <a:t>провідного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(основного симптому) </a:t>
            </a:r>
            <a:r>
              <a:rPr lang="ru-RU" b="1" dirty="0" err="1"/>
              <a:t>олігофренії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1542" y="1825625"/>
            <a:ext cx="9422258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dirty="0"/>
              <a:t>Класифікація</a:t>
            </a:r>
          </a:p>
          <a:p>
            <a:pPr marL="0" indent="0">
              <a:buNone/>
            </a:pPr>
            <a:r>
              <a:rPr lang="uk-UA" sz="2400" dirty="0"/>
              <a:t>Шляхом експериментальних досліджень і клінічних спостережень було доведено, що прояв </a:t>
            </a:r>
            <a:r>
              <a:rPr lang="uk-UA" sz="2400" dirty="0" err="1"/>
              <a:t>пороку</a:t>
            </a:r>
            <a:r>
              <a:rPr lang="uk-UA" sz="2400" dirty="0"/>
              <a:t> розвитку взагалі і олігофренія зокрема залежить не тільки від якості і тяжкості етіологічного фактору, але головним чином від того, на якому етапі онтогенезу організму було пошкодження. У зв'язку з цим олігофренію класифікують на підставі двох критеріїв: час ураження мозку і якість патогенного впливу.</a:t>
            </a:r>
          </a:p>
          <a:p>
            <a:pPr marL="0" indent="0">
              <a:buNone/>
            </a:pPr>
            <a:r>
              <a:rPr lang="uk-UA" sz="2400" dirty="0"/>
              <a:t>Залежно від часу впливу виділяють три групи олігофреній з подальшим підрозділом кожної з них у відповідності з якістю шкідливості (в тих випадках, коли етіологія невідома,- по клінічній картині).</a:t>
            </a:r>
          </a:p>
          <a:p>
            <a:pPr marL="0" indent="0">
              <a:buNone/>
            </a:pP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298415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848" y="365125"/>
            <a:ext cx="9822951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uk-UA" b="1" dirty="0"/>
              <a:t>ПЛАН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0848" y="1825625"/>
            <a:ext cx="9822952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uk-UA" dirty="0"/>
              <a:t>Поняття про олігофренію. Етіологія</a:t>
            </a:r>
          </a:p>
          <a:p>
            <a:pPr marL="0" indent="0">
              <a:buNone/>
            </a:pPr>
            <a:r>
              <a:rPr lang="uk-UA" dirty="0"/>
              <a:t>Клініка і патогенез провідного порушення (основного симптому) олігофренії. </a:t>
            </a:r>
          </a:p>
          <a:p>
            <a:pPr marL="0" indent="0">
              <a:buNone/>
            </a:pPr>
            <a:r>
              <a:rPr lang="uk-UA" dirty="0"/>
              <a:t>Клініка диференційованих форм олігофренії. </a:t>
            </a:r>
          </a:p>
          <a:p>
            <a:pPr marL="0" indent="0">
              <a:buNone/>
            </a:pPr>
            <a:r>
              <a:rPr lang="uk-UA" dirty="0"/>
              <a:t>Спадкові форми олігофренії. </a:t>
            </a:r>
          </a:p>
          <a:p>
            <a:pPr marL="0" indent="0">
              <a:buNone/>
            </a:pPr>
            <a:r>
              <a:rPr lang="uk-UA" dirty="0" err="1"/>
              <a:t>Екзогенно</a:t>
            </a:r>
            <a:r>
              <a:rPr lang="uk-UA" dirty="0"/>
              <a:t> обумовлені форми олігофренії. </a:t>
            </a:r>
          </a:p>
          <a:p>
            <a:pPr marL="0" indent="0">
              <a:buNone/>
            </a:pPr>
            <a:r>
              <a:rPr lang="uk-UA" dirty="0"/>
              <a:t>Ускладнені форми олігофренії.</a:t>
            </a:r>
          </a:p>
        </p:txBody>
      </p:sp>
    </p:spTree>
    <p:extLst>
      <p:ext uri="{BB962C8B-B14F-4D97-AF65-F5344CB8AC3E}">
        <p14:creationId xmlns:p14="http://schemas.microsoft.com/office/powerpoint/2010/main" val="2490666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0718" y="365125"/>
            <a:ext cx="9453081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Клініка</a:t>
            </a:r>
            <a:r>
              <a:rPr lang="ru-RU" b="1" dirty="0"/>
              <a:t> і патогенез </a:t>
            </a:r>
            <a:r>
              <a:rPr lang="ru-RU" b="1" dirty="0" err="1"/>
              <a:t>провідного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(основного симптому) </a:t>
            </a:r>
            <a:r>
              <a:rPr lang="ru-RU" b="1" dirty="0" err="1"/>
              <a:t>олігофренії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0718" y="1825625"/>
            <a:ext cx="9453082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b="1" dirty="0"/>
              <a:t>Перша група - олігофренії ендогенної природи (ураження генеративних клітин батьків).</a:t>
            </a:r>
          </a:p>
          <a:p>
            <a:pPr marL="0" indent="0">
              <a:buNone/>
            </a:pPr>
            <a:r>
              <a:rPr lang="uk-UA" sz="2400" i="1" dirty="0"/>
              <a:t>Хвороба Дауна </a:t>
            </a:r>
          </a:p>
          <a:p>
            <a:pPr marL="0" indent="0">
              <a:buNone/>
            </a:pPr>
            <a:r>
              <a:rPr lang="uk-UA" sz="2400" dirty="0"/>
              <a:t>відноситься до олігофреній, обумовлених хромосомними аномаліями, пов'язана із зайвою 21 хромосомою. Частота хвороби серед немовлят коливається в межах від 1:600 до 1:900. Встановлено, що чим старша мати, тим більший ризик появи дитини з хворобою Дауна. Діти мають невеликий зріст, короткі кінцівки у порівнянні з довжиною тулуба, короткі пальці (великий палець розташований низько, мізинець скривлений), невеликий череп зі сплощеним переніссям, каріозні зуби, що ростуть неправильно, високе піднебіння. </a:t>
            </a:r>
          </a:p>
          <a:p>
            <a:pPr marL="0" indent="0">
              <a:buNone/>
            </a:pP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496424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542" y="365125"/>
            <a:ext cx="9422258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Клініка</a:t>
            </a:r>
            <a:r>
              <a:rPr lang="ru-RU" b="1" dirty="0"/>
              <a:t> і патогенез </a:t>
            </a:r>
            <a:r>
              <a:rPr lang="ru-RU" b="1" dirty="0" err="1"/>
              <a:t>провідного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(основного симптому) </a:t>
            </a:r>
            <a:r>
              <a:rPr lang="ru-RU" b="1" dirty="0" err="1"/>
              <a:t>олігофренії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1542" y="1825625"/>
            <a:ext cx="9422258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b="1" dirty="0"/>
              <a:t>Перша група - олігофренії ендогенної природи (ураження генеративних клітин батьків)</a:t>
            </a:r>
          </a:p>
          <a:p>
            <a:pPr marL="0" indent="0">
              <a:buNone/>
            </a:pPr>
            <a:r>
              <a:rPr lang="uk-UA" sz="2400" i="1" dirty="0"/>
              <a:t>Хвороба Дауна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Верхня щелепа часто недорозвинена, нижня виступає. Язик товстий, із грубими поперечними борознами («мошонковий язик»). Вуха маленькі, деформовані. Волосся на голові сухе, рідке. Шкіра шорсткувата, на щоках часто рум'янець. У немовлят на райдужних оболонках очей ділянки депігментації.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Велике значення для розпізнавання мають </a:t>
            </a:r>
            <a:r>
              <a:rPr lang="uk-UA" sz="2000" dirty="0" err="1"/>
              <a:t>атипово</a:t>
            </a:r>
            <a:r>
              <a:rPr lang="uk-UA" sz="2000" dirty="0"/>
              <a:t> розташовані складки на долонях, зміна дактилоскопічного візерунка. Статеві органи та вторинні статеві ознаки недорозвинені. Спостерігаються уроджені вади серця, загальна гіпотонія м'язів і своєрідна хода з неспритними рухами. Моторика неспритна, обличчя має маловиразний, «тупий» вираз, рот напіввідчинений. Розумова відсталість у 75 % випадків досягає імбецильності, у 20 % — ідіотії і тільки в 5 % — дебільності. Хворі вирізняються підвищеною сугестивністю, </a:t>
            </a:r>
            <a:r>
              <a:rPr lang="uk-UA" sz="2000" dirty="0" err="1"/>
              <a:t>наслідуваністю</a:t>
            </a:r>
            <a:r>
              <a:rPr lang="uk-UA" sz="2000" dirty="0"/>
              <a:t>. Однак у порівнянні з глибиною інтелектуального дефекту емоційна сфера представляється збереженою. </a:t>
            </a:r>
          </a:p>
          <a:p>
            <a:pPr marL="0" indent="0">
              <a:buNone/>
            </a:pP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406427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 err="1"/>
              <a:t>Клініка</a:t>
            </a:r>
            <a:r>
              <a:rPr lang="ru-RU" b="1" dirty="0"/>
              <a:t> і патогенез </a:t>
            </a:r>
            <a:r>
              <a:rPr lang="ru-RU" b="1" dirty="0" err="1"/>
              <a:t>провідного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(основного симптому) </a:t>
            </a:r>
            <a:r>
              <a:rPr lang="ru-RU" b="1" dirty="0" err="1"/>
              <a:t>олігофренії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b="1" dirty="0"/>
              <a:t>Перша група - олігофренії ендогенної природи (ураження генеративних клітин батьків)</a:t>
            </a:r>
          </a:p>
          <a:p>
            <a:pPr marL="0" indent="0">
              <a:buNone/>
            </a:pPr>
            <a:r>
              <a:rPr lang="uk-UA" sz="3600" dirty="0"/>
              <a:t>Хвороба Дауна</a:t>
            </a:r>
          </a:p>
          <a:p>
            <a:pPr marL="0" indent="0">
              <a:buNone/>
            </a:pPr>
            <a:endParaRPr lang="uk-UA" sz="36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48BF662-748D-400F-BCA7-DAE5FB3AEB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80" y="3384972"/>
            <a:ext cx="1686560" cy="224874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04BBC29-2678-4A87-BD4D-475232F79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972" y="2467134"/>
            <a:ext cx="2847975" cy="16002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61B9090-CB3A-42BE-A1D4-E285CEB18C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287" y="4281488"/>
            <a:ext cx="2409825" cy="189547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ADAD4E3C-B5FA-4667-8AAD-227349F92A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4235" y="2252345"/>
            <a:ext cx="1981285" cy="297688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8BECCBD-3034-425F-8FC7-FC5AFBAED2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119" y="4281487"/>
            <a:ext cx="2843213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175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9074" y="365125"/>
            <a:ext cx="9514726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Клініка</a:t>
            </a:r>
            <a:r>
              <a:rPr lang="ru-RU" b="1" dirty="0"/>
              <a:t> і патогенез </a:t>
            </a:r>
            <a:r>
              <a:rPr lang="ru-RU" b="1" dirty="0" err="1"/>
              <a:t>провідного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(основного симптому) </a:t>
            </a:r>
            <a:r>
              <a:rPr lang="ru-RU" b="1" dirty="0" err="1"/>
              <a:t>олігофренії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9072" y="1825625"/>
            <a:ext cx="9514727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b="1" dirty="0"/>
              <a:t>Перша група - олігофренії ендогенної природи (ураження генеративних клітин батьків)</a:t>
            </a:r>
          </a:p>
          <a:p>
            <a:pPr marL="0" indent="0">
              <a:buNone/>
            </a:pPr>
            <a:r>
              <a:rPr lang="uk-UA" sz="2400" i="1" dirty="0"/>
              <a:t>Справжня мікроцефалія </a:t>
            </a:r>
          </a:p>
          <a:p>
            <a:pPr marL="0" indent="0">
              <a:buNone/>
            </a:pPr>
            <a:r>
              <a:rPr lang="uk-UA" sz="2400" dirty="0"/>
              <a:t>Справжня (первинна), спадково обумовлена, мікроцефалія зустрічається досить </a:t>
            </a:r>
            <a:r>
              <a:rPr lang="uk-UA" sz="2400" dirty="0" err="1"/>
              <a:t>рідко</a:t>
            </a:r>
            <a:r>
              <a:rPr lang="uk-UA" sz="2400" dirty="0"/>
              <a:t>. Крім малих розмірів черепа, існують диспропорція між невеликим черепом і нормальним ростом, різке недорозвинення мозкової частини черепа в порівнянні з обличчям, низьке похиле чоло, надмірний розвиток надбрівних дуг, витягнута форма голови. Інтелектуальна недостатність звичайно відповідає ідіотії або глибокій імбецильності. Незважаючи на значне слабоумство, відзначаються емоційна жвавість, підвищена </a:t>
            </a:r>
            <a:r>
              <a:rPr lang="uk-UA" sz="2400" dirty="0" err="1"/>
              <a:t>наслідуваність</a:t>
            </a:r>
            <a:r>
              <a:rPr lang="uk-UA" sz="2400" dirty="0"/>
              <a:t> і сугестивність. Мікроцефали </a:t>
            </a:r>
            <a:r>
              <a:rPr lang="uk-UA" sz="2400" dirty="0" err="1"/>
              <a:t>емоційно</a:t>
            </a:r>
            <a:r>
              <a:rPr lang="uk-UA" sz="2400" dirty="0"/>
              <a:t> хитливі і піддаються афекту гніву.</a:t>
            </a:r>
          </a:p>
          <a:p>
            <a:pPr marL="0" indent="0">
              <a:buNone/>
            </a:pP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9221417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6332" y="365125"/>
            <a:ext cx="9617467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Клініка</a:t>
            </a:r>
            <a:r>
              <a:rPr lang="ru-RU" b="1" dirty="0"/>
              <a:t> і патогенез </a:t>
            </a:r>
            <a:r>
              <a:rPr lang="ru-RU" b="1" dirty="0" err="1"/>
              <a:t>провідного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(основного симптому) </a:t>
            </a:r>
            <a:r>
              <a:rPr lang="ru-RU" b="1" dirty="0" err="1"/>
              <a:t>олігофренії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6332" y="1825625"/>
            <a:ext cx="9617468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b="1" dirty="0"/>
              <a:t>Перша група - олігофренії ендогенної природи (ураження генеративних клітин батьків)</a:t>
            </a:r>
          </a:p>
          <a:p>
            <a:pPr marL="0" indent="0">
              <a:buNone/>
            </a:pPr>
            <a:r>
              <a:rPr lang="uk-UA" dirty="0"/>
              <a:t>Несправжня (вторинна), </a:t>
            </a:r>
            <a:r>
              <a:rPr lang="uk-UA" dirty="0" err="1"/>
              <a:t>церебропатична</a:t>
            </a:r>
            <a:r>
              <a:rPr lang="uk-UA" dirty="0"/>
              <a:t>, мікроцефалія обумовлена внутрішньоутробним ураженням зародку або плоду. Поряд з ознаками недорозвинення часто відзначаються осередкові неврологічні симптоми і судомні припадки; деформація черепа грубіша, аніж при справжній мікроцефалії, і поєднується з </a:t>
            </a:r>
            <a:r>
              <a:rPr lang="uk-UA" dirty="0" err="1"/>
              <a:t>диспластичною</a:t>
            </a:r>
            <a:r>
              <a:rPr lang="uk-UA" dirty="0"/>
              <a:t> статурою; велика відсталість у зрості та масі тіла. Слабоумство більш тяжке, хворі мляві, апатичні, похмурі. Чіткої межі між справжньою та несправжньою мікроцефалією немає.</a:t>
            </a:r>
          </a:p>
        </p:txBody>
      </p:sp>
    </p:spTree>
    <p:extLst>
      <p:ext uri="{BB962C8B-B14F-4D97-AF65-F5344CB8AC3E}">
        <p14:creationId xmlns:p14="http://schemas.microsoft.com/office/powerpoint/2010/main" val="22674640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992" y="365125"/>
            <a:ext cx="9442807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Клініка</a:t>
            </a:r>
            <a:r>
              <a:rPr lang="ru-RU" b="1" dirty="0"/>
              <a:t> і патогенез </a:t>
            </a:r>
            <a:r>
              <a:rPr lang="ru-RU" b="1" dirty="0" err="1"/>
              <a:t>провідного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(основного симптому) </a:t>
            </a:r>
            <a:r>
              <a:rPr lang="ru-RU" b="1" dirty="0" err="1"/>
              <a:t>олігофренії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0992" y="1825625"/>
            <a:ext cx="9442808" cy="473956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/>
              <a:t>Перша </a:t>
            </a:r>
            <a:r>
              <a:rPr lang="ru-RU" sz="2400" b="1" dirty="0" err="1"/>
              <a:t>група</a:t>
            </a:r>
            <a:r>
              <a:rPr lang="ru-RU" sz="2400" b="1" dirty="0"/>
              <a:t> - </a:t>
            </a:r>
            <a:r>
              <a:rPr lang="ru-RU" sz="2400" b="1" dirty="0" err="1"/>
              <a:t>олігофренії</a:t>
            </a:r>
            <a:r>
              <a:rPr lang="ru-RU" sz="2400" b="1" dirty="0"/>
              <a:t> </a:t>
            </a:r>
            <a:r>
              <a:rPr lang="ru-RU" sz="2400" b="1" dirty="0" err="1"/>
              <a:t>ендогенної</a:t>
            </a:r>
            <a:r>
              <a:rPr lang="ru-RU" sz="2400" b="1" dirty="0"/>
              <a:t> </a:t>
            </a:r>
            <a:r>
              <a:rPr lang="ru-RU" sz="2400" b="1" dirty="0" err="1"/>
              <a:t>природи</a:t>
            </a:r>
            <a:r>
              <a:rPr lang="ru-RU" sz="2400" b="1" dirty="0"/>
              <a:t> (</a:t>
            </a:r>
            <a:r>
              <a:rPr lang="ru-RU" sz="2400" b="1" dirty="0" err="1"/>
              <a:t>ураження</a:t>
            </a:r>
            <a:r>
              <a:rPr lang="ru-RU" sz="2400" b="1" dirty="0"/>
              <a:t> </a:t>
            </a:r>
            <a:r>
              <a:rPr lang="ru-RU" sz="2400" b="1" dirty="0" err="1"/>
              <a:t>генеративних</a:t>
            </a:r>
            <a:r>
              <a:rPr lang="ru-RU" sz="2400" b="1" dirty="0"/>
              <a:t> </a:t>
            </a:r>
            <a:r>
              <a:rPr lang="ru-RU" sz="2400" b="1" dirty="0" err="1"/>
              <a:t>клітин</a:t>
            </a:r>
            <a:r>
              <a:rPr lang="ru-RU" sz="2400" b="1" dirty="0"/>
              <a:t> </a:t>
            </a:r>
            <a:r>
              <a:rPr lang="ru-RU" sz="2400" b="1" dirty="0" err="1"/>
              <a:t>батьків</a:t>
            </a:r>
            <a:r>
              <a:rPr lang="ru-RU" sz="2400" b="1" dirty="0"/>
              <a:t>)</a:t>
            </a:r>
          </a:p>
          <a:p>
            <a:pPr marL="0" indent="0">
              <a:buNone/>
            </a:pPr>
            <a:r>
              <a:rPr lang="uk-UA" sz="2400" i="1" dirty="0"/>
              <a:t>Ензимопатичні (ферментні) форми олігофренії з спадковим порушенням різних видів обміну (білкового, вуглеводного, ліпідний): 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uk-UA" sz="2300" dirty="0"/>
              <a:t>фенілкетонуринова олігофренія, яка характеризується порушенням проміжного обміну фенілаланіну; більшість авторів вважає цю форму спадково зумовленою, пов'язаною з рецесивним геном; 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uk-UA" sz="2300" dirty="0"/>
              <a:t>олігофренія, пов'язана з </a:t>
            </a:r>
            <a:r>
              <a:rPr lang="uk-UA" sz="2300" dirty="0" err="1"/>
              <a:t>галактоземією</a:t>
            </a:r>
            <a:r>
              <a:rPr lang="uk-UA" sz="2300" dirty="0"/>
              <a:t> (патологічний стан, генетичного генезу, що впливає на метаболізм галактози в організмі, а точніше появи її надлишку. Тобто цей спадковий розлад не дає організму розщеплювати цукор-галактозу, спричиняючи його накопичення до токсичних рівнів у крові. Коли відбувається її накопичення, фермент, який не повинен бути залучений до галактози, перетворює її на </a:t>
            </a:r>
            <a:r>
              <a:rPr lang="uk-UA" sz="2300" dirty="0" err="1"/>
              <a:t>галактитол</a:t>
            </a:r>
            <a:r>
              <a:rPr lang="uk-UA" sz="2300" dirty="0"/>
              <a:t>, похідного алкоголю); </a:t>
            </a:r>
          </a:p>
          <a:p>
            <a:pPr marL="0" indent="0">
              <a:buNone/>
            </a:pP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42239355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9896" y="365125"/>
            <a:ext cx="9483903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Клініка</a:t>
            </a:r>
            <a:r>
              <a:rPr lang="ru-RU" b="1" dirty="0"/>
              <a:t> і патогенез </a:t>
            </a:r>
            <a:r>
              <a:rPr lang="ru-RU" b="1" dirty="0" err="1"/>
              <a:t>провідного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(основного симптому) </a:t>
            </a:r>
            <a:r>
              <a:rPr lang="ru-RU" b="1" dirty="0" err="1"/>
              <a:t>олігофренії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9896" y="1825625"/>
            <a:ext cx="9483904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/>
              <a:t>Перша </a:t>
            </a:r>
            <a:r>
              <a:rPr lang="ru-RU" sz="2400" b="1" dirty="0" err="1"/>
              <a:t>група</a:t>
            </a:r>
            <a:r>
              <a:rPr lang="ru-RU" sz="2400" b="1" dirty="0"/>
              <a:t> - </a:t>
            </a:r>
            <a:r>
              <a:rPr lang="ru-RU" sz="2400" b="1" dirty="0" err="1"/>
              <a:t>олігофренії</a:t>
            </a:r>
            <a:r>
              <a:rPr lang="ru-RU" sz="2400" b="1" dirty="0"/>
              <a:t> </a:t>
            </a:r>
            <a:r>
              <a:rPr lang="ru-RU" sz="2400" b="1" dirty="0" err="1"/>
              <a:t>ендогенної</a:t>
            </a:r>
            <a:r>
              <a:rPr lang="ru-RU" sz="2400" b="1" dirty="0"/>
              <a:t> </a:t>
            </a:r>
            <a:r>
              <a:rPr lang="ru-RU" sz="2400" b="1" dirty="0" err="1"/>
              <a:t>природи</a:t>
            </a:r>
            <a:r>
              <a:rPr lang="ru-RU" sz="2400" b="1" dirty="0"/>
              <a:t> (</a:t>
            </a:r>
            <a:r>
              <a:rPr lang="ru-RU" sz="2400" b="1" dirty="0" err="1"/>
              <a:t>ураження</a:t>
            </a:r>
            <a:r>
              <a:rPr lang="ru-RU" sz="2400" b="1" dirty="0"/>
              <a:t> </a:t>
            </a:r>
            <a:r>
              <a:rPr lang="ru-RU" sz="2400" b="1" dirty="0" err="1"/>
              <a:t>генеративних</a:t>
            </a:r>
            <a:r>
              <a:rPr lang="ru-RU" sz="2400" b="1" dirty="0"/>
              <a:t> </a:t>
            </a:r>
            <a:r>
              <a:rPr lang="ru-RU" sz="2400" b="1" dirty="0" err="1"/>
              <a:t>клітин</a:t>
            </a:r>
            <a:r>
              <a:rPr lang="ru-RU" sz="2400" b="1" dirty="0"/>
              <a:t> </a:t>
            </a:r>
            <a:r>
              <a:rPr lang="ru-RU" sz="2400" b="1" dirty="0" err="1"/>
              <a:t>батьків</a:t>
            </a:r>
            <a:r>
              <a:rPr lang="ru-RU" sz="2400" b="1" dirty="0"/>
              <a:t>)</a:t>
            </a:r>
          </a:p>
          <a:p>
            <a:pPr marL="0" indent="0">
              <a:buNone/>
            </a:pPr>
            <a:r>
              <a:rPr lang="uk-UA" sz="2400" i="1" dirty="0"/>
              <a:t>Ензимопатичні (ферментні) форми олігофренії з спадковим порушенням різних видів обміну (білкового, вуглеводного, ліпідний): </a:t>
            </a:r>
          </a:p>
          <a:p>
            <a:pPr marL="0" indent="0">
              <a:spcBef>
                <a:spcPts val="0"/>
              </a:spcBef>
              <a:buNone/>
            </a:pPr>
            <a:endParaRPr lang="uk-UA" sz="23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300" dirty="0"/>
              <a:t>3) олігофренія, пов'язана з </a:t>
            </a:r>
            <a:r>
              <a:rPr lang="uk-UA" sz="2300" dirty="0" err="1"/>
              <a:t>сукрозурией</a:t>
            </a:r>
            <a:r>
              <a:rPr lang="uk-UA" sz="2300" dirty="0"/>
              <a:t> і </a:t>
            </a:r>
            <a:r>
              <a:rPr lang="uk-UA" sz="2300" dirty="0" err="1"/>
              <a:t>фруктозурией</a:t>
            </a:r>
            <a:r>
              <a:rPr lang="uk-UA" sz="23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300" dirty="0"/>
              <a:t>Клінічна картина: з дитинства — проноси, гіпотрофія й інші тяжкі соматичні розлади, які призводять у більшості випадків до смерті. Психічне недорозвинення виражене сильно, супроводжується значною млявістю, іноді судомними нападами.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20184468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4426" y="365125"/>
            <a:ext cx="8939373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Клініка</a:t>
            </a:r>
            <a:r>
              <a:rPr lang="ru-RU" b="1" dirty="0"/>
              <a:t> і патогенез </a:t>
            </a:r>
            <a:r>
              <a:rPr lang="ru-RU" b="1" dirty="0" err="1"/>
              <a:t>провідного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(основного симптому) </a:t>
            </a:r>
            <a:r>
              <a:rPr lang="ru-RU" b="1" dirty="0" err="1"/>
              <a:t>олігофренії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4426" y="1825625"/>
            <a:ext cx="8939374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/>
              <a:t>Перша </a:t>
            </a:r>
            <a:r>
              <a:rPr lang="ru-RU" sz="2400" b="1" dirty="0" err="1"/>
              <a:t>група</a:t>
            </a:r>
            <a:r>
              <a:rPr lang="ru-RU" sz="2400" b="1" dirty="0"/>
              <a:t> - </a:t>
            </a:r>
            <a:r>
              <a:rPr lang="ru-RU" sz="2400" b="1" dirty="0" err="1"/>
              <a:t>олігофренії</a:t>
            </a:r>
            <a:r>
              <a:rPr lang="ru-RU" sz="2400" b="1" dirty="0"/>
              <a:t> </a:t>
            </a:r>
            <a:r>
              <a:rPr lang="ru-RU" sz="2400" b="1" dirty="0" err="1"/>
              <a:t>ендогенної</a:t>
            </a:r>
            <a:r>
              <a:rPr lang="ru-RU" sz="2400" b="1" dirty="0"/>
              <a:t> </a:t>
            </a:r>
            <a:r>
              <a:rPr lang="ru-RU" sz="2400" b="1" dirty="0" err="1"/>
              <a:t>природи</a:t>
            </a:r>
            <a:r>
              <a:rPr lang="ru-RU" sz="2400" b="1" dirty="0"/>
              <a:t> (</a:t>
            </a:r>
            <a:r>
              <a:rPr lang="ru-RU" sz="2400" b="1" dirty="0" err="1"/>
              <a:t>ураження</a:t>
            </a:r>
            <a:r>
              <a:rPr lang="ru-RU" sz="2400" b="1" dirty="0"/>
              <a:t> </a:t>
            </a:r>
            <a:r>
              <a:rPr lang="ru-RU" sz="2400" b="1" dirty="0" err="1"/>
              <a:t>генеративних</a:t>
            </a:r>
            <a:r>
              <a:rPr lang="ru-RU" sz="2400" b="1" dirty="0"/>
              <a:t> </a:t>
            </a:r>
            <a:r>
              <a:rPr lang="ru-RU" sz="2400" b="1" dirty="0" err="1"/>
              <a:t>клітин</a:t>
            </a:r>
            <a:r>
              <a:rPr lang="ru-RU" sz="2400" b="1" dirty="0"/>
              <a:t> </a:t>
            </a:r>
            <a:r>
              <a:rPr lang="ru-RU" sz="2400" b="1" dirty="0" err="1"/>
              <a:t>батьків</a:t>
            </a:r>
            <a:r>
              <a:rPr lang="ru-RU" sz="2400" b="1" dirty="0"/>
              <a:t>)</a:t>
            </a:r>
          </a:p>
          <a:p>
            <a:pPr marL="0" indent="0">
              <a:buNone/>
            </a:pPr>
            <a:r>
              <a:rPr lang="uk-UA" sz="2400" i="1" dirty="0"/>
              <a:t>Клінічні форми олігофренії, що характеризуються поєднанням слабоумства із захворюванням шкіри, кісток: </a:t>
            </a:r>
          </a:p>
          <a:p>
            <a:pPr marL="0" indent="0">
              <a:buNone/>
            </a:pPr>
            <a:r>
              <a:rPr lang="uk-UA" sz="2400" dirty="0"/>
              <a:t>1) </a:t>
            </a:r>
            <a:r>
              <a:rPr lang="uk-UA" sz="2400" dirty="0" err="1"/>
              <a:t>ксеродермічна</a:t>
            </a:r>
            <a:r>
              <a:rPr lang="uk-UA" sz="2400" dirty="0"/>
              <a:t>, при якій слабоумство поєднується з вадами розвитку шкіри - з іхтіозом (синдром Руда), м'язової гіпертонією (синдром </a:t>
            </a:r>
            <a:r>
              <a:rPr lang="uk-UA" sz="2400" dirty="0" err="1"/>
              <a:t>Шегрена</a:t>
            </a:r>
            <a:r>
              <a:rPr lang="uk-UA" sz="2400" dirty="0"/>
              <a:t> - </a:t>
            </a:r>
            <a:r>
              <a:rPr lang="uk-UA" sz="2400" dirty="0" err="1"/>
              <a:t>Ларссона</a:t>
            </a:r>
            <a:r>
              <a:rPr lang="uk-UA" sz="2400" dirty="0"/>
              <a:t>); </a:t>
            </a:r>
          </a:p>
          <a:p>
            <a:pPr marL="0" indent="0">
              <a:buNone/>
            </a:pPr>
            <a:r>
              <a:rPr lang="uk-UA" sz="2400" dirty="0"/>
              <a:t>2) дизостозична олігофренія, при якій слабоумство поєднується з вадами розвитку кісткової системи</a:t>
            </a:r>
          </a:p>
          <a:p>
            <a:pPr marL="0" indent="0">
              <a:buNone/>
            </a:pPr>
            <a:endParaRPr lang="uk-UA" sz="2400" i="1" dirty="0" err="1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4C09A9A-97F4-42BD-95CD-28FD8D8201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284" y="5010475"/>
            <a:ext cx="2374515" cy="156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5492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106" y="365125"/>
            <a:ext cx="9288694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Клініка</a:t>
            </a:r>
            <a:r>
              <a:rPr lang="ru-RU" b="1" dirty="0"/>
              <a:t> і патогенез </a:t>
            </a:r>
            <a:r>
              <a:rPr lang="ru-RU" b="1" dirty="0" err="1"/>
              <a:t>провідного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(основного симптому) </a:t>
            </a:r>
            <a:r>
              <a:rPr lang="ru-RU" b="1" dirty="0" err="1"/>
              <a:t>олігофренії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104" y="1825625"/>
            <a:ext cx="9288695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b="1" dirty="0"/>
              <a:t>Друга група - </a:t>
            </a:r>
            <a:r>
              <a:rPr lang="uk-UA" b="1" dirty="0" err="1"/>
              <a:t>ембріопатіі</a:t>
            </a:r>
            <a:r>
              <a:rPr lang="uk-UA" b="1" dirty="0"/>
              <a:t> та </a:t>
            </a:r>
            <a:r>
              <a:rPr lang="uk-UA" b="1" dirty="0" err="1"/>
              <a:t>фетопатії</a:t>
            </a:r>
            <a:r>
              <a:rPr lang="uk-UA" b="1" dirty="0"/>
              <a:t>: </a:t>
            </a:r>
          </a:p>
          <a:p>
            <a:pPr marL="0" indent="0">
              <a:buNone/>
            </a:pPr>
            <a:r>
              <a:rPr lang="uk-UA" sz="2400" i="1" dirty="0"/>
              <a:t>1) олігофренія, обумовлена краснухою, перенесеною матір'ю в перші три місяці вагітності (рубеолярна </a:t>
            </a:r>
            <a:r>
              <a:rPr lang="uk-UA" sz="2400" i="1" dirty="0" err="1"/>
              <a:t>ембріопатія</a:t>
            </a:r>
            <a:r>
              <a:rPr lang="uk-UA" sz="2400" i="1" dirty="0"/>
              <a:t>); </a:t>
            </a:r>
          </a:p>
          <a:p>
            <a:pPr marL="0" indent="0">
              <a:buNone/>
            </a:pPr>
            <a:endParaRPr lang="uk-UA" sz="2400" i="1" dirty="0" err="1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EE00B9B-88B0-4BEE-9761-CEBB0B393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960" y="3187383"/>
            <a:ext cx="3986107" cy="2989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2846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9218" y="365125"/>
            <a:ext cx="9134582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Клініка</a:t>
            </a:r>
            <a:r>
              <a:rPr lang="ru-RU" b="1" dirty="0"/>
              <a:t> і патогенез </a:t>
            </a:r>
            <a:r>
              <a:rPr lang="ru-RU" b="1" dirty="0" err="1"/>
              <a:t>провідного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(основного симптому) </a:t>
            </a:r>
            <a:r>
              <a:rPr lang="ru-RU" b="1" dirty="0" err="1"/>
              <a:t>олігофренії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216" y="1825625"/>
            <a:ext cx="9134583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b="1" dirty="0"/>
              <a:t>Друга група - </a:t>
            </a:r>
            <a:r>
              <a:rPr lang="uk-UA" b="1" dirty="0" err="1"/>
              <a:t>ембріопатіі</a:t>
            </a:r>
            <a:r>
              <a:rPr lang="uk-UA" b="1" dirty="0"/>
              <a:t> та </a:t>
            </a:r>
            <a:r>
              <a:rPr lang="uk-UA" b="1" dirty="0" err="1"/>
              <a:t>фетопатії</a:t>
            </a:r>
            <a:r>
              <a:rPr lang="uk-UA" b="1" dirty="0"/>
              <a:t>: </a:t>
            </a:r>
          </a:p>
          <a:p>
            <a:pPr marL="0" indent="0">
              <a:buNone/>
            </a:pPr>
            <a:r>
              <a:rPr lang="uk-UA" sz="2400" i="1" dirty="0"/>
              <a:t>2) олігофренія, пов'язана з токсоплазмозом; </a:t>
            </a:r>
          </a:p>
          <a:p>
            <a:pPr marL="0" indent="0">
              <a:buNone/>
            </a:pPr>
            <a:endParaRPr lang="uk-UA" sz="2400" i="1" dirty="0" err="1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1FDF8AF-ADBF-40F0-B51D-BC4CC8E1CC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880" y="2860040"/>
            <a:ext cx="4064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700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688" y="365125"/>
            <a:ext cx="9679112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uk-UA" b="1" dirty="0"/>
            </a:br>
            <a:r>
              <a:rPr lang="uk-UA" b="1" i="1" dirty="0"/>
              <a:t>Поняття про олігофренію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4686" y="1825625"/>
            <a:ext cx="9679113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Олігофренія (</a:t>
            </a:r>
            <a:r>
              <a:rPr lang="en-US" dirty="0"/>
              <a:t>oligophrenia; </a:t>
            </a:r>
            <a:r>
              <a:rPr lang="uk-UA" dirty="0"/>
              <a:t>від </a:t>
            </a:r>
            <a:r>
              <a:rPr lang="uk-UA" dirty="0" err="1"/>
              <a:t>грец</a:t>
            </a:r>
            <a:r>
              <a:rPr lang="uk-UA" dirty="0"/>
              <a:t>. </a:t>
            </a:r>
            <a:r>
              <a:rPr lang="en-US" dirty="0"/>
              <a:t>oligos - </a:t>
            </a:r>
            <a:r>
              <a:rPr lang="uk-UA" dirty="0"/>
              <a:t>малий і </a:t>
            </a:r>
            <a:r>
              <a:rPr lang="en-US" dirty="0" err="1"/>
              <a:t>phren</a:t>
            </a:r>
            <a:r>
              <a:rPr lang="en-US" dirty="0"/>
              <a:t> - </a:t>
            </a:r>
            <a:r>
              <a:rPr lang="uk-UA" dirty="0"/>
              <a:t>розум) - недоумкуватість, психічне недорозвинення.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Олігофренія - вид розумової відсталості, який виникає внаслідок ураження центральної нервової системи у пренатальний, </a:t>
            </a:r>
            <a:r>
              <a:rPr lang="uk-UA" dirty="0" err="1"/>
              <a:t>натальний</a:t>
            </a:r>
            <a:r>
              <a:rPr lang="uk-UA" dirty="0"/>
              <a:t> періоди та ранньому дитинстві.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56798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798" y="365125"/>
            <a:ext cx="9525001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Клініка</a:t>
            </a:r>
            <a:r>
              <a:rPr lang="ru-RU" b="1" dirty="0"/>
              <a:t> і патогенез </a:t>
            </a:r>
            <a:r>
              <a:rPr lang="ru-RU" b="1" dirty="0" err="1"/>
              <a:t>провідного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(основного симптому) </a:t>
            </a:r>
            <a:r>
              <a:rPr lang="ru-RU" b="1" dirty="0" err="1"/>
              <a:t>олігофренії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825625"/>
            <a:ext cx="9525000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b="1" dirty="0"/>
              <a:t>Друга група - </a:t>
            </a:r>
            <a:r>
              <a:rPr lang="uk-UA" b="1" dirty="0" err="1"/>
              <a:t>ембріопатіі</a:t>
            </a:r>
            <a:r>
              <a:rPr lang="uk-UA" b="1" dirty="0"/>
              <a:t> та </a:t>
            </a:r>
            <a:r>
              <a:rPr lang="uk-UA" b="1" dirty="0" err="1"/>
              <a:t>фетопатії</a:t>
            </a:r>
            <a:r>
              <a:rPr lang="uk-UA" b="1" dirty="0"/>
              <a:t>: </a:t>
            </a:r>
          </a:p>
          <a:p>
            <a:pPr marL="0" indent="0">
              <a:buNone/>
            </a:pPr>
            <a:r>
              <a:rPr lang="uk-UA" sz="2400" i="1" dirty="0"/>
              <a:t>3) олігофренія, обумовлена вродженим сифілісом; </a:t>
            </a:r>
          </a:p>
          <a:p>
            <a:pPr marL="0" indent="0">
              <a:buNone/>
            </a:pPr>
            <a:endParaRPr lang="uk-UA" sz="2400" i="1" dirty="0" err="1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D3E332A-42BA-4916-A5CB-29FA4A798B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260" y="3352800"/>
            <a:ext cx="3932334" cy="262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7115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314" y="365125"/>
            <a:ext cx="9093485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Клініка</a:t>
            </a:r>
            <a:r>
              <a:rPr lang="ru-RU" b="1" dirty="0"/>
              <a:t> і патогенез </a:t>
            </a:r>
            <a:r>
              <a:rPr lang="ru-RU" b="1" dirty="0" err="1"/>
              <a:t>провідного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(основного симптому) </a:t>
            </a:r>
            <a:r>
              <a:rPr lang="ru-RU" b="1" dirty="0" err="1"/>
              <a:t>олігофренії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0314" y="1825625"/>
            <a:ext cx="9093486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b="1" dirty="0"/>
              <a:t>Друга група - </a:t>
            </a:r>
            <a:r>
              <a:rPr lang="uk-UA" b="1" dirty="0" err="1"/>
              <a:t>ембріопатіі</a:t>
            </a:r>
            <a:r>
              <a:rPr lang="uk-UA" b="1" dirty="0"/>
              <a:t> та </a:t>
            </a:r>
            <a:r>
              <a:rPr lang="uk-UA" b="1" dirty="0" err="1"/>
              <a:t>фетопатії</a:t>
            </a:r>
            <a:r>
              <a:rPr lang="uk-UA" b="1" dirty="0"/>
              <a:t>: </a:t>
            </a:r>
          </a:p>
          <a:p>
            <a:pPr marL="0" indent="0">
              <a:buNone/>
            </a:pPr>
            <a:r>
              <a:rPr lang="uk-UA" sz="2400" i="1" dirty="0"/>
              <a:t>4) олігофренія, обумовлена гемолітичною хворобою новонароджених у зв'язку з несумісністю крові матері і плоду по резус-фактору.</a:t>
            </a:r>
          </a:p>
          <a:p>
            <a:pPr marL="0" indent="0">
              <a:buNone/>
            </a:pPr>
            <a:endParaRPr lang="uk-UA" sz="2400" i="1" dirty="0"/>
          </a:p>
          <a:p>
            <a:pPr marL="0" indent="0">
              <a:buNone/>
            </a:pPr>
            <a:endParaRPr lang="uk-UA" sz="2400" i="1" dirty="0" err="1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977086D-7C95-4530-995A-55FAE7A7EF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77" y="4017487"/>
            <a:ext cx="3138473" cy="201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8668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3330" y="365125"/>
            <a:ext cx="8980470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Клініка</a:t>
            </a:r>
            <a:r>
              <a:rPr lang="ru-RU" b="1" dirty="0"/>
              <a:t> і патогенез </a:t>
            </a:r>
            <a:r>
              <a:rPr lang="ru-RU" b="1" dirty="0" err="1"/>
              <a:t>провідного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(основного симптому) </a:t>
            </a:r>
            <a:r>
              <a:rPr lang="ru-RU" b="1" dirty="0" err="1"/>
              <a:t>олігофренії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3328" y="1825625"/>
            <a:ext cx="8980471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b="1" dirty="0"/>
              <a:t>Друга група - </a:t>
            </a:r>
            <a:r>
              <a:rPr lang="uk-UA" b="1" dirty="0" err="1"/>
              <a:t>ембріопатіі</a:t>
            </a:r>
            <a:r>
              <a:rPr lang="uk-UA" b="1" dirty="0"/>
              <a:t> та </a:t>
            </a:r>
            <a:r>
              <a:rPr lang="uk-UA" b="1" dirty="0" err="1"/>
              <a:t>фетопатії</a:t>
            </a:r>
            <a:r>
              <a:rPr lang="uk-UA" b="1" dirty="0"/>
              <a:t>: </a:t>
            </a:r>
          </a:p>
          <a:p>
            <a:pPr marL="0" indent="0">
              <a:buNone/>
            </a:pPr>
            <a:r>
              <a:rPr lang="uk-UA" sz="2400" i="1" dirty="0"/>
              <a:t>До групи </a:t>
            </a:r>
            <a:r>
              <a:rPr lang="uk-UA" sz="2400" i="1" dirty="0" err="1"/>
              <a:t>ембріо</a:t>
            </a:r>
            <a:r>
              <a:rPr lang="uk-UA" sz="2400" i="1" dirty="0"/>
              <a:t> - і </a:t>
            </a:r>
            <a:r>
              <a:rPr lang="uk-UA" sz="2400" i="1" dirty="0" err="1"/>
              <a:t>фетопатий</a:t>
            </a:r>
            <a:r>
              <a:rPr lang="uk-UA" sz="2400" i="1" dirty="0"/>
              <a:t> відноситься і ряд клінічних форм олігофреній, обумовлених дією токсичного агенту у внутрішньоутробному періоді (рентгенівське опромінення вагітної, хімічні протизаплідні засоби, діабет, тиреотоксикоз, серцево-судинні розлади, ниркова недостатність, голодування, </a:t>
            </a:r>
            <a:r>
              <a:rPr lang="uk-UA" sz="2400" i="1" dirty="0" err="1"/>
              <a:t>гіпо</a:t>
            </a:r>
            <a:r>
              <a:rPr lang="uk-UA" sz="2400" i="1" dirty="0"/>
              <a:t> - і авітаміноз матері тощо). Однак клінічні особливості цих форм ще недостатньо вивчені.</a:t>
            </a:r>
          </a:p>
          <a:p>
            <a:pPr marL="0" indent="0">
              <a:buNone/>
            </a:pPr>
            <a:endParaRPr lang="uk-UA" sz="2400" i="1" dirty="0" err="1"/>
          </a:p>
        </p:txBody>
      </p:sp>
    </p:spTree>
    <p:extLst>
      <p:ext uri="{BB962C8B-B14F-4D97-AF65-F5344CB8AC3E}">
        <p14:creationId xmlns:p14="http://schemas.microsoft.com/office/powerpoint/2010/main" val="29778117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364" y="365125"/>
            <a:ext cx="9391436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Клініка</a:t>
            </a:r>
            <a:r>
              <a:rPr lang="ru-RU" b="1" dirty="0"/>
              <a:t> і патогенез </a:t>
            </a:r>
            <a:r>
              <a:rPr lang="ru-RU" b="1" dirty="0" err="1"/>
              <a:t>провідного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(основного симптому) </a:t>
            </a:r>
            <a:r>
              <a:rPr lang="ru-RU" b="1" dirty="0" err="1"/>
              <a:t>олігофренії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2362" y="1825625"/>
            <a:ext cx="9391437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b="1" dirty="0"/>
              <a:t>Третя група - олігофренії, пов'язані з дією різних факторів під час пологів і в ранньому дитинстві (інфекції, інтоксикації, травми черепа та </a:t>
            </a:r>
            <a:r>
              <a:rPr lang="uk-UA" b="1" dirty="0" err="1"/>
              <a:t>ін</a:t>
            </a:r>
            <a:r>
              <a:rPr lang="uk-UA" b="1" dirty="0"/>
              <a:t>).</a:t>
            </a:r>
          </a:p>
          <a:p>
            <a:pPr marL="0" indent="0">
              <a:buNone/>
            </a:pPr>
            <a:endParaRPr lang="uk-UA" b="1" dirty="0"/>
          </a:p>
          <a:p>
            <a:pPr marL="0" indent="0">
              <a:buNone/>
            </a:pPr>
            <a:endParaRPr lang="uk-UA" sz="2400" i="1" dirty="0" err="1"/>
          </a:p>
        </p:txBody>
      </p:sp>
    </p:spTree>
    <p:extLst>
      <p:ext uri="{BB962C8B-B14F-4D97-AF65-F5344CB8AC3E}">
        <p14:creationId xmlns:p14="http://schemas.microsoft.com/office/powerpoint/2010/main" val="30927232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734" y="365125"/>
            <a:ext cx="9340065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Клініка</a:t>
            </a:r>
            <a:r>
              <a:rPr lang="ru-RU" b="1" dirty="0"/>
              <a:t> і патогенез </a:t>
            </a:r>
            <a:r>
              <a:rPr lang="ru-RU" b="1" dirty="0" err="1"/>
              <a:t>провідного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(основного симптому) </a:t>
            </a:r>
            <a:r>
              <a:rPr lang="ru-RU" b="1" dirty="0" err="1"/>
              <a:t>олігофренії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3734" y="1825625"/>
            <a:ext cx="9340066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/>
              <a:t>До </a:t>
            </a:r>
            <a:r>
              <a:rPr lang="uk-UA" sz="2400" b="1" dirty="0"/>
              <a:t>атипових</a:t>
            </a:r>
            <a:r>
              <a:rPr lang="uk-UA" sz="2400" dirty="0"/>
              <a:t> відносять форми олігофренії, пов'язані з прогресуючою гідроцефалією, локальними дефектами розвитку головного мозку, ендокринними порушеннями.</a:t>
            </a:r>
          </a:p>
          <a:p>
            <a:pPr marL="0" indent="0">
              <a:buNone/>
            </a:pPr>
            <a:r>
              <a:rPr lang="uk-UA" sz="2400" dirty="0"/>
              <a:t>Ця класифікація відображає в основному етіологію і патогенез захворювання. У межах кожної з виділених груп проводиться також класифікація за ступенем вираженості інтелектуальної недостатності. У відповідності з цим критерієм олігофренію поділяють на </a:t>
            </a:r>
            <a:r>
              <a:rPr lang="uk-UA" sz="2400" b="1" dirty="0"/>
              <a:t>ідіотію, імбецильність, дебільність.</a:t>
            </a:r>
          </a:p>
          <a:p>
            <a:pPr marL="0" indent="0">
              <a:buNone/>
            </a:pPr>
            <a:endParaRPr lang="uk-UA" sz="2400" i="1" dirty="0" err="1"/>
          </a:p>
        </p:txBody>
      </p:sp>
    </p:spTree>
    <p:extLst>
      <p:ext uri="{BB962C8B-B14F-4D97-AF65-F5344CB8AC3E}">
        <p14:creationId xmlns:p14="http://schemas.microsoft.com/office/powerpoint/2010/main" val="22419925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106" y="365125"/>
            <a:ext cx="9288694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/>
              <a:t>КЛІНІЧНА КАРТИНА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104" y="1825625"/>
            <a:ext cx="9288695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/>
              <a:t>Клінічна картина олігофренії складається з різних проявів психічного недорозвитку, серед яких провідну роль відіграє порушення пізнавальної діяльності. Найбільш типовою ознакою олігофренії є недорозвинення складних функцій мислення, узагальнення, утворення понять, встановлення причинно-наслідкових </a:t>
            </a:r>
            <a:r>
              <a:rPr lang="uk-UA" sz="2400" dirty="0" err="1"/>
              <a:t>зв'язків</a:t>
            </a:r>
            <a:r>
              <a:rPr lang="uk-UA" sz="2400" dirty="0"/>
              <a:t>. </a:t>
            </a:r>
          </a:p>
          <a:p>
            <a:pPr marL="0" indent="0">
              <a:buNone/>
            </a:pPr>
            <a:r>
              <a:rPr lang="uk-UA" sz="2400" dirty="0"/>
              <a:t>Мова повністю відсутня або більшою чи меншою мірою недорозвинена (фонетичні та артикуляційні недоліки, бідний запас слів, примітивність побудови фраз і </a:t>
            </a:r>
            <a:r>
              <a:rPr lang="uk-UA" sz="2400" dirty="0" err="1"/>
              <a:t>ін</a:t>
            </a:r>
            <a:r>
              <a:rPr lang="uk-UA" sz="2400" dirty="0"/>
              <a:t>). У сфері почуттів переважають примітивні емоції і потяги, більш диференційовані складні емоції - недорозвинені. </a:t>
            </a:r>
          </a:p>
          <a:p>
            <a:pPr marL="0" indent="0">
              <a:buNone/>
            </a:pPr>
            <a:endParaRPr lang="uk-UA" sz="2400" i="1" dirty="0" err="1"/>
          </a:p>
        </p:txBody>
      </p:sp>
    </p:spTree>
    <p:extLst>
      <p:ext uri="{BB962C8B-B14F-4D97-AF65-F5344CB8AC3E}">
        <p14:creationId xmlns:p14="http://schemas.microsoft.com/office/powerpoint/2010/main" val="12830168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606" y="365125"/>
            <a:ext cx="9607194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/>
              <a:t>КЛІНІЧНА КАРТИНА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606" y="1825625"/>
            <a:ext cx="9607193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/>
              <a:t>Характерні надзвичайна бідність уяви, слабкість ініціативи, велика </a:t>
            </a:r>
            <a:r>
              <a:rPr lang="uk-UA" sz="2400" dirty="0" err="1"/>
              <a:t>наслідуваність</a:t>
            </a:r>
            <a:r>
              <a:rPr lang="uk-UA" sz="2400" dirty="0"/>
              <a:t>, сугестивність, схильність до одноманітної автоматичної діяльності. Однак повного паралелізму між ступенем інтелектуального дефекту і емоційно-вольової </a:t>
            </a:r>
            <a:r>
              <a:rPr lang="uk-UA" sz="2400" dirty="0" err="1"/>
              <a:t>недостатністі</a:t>
            </a:r>
            <a:r>
              <a:rPr lang="uk-UA" sz="2400" dirty="0"/>
              <a:t> немає. Залежно від особливостей темпераменту поведінка хворих може бути різною:</a:t>
            </a:r>
          </a:p>
          <a:p>
            <a:pPr marL="0" indent="0">
              <a:buNone/>
            </a:pPr>
            <a:r>
              <a:rPr lang="uk-UA" sz="2400" dirty="0"/>
              <a:t>від рухової загальмованості, апатичності (</a:t>
            </a:r>
            <a:r>
              <a:rPr lang="uk-UA" sz="2400" dirty="0" err="1"/>
              <a:t>торпідні</a:t>
            </a:r>
            <a:r>
              <a:rPr lang="uk-UA" sz="2400" dirty="0"/>
              <a:t> хворі) до надзвичайної рухливості, метушливість і нерідко підвищеного настрою (</a:t>
            </a:r>
            <a:r>
              <a:rPr lang="uk-UA" sz="2400" dirty="0" err="1"/>
              <a:t>еретичні</a:t>
            </a:r>
            <a:r>
              <a:rPr lang="uk-UA" sz="2400" dirty="0"/>
              <a:t>).</a:t>
            </a:r>
          </a:p>
          <a:p>
            <a:pPr marL="0" indent="0">
              <a:buNone/>
            </a:pPr>
            <a:endParaRPr lang="uk-UA" sz="2400" i="1" dirty="0" err="1"/>
          </a:p>
        </p:txBody>
      </p:sp>
    </p:spTree>
    <p:extLst>
      <p:ext uri="{BB962C8B-B14F-4D97-AF65-F5344CB8AC3E}">
        <p14:creationId xmlns:p14="http://schemas.microsoft.com/office/powerpoint/2010/main" val="3150407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6202" y="365125"/>
            <a:ext cx="9247598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/>
              <a:t>КЛІНІЧНА КАРТИНА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6200" y="1825625"/>
            <a:ext cx="9247599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/>
              <a:t>Відхилення від норми відзначаються й у фізичному розвитку: відставання в рості, </a:t>
            </a:r>
            <a:r>
              <a:rPr lang="uk-UA" sz="2400" dirty="0" err="1"/>
              <a:t>диспластичность</a:t>
            </a:r>
            <a:r>
              <a:rPr lang="uk-UA" sz="2400" dirty="0"/>
              <a:t> статури, аномалії будови черепа, вади розвитку внутрішніх органів та органів чуття (зору, слуху). Статевий розвиток часто затримано (рідше буває передчасним). Рухова сфера недорозвинена. Порушені темп, плавність, ритмічність і точність рухів. Відзначаються </a:t>
            </a:r>
            <a:r>
              <a:rPr lang="uk-UA" sz="2400" dirty="0" err="1"/>
              <a:t>синкинезии</a:t>
            </a:r>
            <a:r>
              <a:rPr lang="uk-UA" sz="2400" dirty="0"/>
              <a:t> і стереотипні рухи. Одноманітна міміка. Неврологічні симптоми і ознаки ендокринної дисфункції різні в залежності від патогенезу олігофренії.</a:t>
            </a:r>
          </a:p>
          <a:p>
            <a:pPr marL="0" indent="0">
              <a:buNone/>
            </a:pPr>
            <a:r>
              <a:rPr lang="ru-RU" sz="2400" b="1" dirty="0" err="1"/>
              <a:t>Ступінь</a:t>
            </a:r>
            <a:r>
              <a:rPr lang="ru-RU" sz="2400" b="1" dirty="0"/>
              <a:t> </a:t>
            </a:r>
            <a:r>
              <a:rPr lang="ru-RU" sz="2400" b="1" dirty="0" err="1"/>
              <a:t>недорозвинення</a:t>
            </a:r>
            <a:r>
              <a:rPr lang="ru-RU" sz="2400" b="1" dirty="0"/>
              <a:t> </a:t>
            </a:r>
            <a:r>
              <a:rPr lang="ru-RU" sz="2400" b="1" dirty="0" err="1"/>
              <a:t>психіки</a:t>
            </a:r>
            <a:r>
              <a:rPr lang="ru-RU" sz="2400" b="1" dirty="0"/>
              <a:t> при </a:t>
            </a:r>
            <a:r>
              <a:rPr lang="ru-RU" sz="2400" b="1" dirty="0" err="1"/>
              <a:t>олігофреніях</a:t>
            </a:r>
            <a:r>
              <a:rPr lang="ru-RU" sz="2400" b="1" dirty="0"/>
              <a:t> </a:t>
            </a:r>
          </a:p>
          <a:p>
            <a:pPr marL="0" indent="0">
              <a:buNone/>
            </a:pPr>
            <a:r>
              <a:rPr lang="ru-RU" sz="2400" b="1" dirty="0" err="1"/>
              <a:t>може</a:t>
            </a:r>
            <a:r>
              <a:rPr lang="ru-RU" sz="2400" b="1" dirty="0"/>
              <a:t> бути </a:t>
            </a:r>
            <a:r>
              <a:rPr lang="ru-RU" sz="2400" b="1" dirty="0" err="1"/>
              <a:t>дуже</a:t>
            </a:r>
            <a:r>
              <a:rPr lang="ru-RU" sz="2400" b="1" dirty="0"/>
              <a:t> </a:t>
            </a:r>
            <a:r>
              <a:rPr lang="ru-RU" sz="2400" b="1" dirty="0" err="1"/>
              <a:t>різною</a:t>
            </a:r>
            <a:r>
              <a:rPr lang="ru-RU" sz="2400" b="1" dirty="0"/>
              <a:t>.</a:t>
            </a:r>
            <a:endParaRPr lang="uk-UA" sz="24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AD7727C-17A3-4B7C-838A-0B23E9DE81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9685" y="4469258"/>
            <a:ext cx="1454218" cy="170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180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08" y="365125"/>
            <a:ext cx="9329791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/>
              <a:t>ВИСНОВОК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4008" y="1825625"/>
            <a:ext cx="9329792" cy="43513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/>
              <a:t>Олігофренія — це стійке психічне недорозвинення, що виникає внаслідок органічного ураження головного мозку в ранньому онтогенезі. Вона класифікується за ступенем важкості, етіологією та патогенезом. Важливу роль у корекційно-розвивальній роботі відіграє рання діагностика, спеціальна освіта та адаптаційні методи соціальної інтеграції осіб з інтелектуальними порушеннями.</a:t>
            </a:r>
          </a:p>
        </p:txBody>
      </p:sp>
    </p:spTree>
    <p:extLst>
      <p:ext uri="{BB962C8B-B14F-4D97-AF65-F5344CB8AC3E}">
        <p14:creationId xmlns:p14="http://schemas.microsoft.com/office/powerpoint/2010/main" val="36426465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08" y="365125"/>
            <a:ext cx="9329791" cy="1325563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/>
              <a:t>ЗАВДАННЯ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4008" y="1825625"/>
            <a:ext cx="9329792" cy="43513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uk-UA" sz="2400" b="1" dirty="0"/>
              <a:t>Синдром Дауна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b="1" dirty="0" err="1"/>
              <a:t>Фенілкетонурія</a:t>
            </a:r>
            <a:r>
              <a:rPr lang="uk-UA" sz="2400" b="1" dirty="0"/>
              <a:t> (ФКУ)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b="1" dirty="0"/>
              <a:t>Синдром </a:t>
            </a:r>
            <a:r>
              <a:rPr lang="uk-UA" sz="2400" b="1" dirty="0" err="1"/>
              <a:t>Ретта</a:t>
            </a:r>
            <a:endParaRPr lang="uk-UA" sz="2400" b="1" dirty="0"/>
          </a:p>
          <a:p>
            <a:pPr marL="457200" indent="-457200">
              <a:buFont typeface="+mj-lt"/>
              <a:buAutoNum type="arabicPeriod"/>
            </a:pPr>
            <a:r>
              <a:rPr lang="uk-UA" sz="2400" b="1" dirty="0"/>
              <a:t>Синдром </a:t>
            </a:r>
            <a:r>
              <a:rPr lang="uk-UA" sz="2400" b="1" dirty="0" err="1"/>
              <a:t>Крузона</a:t>
            </a:r>
            <a:r>
              <a:rPr lang="uk-UA" sz="2400" b="1" dirty="0"/>
              <a:t>, </a:t>
            </a:r>
            <a:r>
              <a:rPr lang="uk-UA" sz="2400" b="1" dirty="0" err="1"/>
              <a:t>Аперта</a:t>
            </a:r>
            <a:r>
              <a:rPr lang="uk-UA" sz="2400" b="1" dirty="0"/>
              <a:t>, Вільямса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b="1" dirty="0"/>
              <a:t>Синдром ломкої </a:t>
            </a:r>
            <a:r>
              <a:rPr lang="en-US" sz="2400" b="1" dirty="0"/>
              <a:t>X-</a:t>
            </a:r>
            <a:r>
              <a:rPr lang="uk-UA" sz="2400" b="1" dirty="0"/>
              <a:t>хромосоми (</a:t>
            </a:r>
            <a:r>
              <a:rPr lang="en-US" sz="2400" b="1" dirty="0"/>
              <a:t>Fragile X syndrome)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b="1" dirty="0"/>
              <a:t>Церебральний параліч (у частини випадків)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b="1" dirty="0"/>
              <a:t>Мікроцефалія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b="1" dirty="0"/>
              <a:t>Фетальний алкогольний синдром (</a:t>
            </a:r>
            <a:r>
              <a:rPr lang="en-US" sz="2400" b="1" dirty="0"/>
              <a:t>FAS)</a:t>
            </a:r>
          </a:p>
          <a:p>
            <a:pPr marL="0" indent="0"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57006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8252" y="365125"/>
            <a:ext cx="9545548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uk-UA" b="1" dirty="0"/>
            </a:br>
            <a:r>
              <a:rPr lang="uk-UA" b="1" i="1" dirty="0"/>
              <a:t>Поняття про олігофренію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8250" y="1825625"/>
            <a:ext cx="9545549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uk-UA" b="1" dirty="0"/>
              <a:t>Олігофренія</a:t>
            </a:r>
            <a:r>
              <a:rPr lang="uk-UA" dirty="0"/>
              <a:t> вимагає її виокремлення від придбаної форми «слабоумства», в якості якої виділяють таку патологію як </a:t>
            </a:r>
            <a:r>
              <a:rPr lang="uk-UA" b="1" dirty="0"/>
              <a:t>деменція</a:t>
            </a:r>
            <a:r>
              <a:rPr lang="uk-UA" dirty="0"/>
              <a:t>. </a:t>
            </a:r>
          </a:p>
          <a:p>
            <a:pPr marL="0" indent="0">
              <a:buNone/>
            </a:pPr>
            <a:r>
              <a:rPr lang="uk-UA" dirty="0"/>
              <a:t>Під цією його формою розуміється зниження інтелекту на тлі певних причин з супутнім ураженням мозку, тобто інтелект знижується відносно відповідних віку особи показників норми. </a:t>
            </a:r>
          </a:p>
        </p:txBody>
      </p:sp>
    </p:spTree>
    <p:extLst>
      <p:ext uri="{BB962C8B-B14F-4D97-AF65-F5344CB8AC3E}">
        <p14:creationId xmlns:p14="http://schemas.microsoft.com/office/powerpoint/2010/main" val="167547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348" y="365125"/>
            <a:ext cx="9504452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uk-UA" b="1" dirty="0"/>
            </a:br>
            <a:r>
              <a:rPr lang="uk-UA" b="1" i="1" dirty="0"/>
              <a:t>Поняття про олігофренію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9346" y="1825625"/>
            <a:ext cx="9504453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/>
              <a:t>В якості окремого захворювання олігофренія була виділена лише в минулому столітті, а до того на практиці застосовувалося визначення «слабоумство» для будь-яких груп пацієнтів, чи то з вродженою формою захворювання з психічною недорозвиненістю, або з формою придбаної (деменція).</a:t>
            </a:r>
          </a:p>
          <a:p>
            <a:pPr marL="0" indent="0">
              <a:buNone/>
            </a:pPr>
            <a:r>
              <a:rPr lang="uk-UA" dirty="0"/>
              <a:t>У спробах визначення поширеності олігофреній існують деякі труднощі, що пояснюється, насамперед, особливостями використовуваних діагностичних підходів. Крім того не останню роль відіграє в цьому питанні ступінь терпимості з боку суспільства щодо психічних аномалій, а також ступінь доступності використання спеціалізованої медичної допомоги</a:t>
            </a:r>
          </a:p>
        </p:txBody>
      </p:sp>
    </p:spTree>
    <p:extLst>
      <p:ext uri="{BB962C8B-B14F-4D97-AF65-F5344CB8AC3E}">
        <p14:creationId xmlns:p14="http://schemas.microsoft.com/office/powerpoint/2010/main" val="2594344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590" y="365125"/>
            <a:ext cx="9720209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uk-UA" b="1" dirty="0"/>
            </a:br>
            <a:r>
              <a:rPr lang="uk-UA" b="1" i="1" dirty="0"/>
              <a:t>Поняття про олігофренію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3590" y="1825625"/>
            <a:ext cx="9720210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uk-UA" dirty="0"/>
              <a:t>По частоті виникнення серед населення олігофренії виникають </a:t>
            </a:r>
            <a:r>
              <a:rPr lang="uk-UA" b="1" dirty="0"/>
              <a:t>у 1%</a:t>
            </a:r>
            <a:r>
              <a:rPr lang="uk-UA" dirty="0"/>
              <a:t>, причому у </a:t>
            </a:r>
            <a:r>
              <a:rPr lang="uk-UA" i="1" dirty="0"/>
              <a:t>85%</a:t>
            </a:r>
            <a:r>
              <a:rPr lang="uk-UA" dirty="0"/>
              <a:t> пацієнтів відзначається </a:t>
            </a:r>
            <a:r>
              <a:rPr lang="uk-UA" b="1" dirty="0"/>
              <a:t>легка форма розумової відсталості</a:t>
            </a:r>
            <a:r>
              <a:rPr lang="uk-UA" dirty="0"/>
              <a:t>. </a:t>
            </a:r>
          </a:p>
          <a:p>
            <a:pPr marL="0" indent="0">
              <a:buNone/>
            </a:pPr>
            <a:r>
              <a:rPr lang="uk-UA" dirty="0"/>
              <a:t>На частку середнього ступеня розумової відсталості, а також важкої розумової відсталості та відсталості глибокої доводиться в аналогічній послідовності </a:t>
            </a:r>
            <a:r>
              <a:rPr lang="uk-UA" b="1" dirty="0"/>
              <a:t>10%, 4% і 1%. </a:t>
            </a:r>
          </a:p>
          <a:p>
            <a:pPr marL="0" indent="0">
              <a:buNone/>
            </a:pPr>
            <a:r>
              <a:rPr lang="uk-UA" dirty="0"/>
              <a:t>Що стосується співвідношення частоти виникнення олігофреній в залежності від статевої приналежності, то тут показник варіюються чоловіки і жінки в межах </a:t>
            </a:r>
            <a:r>
              <a:rPr lang="uk-UA" b="1" dirty="0"/>
              <a:t>1,5:1 - 2:1.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13497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880" y="365125"/>
            <a:ext cx="9596919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uk-UA" b="1" dirty="0"/>
            </a:br>
            <a:r>
              <a:rPr lang="uk-UA" b="1" i="1" dirty="0"/>
              <a:t>Поняття про олігофренію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6880" y="1825625"/>
            <a:ext cx="9596920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Розумова відсталість – стійке порушення пізнавальної діяльності на основі органічного дифузного ушкодження центральної нервової системи.</a:t>
            </a:r>
          </a:p>
          <a:p>
            <a:pPr marL="0" indent="0">
              <a:buNone/>
            </a:pPr>
            <a:r>
              <a:rPr lang="uk-UA" dirty="0"/>
              <a:t>У вітчизняній спеціальній психології розумову відсталість визначають лише за наявності одночасно трьох ознак:</a:t>
            </a:r>
          </a:p>
          <a:p>
            <a:pPr marL="0" indent="0">
              <a:buNone/>
            </a:pPr>
            <a:r>
              <a:rPr lang="uk-UA" dirty="0"/>
              <a:t>1) провідним дефектом є порушення пізнавальної діяльності;</a:t>
            </a:r>
          </a:p>
          <a:p>
            <a:pPr marL="0" indent="0">
              <a:buNone/>
            </a:pPr>
            <a:r>
              <a:rPr lang="uk-UA" dirty="0"/>
              <a:t>2) порушення є стійким, тобто незворотнім;</a:t>
            </a:r>
          </a:p>
          <a:p>
            <a:pPr marL="0" indent="0">
              <a:buNone/>
            </a:pPr>
            <a:r>
              <a:rPr lang="uk-UA" dirty="0"/>
              <a:t>3) в основі порушення є органічне ураження кори головного мозку дифузного характеру.</a:t>
            </a:r>
          </a:p>
          <a:p>
            <a:pPr marL="0" indent="0">
              <a:buNone/>
            </a:pPr>
            <a:r>
              <a:rPr lang="uk-UA" dirty="0"/>
              <a:t>У деяких закордонних спеціальних </a:t>
            </a:r>
            <a:r>
              <a:rPr lang="uk-UA" dirty="0" err="1"/>
              <a:t>психологіях</a:t>
            </a:r>
            <a:r>
              <a:rPr lang="uk-UA" dirty="0"/>
              <a:t> розумова відсталість визначається і </a:t>
            </a:r>
            <a:r>
              <a:rPr lang="uk-UA" i="1" dirty="0"/>
              <a:t>без третьої ознаки </a:t>
            </a:r>
            <a:r>
              <a:rPr lang="uk-UA" dirty="0"/>
              <a:t>– наявність органічного ураження, а у випадках </a:t>
            </a:r>
            <a:r>
              <a:rPr lang="uk-UA" i="1" dirty="0"/>
              <a:t>глибокої педагогічної занедбаності</a:t>
            </a:r>
            <a:r>
              <a:rPr lang="uk-UA" dirty="0"/>
              <a:t>. Проте, це питання залишається дискусійним.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44851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864" y="365125"/>
            <a:ext cx="9709935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uk-UA" b="1" dirty="0"/>
            </a:br>
            <a:r>
              <a:rPr lang="uk-UA" b="1" i="1" dirty="0"/>
              <a:t>Поняття про олігофренію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3864" y="1825625"/>
            <a:ext cx="9709936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/>
              <a:t>До групи розумово відсталих належать особи з клінічними діагнозами, які згідно Міжнародної класифікації </a:t>
            </a:r>
            <a:r>
              <a:rPr lang="uk-UA" dirty="0" err="1"/>
              <a:t>хвороб</a:t>
            </a:r>
            <a:r>
              <a:rPr lang="uk-UA" dirty="0"/>
              <a:t> (МКХ - 10) позначаються відповідними шифрами:</a:t>
            </a:r>
          </a:p>
          <a:p>
            <a:pPr marL="0" indent="0">
              <a:buNone/>
            </a:pPr>
            <a:r>
              <a:rPr lang="en-US" dirty="0"/>
              <a:t>F - </a:t>
            </a:r>
            <a:r>
              <a:rPr lang="uk-UA" dirty="0"/>
              <a:t>розумова відсталість;</a:t>
            </a:r>
          </a:p>
          <a:p>
            <a:pPr marL="0" indent="0">
              <a:buNone/>
            </a:pPr>
            <a:r>
              <a:rPr lang="en-US" dirty="0"/>
              <a:t>F 70 - </a:t>
            </a:r>
            <a:r>
              <a:rPr lang="uk-UA" dirty="0"/>
              <a:t>легка розумова відсталість;</a:t>
            </a:r>
          </a:p>
          <a:p>
            <a:pPr marL="0" indent="0">
              <a:buNone/>
            </a:pPr>
            <a:r>
              <a:rPr lang="en-US" dirty="0"/>
              <a:t>F 71 - </a:t>
            </a:r>
            <a:r>
              <a:rPr lang="uk-UA" dirty="0"/>
              <a:t>помірна розумова відсталість;</a:t>
            </a:r>
          </a:p>
          <a:p>
            <a:pPr marL="0" indent="0">
              <a:buNone/>
            </a:pPr>
            <a:r>
              <a:rPr lang="en-US" dirty="0"/>
              <a:t>F 72 - </a:t>
            </a:r>
            <a:r>
              <a:rPr lang="uk-UA" dirty="0"/>
              <a:t>важка розумова відсталість;</a:t>
            </a:r>
          </a:p>
          <a:p>
            <a:pPr marL="0" indent="0">
              <a:buNone/>
            </a:pPr>
            <a:r>
              <a:rPr lang="en-US" dirty="0"/>
              <a:t>F 73 - </a:t>
            </a:r>
            <a:r>
              <a:rPr lang="uk-UA" dirty="0"/>
              <a:t>глибока розумова відсталість;</a:t>
            </a:r>
          </a:p>
          <a:p>
            <a:pPr marL="0" indent="0">
              <a:buNone/>
            </a:pPr>
            <a:r>
              <a:rPr lang="en-US" dirty="0"/>
              <a:t>F 78 - </a:t>
            </a:r>
            <a:r>
              <a:rPr lang="uk-UA" dirty="0"/>
              <a:t>інша розумова відсталість;</a:t>
            </a:r>
          </a:p>
          <a:p>
            <a:pPr marL="0" indent="0">
              <a:buNone/>
            </a:pPr>
            <a:r>
              <a:rPr lang="en-US" dirty="0"/>
              <a:t>F 79 - </a:t>
            </a:r>
            <a:r>
              <a:rPr lang="uk-UA" dirty="0"/>
              <a:t>неуточнена розумова відсталість.</a:t>
            </a:r>
          </a:p>
          <a:p>
            <a:pPr marL="0" indent="0">
              <a:buNone/>
            </a:pPr>
            <a:r>
              <a:rPr lang="uk-UA" dirty="0"/>
              <a:t>Окрім основного діагнозу можуть бути супутні психіатричні проблеми:</a:t>
            </a:r>
          </a:p>
          <a:p>
            <a:pPr marL="0" indent="0">
              <a:buNone/>
            </a:pPr>
            <a:r>
              <a:rPr lang="en-US" dirty="0"/>
              <a:t>F 7</a:t>
            </a:r>
            <a:r>
              <a:rPr lang="uk-UA" dirty="0"/>
              <a:t>х.0 - мінімальні поведінкові відхилення або їхня відсутність;</a:t>
            </a:r>
          </a:p>
          <a:p>
            <a:pPr marL="0" indent="0">
              <a:buNone/>
            </a:pPr>
            <a:r>
              <a:rPr lang="en-US" dirty="0"/>
              <a:t>F 7</a:t>
            </a:r>
            <a:r>
              <a:rPr lang="uk-UA" dirty="0"/>
              <a:t>х.1 - значні поведінкові відхилення, що потребують уваги або лікувальних заходів;</a:t>
            </a:r>
          </a:p>
          <a:p>
            <a:pPr marL="0" indent="0">
              <a:buNone/>
            </a:pPr>
            <a:r>
              <a:rPr lang="en-US" dirty="0"/>
              <a:t>F 7</a:t>
            </a:r>
            <a:r>
              <a:rPr lang="uk-UA" dirty="0"/>
              <a:t>х.8 - інші поведінкові відхилення;</a:t>
            </a:r>
          </a:p>
          <a:p>
            <a:pPr marL="0" indent="0">
              <a:buNone/>
            </a:pPr>
            <a:r>
              <a:rPr lang="en-US" dirty="0"/>
              <a:t>F 7</a:t>
            </a:r>
            <a:r>
              <a:rPr lang="uk-UA" dirty="0"/>
              <a:t>х.9 - поведінкові відхилення не визначені.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86863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C2FE3-3724-400F-8A0E-B0977FC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6058" y="365125"/>
            <a:ext cx="9627742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uk-UA" b="1" dirty="0"/>
            </a:br>
            <a:r>
              <a:rPr lang="uk-UA" b="1" i="1" dirty="0"/>
              <a:t>Поняття про олігофренію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51D0BC-67F8-4C62-A54A-2343FAA5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6056" y="1825625"/>
            <a:ext cx="9627743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/>
              <a:t>Згідно сучасної Міжнародної класифікації </a:t>
            </a:r>
            <a:r>
              <a:rPr lang="uk-UA" dirty="0" err="1"/>
              <a:t>хвороб</a:t>
            </a:r>
            <a:r>
              <a:rPr lang="uk-UA" dirty="0"/>
              <a:t> (МКХ - 10) за складністю й виразністю порушення розумову відсталість поділяють на чотири ступені, які співвідносяться з відповідним інтелектуальним коефіцієнтом (</a:t>
            </a:r>
            <a:r>
              <a:rPr lang="en-US" dirty="0"/>
              <a:t>IQ): </a:t>
            </a:r>
          </a:p>
          <a:p>
            <a:pPr marL="0" indent="0">
              <a:buNone/>
            </a:pPr>
            <a:r>
              <a:rPr lang="en-US" dirty="0"/>
              <a:t>•	</a:t>
            </a:r>
            <a:r>
              <a:rPr lang="uk-UA" dirty="0"/>
              <a:t>легка розумова відсталість (дебільність) (</a:t>
            </a:r>
            <a:r>
              <a:rPr lang="en-US" dirty="0"/>
              <a:t>F 70) – IQ = 50 - 69; </a:t>
            </a:r>
          </a:p>
          <a:p>
            <a:pPr marL="0" indent="0">
              <a:buNone/>
            </a:pPr>
            <a:r>
              <a:rPr lang="en-US" dirty="0"/>
              <a:t>•	</a:t>
            </a:r>
            <a:r>
              <a:rPr lang="uk-UA" dirty="0"/>
              <a:t>помірна розумова відсталість (легка імбецильність) (</a:t>
            </a:r>
            <a:r>
              <a:rPr lang="en-US" dirty="0"/>
              <a:t>F 71) - IQ = 35 - 49; </a:t>
            </a:r>
          </a:p>
          <a:p>
            <a:pPr marL="0" indent="0">
              <a:buNone/>
            </a:pPr>
            <a:r>
              <a:rPr lang="en-US" dirty="0"/>
              <a:t>•	</a:t>
            </a:r>
            <a:r>
              <a:rPr lang="uk-UA" dirty="0"/>
              <a:t>важка розумова відсталість (виразна імбецильність) (</a:t>
            </a:r>
            <a:r>
              <a:rPr lang="en-US" dirty="0"/>
              <a:t>F 72) - IQ = 20 - 34; </a:t>
            </a:r>
          </a:p>
          <a:p>
            <a:pPr marL="0" indent="0">
              <a:buNone/>
            </a:pPr>
            <a:r>
              <a:rPr lang="en-US" dirty="0"/>
              <a:t>•	</a:t>
            </a:r>
            <a:r>
              <a:rPr lang="uk-UA" dirty="0"/>
              <a:t>глибока розумова відсталість (ідіотія) (</a:t>
            </a:r>
            <a:r>
              <a:rPr lang="en-US" dirty="0"/>
              <a:t>F 73) - IQ = 0 - 19.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233634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3315</TotalTime>
  <Words>2902</Words>
  <Application>Microsoft Office PowerPoint</Application>
  <PresentationFormat>Широкий екран</PresentationFormat>
  <Paragraphs>169</Paragraphs>
  <Slides>39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39</vt:i4>
      </vt:variant>
    </vt:vector>
  </HeadingPairs>
  <TitlesOfParts>
    <vt:vector size="43" baseType="lpstr">
      <vt:lpstr>Arial</vt:lpstr>
      <vt:lpstr>Calibri</vt:lpstr>
      <vt:lpstr>Calibri Light</vt:lpstr>
      <vt:lpstr>Тема Office</vt:lpstr>
      <vt:lpstr>Тема 3</vt:lpstr>
      <vt:lpstr>ПЛАН</vt:lpstr>
      <vt:lpstr> Поняття про олігофренію </vt:lpstr>
      <vt:lpstr> Поняття про олігофренію </vt:lpstr>
      <vt:lpstr> Поняття про олігофренію </vt:lpstr>
      <vt:lpstr> Поняття про олігофренію </vt:lpstr>
      <vt:lpstr> Поняття про олігофренію </vt:lpstr>
      <vt:lpstr> Поняття про олігофренію </vt:lpstr>
      <vt:lpstr> Поняття про олігофренію </vt:lpstr>
      <vt:lpstr> Поняття про олігофренію </vt:lpstr>
      <vt:lpstr> Поняття про олігофренію </vt:lpstr>
      <vt:lpstr> Поняття про олігофренію </vt:lpstr>
      <vt:lpstr>Етіологія</vt:lpstr>
      <vt:lpstr>Етіологія</vt:lpstr>
      <vt:lpstr>Етіологія</vt:lpstr>
      <vt:lpstr>Етіологія</vt:lpstr>
      <vt:lpstr>Етіологія</vt:lpstr>
      <vt:lpstr>Етіологія</vt:lpstr>
      <vt:lpstr>Клініка і патогенез провідного порушення (основного симптому) олігофренії</vt:lpstr>
      <vt:lpstr>Клініка і патогенез провідного порушення (основного симптому) олігофренії</vt:lpstr>
      <vt:lpstr>Клініка і патогенез провідного порушення (основного симптому) олігофренії</vt:lpstr>
      <vt:lpstr>Клініка і патогенез провідного порушення (основного симптому) олігофренії</vt:lpstr>
      <vt:lpstr>Клініка і патогенез провідного порушення (основного симптому) олігофренії</vt:lpstr>
      <vt:lpstr>Клініка і патогенез провідного порушення (основного симптому) олігофренії</vt:lpstr>
      <vt:lpstr>Клініка і патогенез провідного порушення (основного симптому) олігофренії</vt:lpstr>
      <vt:lpstr>Клініка і патогенез провідного порушення (основного симптому) олігофренії</vt:lpstr>
      <vt:lpstr>Клініка і патогенез провідного порушення (основного симптому) олігофренії</vt:lpstr>
      <vt:lpstr>Клініка і патогенез провідного порушення (основного симптому) олігофренії</vt:lpstr>
      <vt:lpstr>Клініка і патогенез провідного порушення (основного симптому) олігофренії</vt:lpstr>
      <vt:lpstr>Клініка і патогенез провідного порушення (основного симптому) олігофренії</vt:lpstr>
      <vt:lpstr>Клініка і патогенез провідного порушення (основного симптому) олігофренії</vt:lpstr>
      <vt:lpstr>Клініка і патогенез провідного порушення (основного симптому) олігофренії</vt:lpstr>
      <vt:lpstr>Клініка і патогенез провідного порушення (основного симптому) олігофренії</vt:lpstr>
      <vt:lpstr>Клініка і патогенез провідного порушення (основного симптому) олігофренії</vt:lpstr>
      <vt:lpstr>КЛІНІЧНА КАРТИНА</vt:lpstr>
      <vt:lpstr>КЛІНІЧНА КАРТИНА</vt:lpstr>
      <vt:lpstr>КЛІНІЧНА КАРТИНА</vt:lpstr>
      <vt:lpstr>ВИСНОВОК</vt:lpstr>
      <vt:lpstr>ЗАВДАННЯ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</dc:title>
  <dc:creator>Тетяна</dc:creator>
  <cp:lastModifiedBy>Tetiana Sol</cp:lastModifiedBy>
  <cp:revision>14</cp:revision>
  <dcterms:created xsi:type="dcterms:W3CDTF">2024-03-21T13:11:46Z</dcterms:created>
  <dcterms:modified xsi:type="dcterms:W3CDTF">2025-03-31T21:01:48Z</dcterms:modified>
</cp:coreProperties>
</file>