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54"/>
  </p:notesMasterIdLst>
  <p:sldIdLst>
    <p:sldId id="256" r:id="rId3"/>
    <p:sldId id="266" r:id="rId4"/>
    <p:sldId id="257" r:id="rId5"/>
    <p:sldId id="258" r:id="rId6"/>
    <p:sldId id="260" r:id="rId7"/>
    <p:sldId id="261" r:id="rId8"/>
    <p:sldId id="262" r:id="rId9"/>
    <p:sldId id="263" r:id="rId10"/>
    <p:sldId id="264" r:id="rId11"/>
    <p:sldId id="265" r:id="rId12"/>
    <p:sldId id="267" r:id="rId13"/>
    <p:sldId id="268" r:id="rId14"/>
    <p:sldId id="269" r:id="rId15"/>
    <p:sldId id="271" r:id="rId16"/>
    <p:sldId id="270" r:id="rId17"/>
    <p:sldId id="272" r:id="rId18"/>
    <p:sldId id="273" r:id="rId19"/>
    <p:sldId id="274" r:id="rId20"/>
    <p:sldId id="275" r:id="rId21"/>
    <p:sldId id="276" r:id="rId22"/>
    <p:sldId id="278" r:id="rId23"/>
    <p:sldId id="277" r:id="rId24"/>
    <p:sldId id="280" r:id="rId25"/>
    <p:sldId id="279" r:id="rId26"/>
    <p:sldId id="281" r:id="rId27"/>
    <p:sldId id="284" r:id="rId28"/>
    <p:sldId id="285" r:id="rId29"/>
    <p:sldId id="290" r:id="rId30"/>
    <p:sldId id="286" r:id="rId31"/>
    <p:sldId id="291" r:id="rId32"/>
    <p:sldId id="292" r:id="rId33"/>
    <p:sldId id="293" r:id="rId34"/>
    <p:sldId id="288" r:id="rId35"/>
    <p:sldId id="294" r:id="rId36"/>
    <p:sldId id="289" r:id="rId37"/>
    <p:sldId id="287" r:id="rId38"/>
    <p:sldId id="297" r:id="rId39"/>
    <p:sldId id="296" r:id="rId40"/>
    <p:sldId id="295" r:id="rId41"/>
    <p:sldId id="282" r:id="rId42"/>
    <p:sldId id="302" r:id="rId43"/>
    <p:sldId id="301" r:id="rId44"/>
    <p:sldId id="300" r:id="rId45"/>
    <p:sldId id="299" r:id="rId46"/>
    <p:sldId id="298" r:id="rId47"/>
    <p:sldId id="305" r:id="rId48"/>
    <p:sldId id="304" r:id="rId49"/>
    <p:sldId id="303" r:id="rId50"/>
    <p:sldId id="308" r:id="rId51"/>
    <p:sldId id="307" r:id="rId52"/>
    <p:sldId id="306"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DB7A-D48B-4D47-93A9-37E339590741}" type="datetimeFigureOut">
              <a:rPr lang="en-US" smtClean="0"/>
              <a:t>4/7/2025</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77D24-79AA-4A92-A24D-B6B36BBA82BF}" type="slidenum">
              <a:rPr lang="en-US" smtClean="0"/>
              <a:t>‹#›</a:t>
            </a:fld>
            <a:endParaRPr lang="en-US"/>
          </a:p>
        </p:txBody>
      </p:sp>
    </p:spTree>
    <p:extLst>
      <p:ext uri="{BB962C8B-B14F-4D97-AF65-F5344CB8AC3E}">
        <p14:creationId xmlns:p14="http://schemas.microsoft.com/office/powerpoint/2010/main" val="371464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D617D2-26B7-4EAE-871B-E6B7A47DC919}" type="slidenum">
              <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915"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BF8B95-3659-4206-A332-238AEABB028F}" type="slidenum">
              <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pPr eaLnBrk="1" hangingPunct="1"/>
            <a:endParaRPr lang="uk-UA" altLang="en-US" smtClean="0"/>
          </a:p>
        </p:txBody>
      </p:sp>
    </p:spTree>
    <p:extLst>
      <p:ext uri="{BB962C8B-B14F-4D97-AF65-F5344CB8AC3E}">
        <p14:creationId xmlns:p14="http://schemas.microsoft.com/office/powerpoint/2010/main" val="332903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2CDC16-3071-4B2C-85D2-1875AF927B53}" type="slidenum">
              <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011"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B8CA52-7ADF-4249-AB67-B8644F1F906B}" type="slidenum">
              <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endParaRPr lang="uk-UA" altLang="en-US" smtClean="0"/>
          </a:p>
        </p:txBody>
      </p:sp>
    </p:spTree>
    <p:extLst>
      <p:ext uri="{BB962C8B-B14F-4D97-AF65-F5344CB8AC3E}">
        <p14:creationId xmlns:p14="http://schemas.microsoft.com/office/powerpoint/2010/main" val="2427449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07.04.2025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D6B2745-B460-47C5-AD89-3A0D159877EA}" type="slidenum">
              <a:rPr lang="ru-RU" altLang="en-US"/>
              <a:pPr/>
              <a:t>‹#›</a:t>
            </a:fld>
            <a:endParaRPr lang="ru-RU" altLang="en-US"/>
          </a:p>
        </p:txBody>
      </p:sp>
    </p:spTree>
    <p:extLst>
      <p:ext uri="{BB962C8B-B14F-4D97-AF65-F5344CB8AC3E}">
        <p14:creationId xmlns:p14="http://schemas.microsoft.com/office/powerpoint/2010/main" val="1429375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E68708A-8CAA-4AB9-864C-5994DA63D902}" type="slidenum">
              <a:rPr lang="ru-RU" altLang="en-US"/>
              <a:pPr/>
              <a:t>‹#›</a:t>
            </a:fld>
            <a:endParaRPr lang="ru-RU" altLang="en-US"/>
          </a:p>
        </p:txBody>
      </p:sp>
    </p:spTree>
    <p:extLst>
      <p:ext uri="{BB962C8B-B14F-4D97-AF65-F5344CB8AC3E}">
        <p14:creationId xmlns:p14="http://schemas.microsoft.com/office/powerpoint/2010/main" val="49775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63DBFDD-7C0A-47BF-99CF-A004199AA07F}" type="slidenum">
              <a:rPr lang="ru-RU" altLang="en-US"/>
              <a:pPr/>
              <a:t>‹#›</a:t>
            </a:fld>
            <a:endParaRPr lang="ru-RU" altLang="en-US"/>
          </a:p>
        </p:txBody>
      </p:sp>
    </p:spTree>
    <p:extLst>
      <p:ext uri="{BB962C8B-B14F-4D97-AF65-F5344CB8AC3E}">
        <p14:creationId xmlns:p14="http://schemas.microsoft.com/office/powerpoint/2010/main" val="200898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7108B380-85B4-4FEC-BCA1-9734264EC06A}" type="slidenum">
              <a:rPr lang="ru-RU" altLang="en-US"/>
              <a:pPr/>
              <a:t>‹#›</a:t>
            </a:fld>
            <a:endParaRPr lang="ru-RU" altLang="en-US"/>
          </a:p>
        </p:txBody>
      </p:sp>
    </p:spTree>
    <p:extLst>
      <p:ext uri="{BB962C8B-B14F-4D97-AF65-F5344CB8AC3E}">
        <p14:creationId xmlns:p14="http://schemas.microsoft.com/office/powerpoint/2010/main" val="3515674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10550878-EDB2-4F59-8F90-88CAEFD0E37F}" type="slidenum">
              <a:rPr lang="ru-RU" altLang="en-US"/>
              <a:pPr/>
              <a:t>‹#›</a:t>
            </a:fld>
            <a:endParaRPr lang="ru-RU" altLang="en-US"/>
          </a:p>
        </p:txBody>
      </p:sp>
    </p:spTree>
    <p:extLst>
      <p:ext uri="{BB962C8B-B14F-4D97-AF65-F5344CB8AC3E}">
        <p14:creationId xmlns:p14="http://schemas.microsoft.com/office/powerpoint/2010/main" val="3725935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19873D5E-681A-41BA-83C7-EAC67C2802F3}" type="slidenum">
              <a:rPr lang="ru-RU" altLang="en-US"/>
              <a:pPr/>
              <a:t>‹#›</a:t>
            </a:fld>
            <a:endParaRPr lang="ru-RU" altLang="en-US"/>
          </a:p>
        </p:txBody>
      </p:sp>
    </p:spTree>
    <p:extLst>
      <p:ext uri="{BB962C8B-B14F-4D97-AF65-F5344CB8AC3E}">
        <p14:creationId xmlns:p14="http://schemas.microsoft.com/office/powerpoint/2010/main" val="284376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FACCA272-52E5-457B-8A27-D9B923853B80}" type="slidenum">
              <a:rPr lang="ru-RU" altLang="en-US"/>
              <a:pPr/>
              <a:t>‹#›</a:t>
            </a:fld>
            <a:endParaRPr lang="ru-RU" altLang="en-US"/>
          </a:p>
        </p:txBody>
      </p:sp>
    </p:spTree>
    <p:extLst>
      <p:ext uri="{BB962C8B-B14F-4D97-AF65-F5344CB8AC3E}">
        <p14:creationId xmlns:p14="http://schemas.microsoft.com/office/powerpoint/2010/main" val="297577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F9118E7A-2CA2-4E7E-A0BF-08040D36587B}" type="slidenum">
              <a:rPr lang="ru-RU" altLang="en-US"/>
              <a:pPr/>
              <a:t>‹#›</a:t>
            </a:fld>
            <a:endParaRPr lang="ru-RU" altLang="en-US"/>
          </a:p>
        </p:txBody>
      </p:sp>
    </p:spTree>
    <p:extLst>
      <p:ext uri="{BB962C8B-B14F-4D97-AF65-F5344CB8AC3E}">
        <p14:creationId xmlns:p14="http://schemas.microsoft.com/office/powerpoint/2010/main" val="361175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A64BD50F-C201-495E-858B-6DCA73AF10D7}" type="slidenum">
              <a:rPr lang="ru-RU" altLang="en-US"/>
              <a:pPr/>
              <a:t>‹#›</a:t>
            </a:fld>
            <a:endParaRPr lang="ru-RU" altLang="en-US"/>
          </a:p>
        </p:txBody>
      </p:sp>
    </p:spTree>
    <p:extLst>
      <p:ext uri="{BB962C8B-B14F-4D97-AF65-F5344CB8AC3E}">
        <p14:creationId xmlns:p14="http://schemas.microsoft.com/office/powerpoint/2010/main" val="4282637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A96D53D-85BD-400F-8BEC-25E41F38B429}" type="slidenum">
              <a:rPr lang="ru-RU" altLang="en-US"/>
              <a:pPr/>
              <a:t>‹#›</a:t>
            </a:fld>
            <a:endParaRPr lang="ru-RU" altLang="en-US"/>
          </a:p>
        </p:txBody>
      </p:sp>
    </p:spTree>
    <p:extLst>
      <p:ext uri="{BB962C8B-B14F-4D97-AF65-F5344CB8AC3E}">
        <p14:creationId xmlns:p14="http://schemas.microsoft.com/office/powerpoint/2010/main" val="282912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335405E0-C861-4986-AD34-13509AB8D360}" type="slidenum">
              <a:rPr lang="ru-RU" altLang="en-US"/>
              <a:pPr/>
              <a:t>‹#›</a:t>
            </a:fld>
            <a:endParaRPr lang="ru-RU" altLang="en-US"/>
          </a:p>
        </p:txBody>
      </p:sp>
    </p:spTree>
    <p:extLst>
      <p:ext uri="{BB962C8B-B14F-4D97-AF65-F5344CB8AC3E}">
        <p14:creationId xmlns:p14="http://schemas.microsoft.com/office/powerpoint/2010/main" val="891258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600200"/>
            <a:ext cx="8229600" cy="4525963"/>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FBDECD9-F4D7-4100-BE06-FE3DCF009B77}" type="slidenum">
              <a:rPr lang="ru-RU" altLang="en-US"/>
              <a:pPr/>
              <a:t>‹#›</a:t>
            </a:fld>
            <a:endParaRPr lang="ru-RU" altLang="en-US"/>
          </a:p>
        </p:txBody>
      </p:sp>
    </p:spTree>
    <p:extLst>
      <p:ext uri="{BB962C8B-B14F-4D97-AF65-F5344CB8AC3E}">
        <p14:creationId xmlns:p14="http://schemas.microsoft.com/office/powerpoint/2010/main" val="67437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07.04.2025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905F78-5961-4404-B39D-215E81F53BB5}" type="slidenum">
              <a:rPr lang="ru-RU" altLang="en-US"/>
              <a:pPr/>
              <a:t>‹#›</a:t>
            </a:fld>
            <a:endParaRPr lang="ru-RU" altLang="en-US"/>
          </a:p>
        </p:txBody>
      </p:sp>
    </p:spTree>
    <p:extLst>
      <p:ext uri="{BB962C8B-B14F-4D97-AF65-F5344CB8AC3E}">
        <p14:creationId xmlns:p14="http://schemas.microsoft.com/office/powerpoint/2010/main" val="40414597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ervices_logistika_jpeg_6.jpg"/>
          <p:cNvPicPr>
            <a:picLocks noChangeAspect="1" noChangeArrowheads="1"/>
          </p:cNvPicPr>
          <p:nvPr/>
        </p:nvPicPr>
        <p:blipFill>
          <a:blip r:embed="rId2"/>
          <a:srcRect/>
          <a:stretch>
            <a:fillRect/>
          </a:stretch>
        </p:blipFill>
        <p:spPr bwMode="auto">
          <a:xfrm>
            <a:off x="0" y="0"/>
            <a:ext cx="2428860" cy="2833670"/>
          </a:xfrm>
          <a:prstGeom prst="rect">
            <a:avLst/>
          </a:prstGeom>
          <a:noFill/>
        </p:spPr>
      </p:pic>
      <p:sp>
        <p:nvSpPr>
          <p:cNvPr id="2" name="Заголовок 1"/>
          <p:cNvSpPr>
            <a:spLocks noGrp="1"/>
          </p:cNvSpPr>
          <p:nvPr>
            <p:ph type="ctrTitle"/>
          </p:nvPr>
        </p:nvSpPr>
        <p:spPr>
          <a:xfrm>
            <a:off x="2214546" y="1214422"/>
            <a:ext cx="6572296" cy="2357454"/>
          </a:xfrm>
        </p:spPr>
        <p:txBody>
          <a:bodyPr>
            <a:normAutofit/>
          </a:bodyPr>
          <a:lstStyle/>
          <a:p>
            <a:r>
              <a:rPr lang="uk-UA" b="0" dirty="0" smtClean="0">
                <a:latin typeface="Times New Roman" pitchFamily="18" charset="0"/>
                <a:cs typeface="Times New Roman" pitchFamily="18" charset="0"/>
              </a:rPr>
              <a:t>Мета та завдання маркетинг-логістики</a:t>
            </a:r>
            <a:endParaRPr lang="uk-UA"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5800" y="4000504"/>
            <a:ext cx="8172480" cy="1000132"/>
          </a:xfrm>
        </p:spPr>
        <p:txBody>
          <a:bodyPr/>
          <a:lstStyle/>
          <a:p>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00042"/>
            <a:ext cx="8229600" cy="2643205"/>
          </a:xfrm>
        </p:spPr>
        <p:txBody>
          <a:bodyPr>
            <a:normAutofit fontScale="77500" lnSpcReduction="20000"/>
          </a:bodyPr>
          <a:lstStyle/>
          <a:p>
            <a:pPr algn="ctr">
              <a:buNone/>
            </a:pPr>
            <a:r>
              <a:rPr lang="uk-UA" sz="3600" dirty="0" smtClean="0">
                <a:latin typeface="Times New Roman" pitchFamily="18" charset="0"/>
                <a:cs typeface="Times New Roman" pitchFamily="18" charset="0"/>
              </a:rPr>
              <a:t>Підприємства повинні забезпечити таке управління маркетинговою логістикою, за якого високий рівень задоволення клієнтів забезпечувався б прийнятними витратами. Для цього необхідно, щоб усі елементи логістики були пов'язані між собою і перебували під постійним контролем.</a:t>
            </a:r>
          </a:p>
          <a:p>
            <a:pPr algn="ctr"/>
            <a:endParaRPr lang="uk-UA" dirty="0"/>
          </a:p>
        </p:txBody>
      </p:sp>
      <p:pic>
        <p:nvPicPr>
          <p:cNvPr id="6146" name="Picture 2" descr="C:\Users\user\Desktop\2-964_1_6.jpg"/>
          <p:cNvPicPr>
            <a:picLocks noChangeAspect="1" noChangeArrowheads="1"/>
          </p:cNvPicPr>
          <p:nvPr/>
        </p:nvPicPr>
        <p:blipFill>
          <a:blip r:embed="rId2"/>
          <a:srcRect/>
          <a:stretch>
            <a:fillRect/>
          </a:stretch>
        </p:blipFill>
        <p:spPr bwMode="auto">
          <a:xfrm>
            <a:off x="3929058" y="3071810"/>
            <a:ext cx="4762500" cy="3581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323528" y="836712"/>
            <a:ext cx="8280920" cy="387816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67544" y="0"/>
            <a:ext cx="8352928" cy="6453335"/>
          </a:xfrm>
          <a:prstGeom prst="rect">
            <a:avLst/>
          </a:prstGeom>
        </p:spPr>
      </p:pic>
    </p:spTree>
    <p:extLst>
      <p:ext uri="{BB962C8B-B14F-4D97-AF65-F5344CB8AC3E}">
        <p14:creationId xmlns:p14="http://schemas.microsoft.com/office/powerpoint/2010/main" val="4009867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467544" y="116632"/>
            <a:ext cx="8208912" cy="6624735"/>
          </a:xfrm>
          <a:prstGeom prst="rect">
            <a:avLst/>
          </a:prstGeom>
        </p:spPr>
      </p:pic>
    </p:spTree>
    <p:extLst>
      <p:ext uri="{BB962C8B-B14F-4D97-AF65-F5344CB8AC3E}">
        <p14:creationId xmlns:p14="http://schemas.microsoft.com/office/powerpoint/2010/main" val="1067561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9"/>
          <p:cNvSpPr txBox="1">
            <a:spLocks noChangeArrowheads="1"/>
          </p:cNvSpPr>
          <p:nvPr/>
        </p:nvSpPr>
        <p:spPr bwMode="auto">
          <a:xfrm>
            <a:off x="1403350" y="1412875"/>
            <a:ext cx="6335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altLang="en-US" sz="2000" b="1" i="0" u="none" strike="noStrike" kern="1200" cap="none" spc="0" normalizeH="0" baseline="0" noProof="0" smtClean="0">
                <a:ln>
                  <a:noFill/>
                </a:ln>
                <a:solidFill>
                  <a:srgbClr val="000099"/>
                </a:solidFill>
                <a:effectLst/>
                <a:uLnTx/>
                <a:uFillTx/>
                <a:latin typeface="Tahoma" panose="020B0604030504040204" pitchFamily="34" charset="0"/>
                <a:ea typeface="+mn-ea"/>
                <a:cs typeface="Arial" panose="020B0604020202020204" pitchFamily="34" charset="0"/>
              </a:rPr>
              <a:t>Товарно-материальные потоки компании «</a:t>
            </a:r>
            <a:r>
              <a:rPr kumimoji="0" lang="en-US" altLang="en-US" sz="2000" b="1" i="0" u="none" strike="noStrike" kern="1200" cap="none" spc="0" normalizeH="0" baseline="0" noProof="0" smtClean="0">
                <a:ln>
                  <a:noFill/>
                </a:ln>
                <a:solidFill>
                  <a:srgbClr val="000099"/>
                </a:solidFill>
                <a:effectLst/>
                <a:uLnTx/>
                <a:uFillTx/>
                <a:latin typeface="Tahoma" panose="020B0604030504040204" pitchFamily="34" charset="0"/>
                <a:ea typeface="+mn-ea"/>
                <a:cs typeface="Arial" panose="020B0604020202020204" pitchFamily="34" charset="0"/>
              </a:rPr>
              <a:t>Procter &amp; Gamble</a:t>
            </a:r>
            <a:r>
              <a:rPr kumimoji="0" lang="ru-RU" altLang="en-US" sz="2000" b="1" i="0" u="none" strike="noStrike" kern="1200" cap="none" spc="0" normalizeH="0" baseline="0" noProof="0" smtClean="0">
                <a:ln>
                  <a:noFill/>
                </a:ln>
                <a:solidFill>
                  <a:srgbClr val="000099"/>
                </a:solidFill>
                <a:effectLst/>
                <a:uLnTx/>
                <a:uFillTx/>
                <a:latin typeface="Tahoma" panose="020B0604030504040204" pitchFamily="34" charset="0"/>
                <a:ea typeface="+mn-ea"/>
                <a:cs typeface="Arial" panose="020B0604020202020204" pitchFamily="34" charset="0"/>
              </a:rPr>
              <a:t>»</a:t>
            </a:r>
          </a:p>
        </p:txBody>
      </p:sp>
      <p:grpSp>
        <p:nvGrpSpPr>
          <p:cNvPr id="10243" name="Group 1030"/>
          <p:cNvGrpSpPr>
            <a:grpSpLocks/>
          </p:cNvGrpSpPr>
          <p:nvPr/>
        </p:nvGrpSpPr>
        <p:grpSpPr bwMode="auto">
          <a:xfrm>
            <a:off x="117475" y="2151063"/>
            <a:ext cx="8763000" cy="3941762"/>
            <a:chOff x="110" y="1162"/>
            <a:chExt cx="5650" cy="2222"/>
          </a:xfrm>
        </p:grpSpPr>
        <p:sp>
          <p:nvSpPr>
            <p:cNvPr id="50186" name="Rectangle 1031"/>
            <p:cNvSpPr>
              <a:spLocks noChangeArrowheads="1"/>
            </p:cNvSpPr>
            <p:nvPr/>
          </p:nvSpPr>
          <p:spPr bwMode="auto">
            <a:xfrm>
              <a:off x="110" y="1162"/>
              <a:ext cx="948" cy="544"/>
            </a:xfrm>
            <a:prstGeom prst="rect">
              <a:avLst/>
            </a:prstGeom>
            <a:solidFill>
              <a:srgbClr val="B5FFFF"/>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постачальник</a:t>
              </a:r>
              <a:r>
                <a:rPr kumimoji="0" lang="ru-RU" sz="1600" b="0" i="0" u="none" strike="noStrike" kern="1200" cap="none" spc="0" normalizeH="0" baseline="0" noProof="0" dirty="0" smtClean="0">
                  <a:ln>
                    <a:noFill/>
                  </a:ln>
                  <a:solidFill>
                    <a:srgbClr val="000000"/>
                  </a:solidFill>
                  <a:effectLst/>
                  <a:uLnTx/>
                  <a:uFillTx/>
                  <a:latin typeface="Arial"/>
                  <a:ea typeface="+mn-ea"/>
                  <a:cs typeface="+mn-cs"/>
                </a:rPr>
                <a:t> </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древесини</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87" name="Rectangle 1032"/>
            <p:cNvSpPr>
              <a:spLocks noChangeArrowheads="1"/>
            </p:cNvSpPr>
            <p:nvPr/>
          </p:nvSpPr>
          <p:spPr bwMode="auto">
            <a:xfrm>
              <a:off x="1210" y="1162"/>
              <a:ext cx="948" cy="544"/>
            </a:xfrm>
            <a:prstGeom prst="rect">
              <a:avLst/>
            </a:prstGeom>
            <a:solidFill>
              <a:srgbClr val="B5FFFF"/>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Виробник</a:t>
              </a:r>
              <a:r>
                <a:rPr kumimoji="0" lang="ru-RU" sz="1600" b="0" i="0" u="none" strike="noStrike" kern="1200" cap="none" spc="0" normalizeH="0" baseline="0" noProof="0" dirty="0" smtClean="0">
                  <a:ln>
                    <a:noFill/>
                  </a:ln>
                  <a:solidFill>
                    <a:srgbClr val="000000"/>
                  </a:solidFill>
                  <a:effectLst/>
                  <a:uLnTx/>
                  <a:uFillTx/>
                  <a:latin typeface="Arial"/>
                  <a:ea typeface="+mn-ea"/>
                  <a:cs typeface="+mn-cs"/>
                </a:rPr>
                <a:t> </a:t>
              </a: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паперу</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88" name="Rectangle 1033"/>
            <p:cNvSpPr>
              <a:spLocks noChangeArrowheads="1"/>
            </p:cNvSpPr>
            <p:nvPr/>
          </p:nvSpPr>
          <p:spPr bwMode="auto">
            <a:xfrm>
              <a:off x="2297" y="1162"/>
              <a:ext cx="1007" cy="544"/>
            </a:xfrm>
            <a:prstGeom prst="rect">
              <a:avLst/>
            </a:prstGeom>
            <a:solidFill>
              <a:srgbClr val="B5FFFF"/>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Виробник</a:t>
              </a:r>
              <a:r>
                <a:rPr kumimoji="0" lang="ru-RU" sz="1600" b="0" i="0" u="none" strike="noStrike" kern="1200" cap="none" spc="0" normalizeH="0" baseline="0" noProof="0" dirty="0" smtClean="0">
                  <a:ln>
                    <a:noFill/>
                  </a:ln>
                  <a:solidFill>
                    <a:srgbClr val="000000"/>
                  </a:solidFill>
                  <a:effectLst/>
                  <a:uLnTx/>
                  <a:uFillTx/>
                  <a:latin typeface="Arial"/>
                  <a:ea typeface="+mn-ea"/>
                  <a:cs typeface="+mn-cs"/>
                </a:rPr>
                <a:t> </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упаковки</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89" name="Rectangle 1034"/>
            <p:cNvSpPr>
              <a:spLocks noChangeArrowheads="1"/>
            </p:cNvSpPr>
            <p:nvPr/>
          </p:nvSpPr>
          <p:spPr bwMode="auto">
            <a:xfrm>
              <a:off x="2154" y="2024"/>
              <a:ext cx="816" cy="544"/>
            </a:xfrm>
            <a:prstGeom prst="rect">
              <a:avLst/>
            </a:prstGeom>
            <a:solidFill>
              <a:srgbClr val="FFFF13"/>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Procter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Gamble</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90" name="Rectangle 1035"/>
            <p:cNvSpPr>
              <a:spLocks noChangeArrowheads="1"/>
            </p:cNvSpPr>
            <p:nvPr/>
          </p:nvSpPr>
          <p:spPr bwMode="auto">
            <a:xfrm>
              <a:off x="3107" y="2024"/>
              <a:ext cx="816" cy="544"/>
            </a:xfrm>
            <a:prstGeom prst="rect">
              <a:avLst/>
            </a:prstGeom>
            <a:solidFill>
              <a:srgbClr val="FEC2FE"/>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Arial"/>
                  <a:ea typeface="+mn-ea"/>
                  <a:cs typeface="+mn-cs"/>
                </a:rPr>
                <a:t>ДЦ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Wal-Mart</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91" name="Rectangle 1036"/>
            <p:cNvSpPr>
              <a:spLocks noChangeArrowheads="1"/>
            </p:cNvSpPr>
            <p:nvPr/>
          </p:nvSpPr>
          <p:spPr bwMode="auto">
            <a:xfrm>
              <a:off x="4014" y="2024"/>
              <a:ext cx="816" cy="544"/>
            </a:xfrm>
            <a:prstGeom prst="rect">
              <a:avLst/>
            </a:prstGeom>
            <a:solidFill>
              <a:srgbClr val="FEC2FE"/>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Магазини</a:t>
              </a:r>
              <a:r>
                <a:rPr kumimoji="0" lang="ru-RU" sz="1600" b="0" i="0" u="none" strike="noStrike" kern="1200" cap="none" spc="0" normalizeH="0" baseline="0" noProof="0" dirty="0" smtClean="0">
                  <a:ln>
                    <a:noFill/>
                  </a:ln>
                  <a:solidFill>
                    <a:srgbClr val="000000"/>
                  </a:solidFill>
                  <a:effectLst/>
                  <a:uLnTx/>
                  <a:uFillTx/>
                  <a:latin typeface="Arial"/>
                  <a:ea typeface="+mn-ea"/>
                  <a:cs typeface="+mn-cs"/>
                </a:rPr>
                <a:t> </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Wal-Mart</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92" name="Rectangle 1037"/>
            <p:cNvSpPr>
              <a:spLocks noChangeArrowheads="1"/>
            </p:cNvSpPr>
            <p:nvPr/>
          </p:nvSpPr>
          <p:spPr bwMode="auto">
            <a:xfrm>
              <a:off x="4944" y="2024"/>
              <a:ext cx="816" cy="544"/>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Покупці</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93" name="Rectangle 1038"/>
            <p:cNvSpPr>
              <a:spLocks noChangeArrowheads="1"/>
            </p:cNvSpPr>
            <p:nvPr/>
          </p:nvSpPr>
          <p:spPr bwMode="auto">
            <a:xfrm>
              <a:off x="157" y="2788"/>
              <a:ext cx="908" cy="596"/>
            </a:xfrm>
            <a:prstGeom prst="rect">
              <a:avLst/>
            </a:prstGeom>
            <a:solidFill>
              <a:srgbClr val="B5FFFF"/>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Виробник</a:t>
              </a:r>
              <a:r>
                <a:rPr kumimoji="0" lang="ru-RU" sz="1600" b="0" i="0" u="none" strike="noStrike" kern="1200" cap="none" spc="0" normalizeH="0" baseline="0" noProof="0" dirty="0" smtClean="0">
                  <a:ln>
                    <a:noFill/>
                  </a:ln>
                  <a:solidFill>
                    <a:srgbClr val="000000"/>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Хімічних</a:t>
              </a:r>
              <a:endParaRPr kumimoji="0" lang="ru-RU" sz="16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a:ea typeface="+mn-ea"/>
                  <a:cs typeface="+mn-cs"/>
                </a:rPr>
                <a:t> </a:t>
              </a: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матеріалів</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94" name="Rectangle 1039"/>
            <p:cNvSpPr>
              <a:spLocks noChangeArrowheads="1"/>
            </p:cNvSpPr>
            <p:nvPr/>
          </p:nvSpPr>
          <p:spPr bwMode="auto">
            <a:xfrm>
              <a:off x="1146" y="2767"/>
              <a:ext cx="989" cy="617"/>
            </a:xfrm>
            <a:prstGeom prst="rect">
              <a:avLst/>
            </a:prstGeom>
            <a:solidFill>
              <a:srgbClr val="B5FFFF"/>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Виробник</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пластикової</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Arial"/>
                  <a:ea typeface="+mn-ea"/>
                  <a:cs typeface="+mn-cs"/>
                </a:rPr>
                <a:t>тари</a:t>
              </a:r>
              <a:endParaRPr kumimoji="0" lang="ru-RU"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0195" name="Line 1040"/>
            <p:cNvSpPr>
              <a:spLocks noChangeShapeType="1"/>
            </p:cNvSpPr>
            <p:nvPr/>
          </p:nvSpPr>
          <p:spPr bwMode="auto">
            <a:xfrm>
              <a:off x="1075" y="1430"/>
              <a:ext cx="141"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196" name="Line 1041"/>
            <p:cNvSpPr>
              <a:spLocks noChangeShapeType="1"/>
            </p:cNvSpPr>
            <p:nvPr/>
          </p:nvSpPr>
          <p:spPr bwMode="auto">
            <a:xfrm>
              <a:off x="2163" y="1434"/>
              <a:ext cx="136"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197" name="Line 1042"/>
            <p:cNvSpPr>
              <a:spLocks noChangeShapeType="1"/>
            </p:cNvSpPr>
            <p:nvPr/>
          </p:nvSpPr>
          <p:spPr bwMode="auto">
            <a:xfrm>
              <a:off x="2676" y="1706"/>
              <a:ext cx="0" cy="318"/>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198" name="Line 1043"/>
            <p:cNvSpPr>
              <a:spLocks noChangeShapeType="1"/>
            </p:cNvSpPr>
            <p:nvPr/>
          </p:nvSpPr>
          <p:spPr bwMode="auto">
            <a:xfrm>
              <a:off x="2971" y="2296"/>
              <a:ext cx="136"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199" name="Line 1044"/>
            <p:cNvSpPr>
              <a:spLocks noChangeShapeType="1"/>
            </p:cNvSpPr>
            <p:nvPr/>
          </p:nvSpPr>
          <p:spPr bwMode="auto">
            <a:xfrm>
              <a:off x="3923" y="2296"/>
              <a:ext cx="91"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200" name="Line 1045"/>
            <p:cNvSpPr>
              <a:spLocks noChangeShapeType="1"/>
            </p:cNvSpPr>
            <p:nvPr/>
          </p:nvSpPr>
          <p:spPr bwMode="auto">
            <a:xfrm>
              <a:off x="4830" y="2296"/>
              <a:ext cx="137"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201" name="Line 1046"/>
            <p:cNvSpPr>
              <a:spLocks noChangeShapeType="1"/>
            </p:cNvSpPr>
            <p:nvPr/>
          </p:nvSpPr>
          <p:spPr bwMode="auto">
            <a:xfrm>
              <a:off x="1066" y="3113"/>
              <a:ext cx="90"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202" name="Line 1047"/>
            <p:cNvSpPr>
              <a:spLocks noChangeShapeType="1"/>
            </p:cNvSpPr>
            <p:nvPr/>
          </p:nvSpPr>
          <p:spPr bwMode="auto">
            <a:xfrm flipV="1">
              <a:off x="722" y="2232"/>
              <a:ext cx="1413" cy="515"/>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sp>
          <p:nvSpPr>
            <p:cNvPr id="50203" name="Line 1048"/>
            <p:cNvSpPr>
              <a:spLocks noChangeShapeType="1"/>
            </p:cNvSpPr>
            <p:nvPr/>
          </p:nvSpPr>
          <p:spPr bwMode="auto">
            <a:xfrm flipV="1">
              <a:off x="2134" y="2568"/>
              <a:ext cx="432" cy="447"/>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1" i="0" u="none" strike="noStrike" kern="1200" cap="none" spc="0" normalizeH="0" baseline="0" noProof="0">
                <a:ln>
                  <a:noFill/>
                </a:ln>
                <a:solidFill>
                  <a:srgbClr val="000000"/>
                </a:solidFill>
                <a:effectLst/>
                <a:uLnTx/>
                <a:uFillTx/>
                <a:latin typeface="Arial"/>
                <a:ea typeface="+mn-ea"/>
                <a:cs typeface="+mn-cs"/>
              </a:endParaRPr>
            </a:p>
          </p:txBody>
        </p:sp>
      </p:grpSp>
      <p:sp>
        <p:nvSpPr>
          <p:cNvPr id="10244" name="Text Box 1049"/>
          <p:cNvSpPr txBox="1">
            <a:spLocks noChangeArrowheads="1"/>
          </p:cNvSpPr>
          <p:nvPr/>
        </p:nvSpPr>
        <p:spPr bwMode="auto">
          <a:xfrm>
            <a:off x="1823546" y="1328626"/>
            <a:ext cx="882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uk-UA" altLang="en-US" sz="2400" b="1" i="0" u="none" strike="noStrike" kern="1200" cap="none" spc="0" normalizeH="0" baseline="0" noProof="0" smtClean="0">
              <a:ln>
                <a:noFill/>
              </a:ln>
              <a:solidFill>
                <a:srgbClr val="CC0000"/>
              </a:solidFill>
              <a:effectLst/>
              <a:uLnTx/>
              <a:uFillTx/>
              <a:latin typeface="Tahoma" panose="020B0604030504040204" pitchFamily="34" charset="0"/>
              <a:ea typeface="+mn-ea"/>
              <a:cs typeface="Arial" panose="020B0604020202020204" pitchFamily="34" charset="0"/>
            </a:endParaRPr>
          </a:p>
        </p:txBody>
      </p:sp>
      <p:sp>
        <p:nvSpPr>
          <p:cNvPr id="10245" name="Line 1050"/>
          <p:cNvSpPr>
            <a:spLocks noChangeShapeType="1"/>
          </p:cNvSpPr>
          <p:nvPr/>
        </p:nvSpPr>
        <p:spPr bwMode="auto">
          <a:xfrm>
            <a:off x="4067175" y="4797425"/>
            <a:ext cx="720725"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46" name="Text Box 1051"/>
          <p:cNvSpPr txBox="1">
            <a:spLocks noChangeArrowheads="1"/>
          </p:cNvSpPr>
          <p:nvPr/>
        </p:nvSpPr>
        <p:spPr bwMode="auto">
          <a:xfrm>
            <a:off x="4859338" y="5229225"/>
            <a:ext cx="1873250" cy="274638"/>
          </a:xfrm>
          <a:prstGeom prst="rect">
            <a:avLst/>
          </a:prstGeom>
          <a:solidFill>
            <a:srgbClr val="FFFFA5"/>
          </a:solidFill>
          <a:ln w="9525">
            <a:solidFill>
              <a:srgbClr val="FFC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ru-RU" altLang="en-US" sz="1200" b="1" i="0" u="none" strike="noStrike" kern="1200" cap="none" spc="0" normalizeH="0" baseline="0" noProof="0" dirty="0" err="1" smtClean="0">
                <a:ln>
                  <a:noFill/>
                </a:ln>
                <a:solidFill>
                  <a:srgbClr val="000066"/>
                </a:solidFill>
                <a:effectLst/>
                <a:uLnTx/>
                <a:uFillTx/>
                <a:latin typeface="Arial" panose="020B0604020202020204" pitchFamily="34" charset="0"/>
                <a:ea typeface="+mn-ea"/>
                <a:cs typeface="Arial" panose="020B0604020202020204" pitchFamily="34" charset="0"/>
              </a:rPr>
              <a:t>Пральнийпорошок</a:t>
            </a:r>
            <a:r>
              <a:rPr kumimoji="0" lang="ru-RU"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0247" name="Line 1052"/>
          <p:cNvSpPr>
            <a:spLocks noChangeShapeType="1"/>
          </p:cNvSpPr>
          <p:nvPr/>
        </p:nvSpPr>
        <p:spPr bwMode="auto">
          <a:xfrm flipV="1">
            <a:off x="6804025" y="4797425"/>
            <a:ext cx="1296988"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Rectangle 2"/>
          <p:cNvSpPr txBox="1">
            <a:spLocks noChangeArrowheads="1"/>
          </p:cNvSpPr>
          <p:nvPr/>
        </p:nvSpPr>
        <p:spPr>
          <a:xfrm>
            <a:off x="684213" y="260350"/>
            <a:ext cx="7643812" cy="10525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0" cap="none" spc="0" normalizeH="0" baseline="0" noProof="0" dirty="0" smtClean="0">
                <a:ln>
                  <a:noFill/>
                </a:ln>
                <a:solidFill>
                  <a:srgbClr val="000000"/>
                </a:solidFill>
                <a:effectLst/>
                <a:uLnTx/>
                <a:uFillTx/>
                <a:latin typeface="Arial"/>
                <a:ea typeface="+mn-ea"/>
                <a:cs typeface="+mn-cs"/>
              </a:rPr>
              <a:t>Приклад </a:t>
            </a:r>
            <a:r>
              <a:rPr kumimoji="0" lang="ru-RU" sz="3200" b="0" i="0" u="none" strike="noStrike" kern="0" cap="none" spc="0" normalizeH="0" baseline="0" noProof="0" dirty="0" err="1" smtClean="0">
                <a:ln>
                  <a:noFill/>
                </a:ln>
                <a:solidFill>
                  <a:srgbClr val="000000"/>
                </a:solidFill>
                <a:effectLst/>
                <a:uLnTx/>
                <a:uFillTx/>
                <a:latin typeface="Arial"/>
                <a:ea typeface="+mn-ea"/>
                <a:cs typeface="+mn-cs"/>
              </a:rPr>
              <a:t>організації</a:t>
            </a:r>
            <a:r>
              <a:rPr kumimoji="0" lang="ru-RU" sz="3200" b="0" i="0" u="none" strike="noStrike" kern="0" cap="none" spc="0" normalizeH="0" baseline="0" noProof="0" dirty="0" smtClean="0">
                <a:ln>
                  <a:noFill/>
                </a:ln>
                <a:solidFill>
                  <a:srgbClr val="000000"/>
                </a:solidFill>
                <a:effectLst/>
                <a:uLnTx/>
                <a:uFillTx/>
                <a:latin typeface="Arial"/>
                <a:ea typeface="+mn-ea"/>
                <a:cs typeface="+mn-cs"/>
              </a:rPr>
              <a:t> </a:t>
            </a:r>
            <a:r>
              <a:rPr kumimoji="0" lang="ru-RU" sz="3200" b="0" i="0" u="none" strike="noStrike" kern="0" cap="none" spc="0" normalizeH="0" baseline="0" noProof="0" dirty="0" err="1" smtClean="0">
                <a:ln>
                  <a:noFill/>
                </a:ln>
                <a:solidFill>
                  <a:srgbClr val="000000"/>
                </a:solidFill>
                <a:effectLst/>
                <a:uLnTx/>
                <a:uFillTx/>
                <a:latin typeface="Arial"/>
                <a:ea typeface="+mn-ea"/>
                <a:cs typeface="+mn-cs"/>
              </a:rPr>
              <a:t>матеріальних</a:t>
            </a:r>
            <a:r>
              <a:rPr kumimoji="0" lang="ru-RU" sz="3200" b="0" i="0" u="none" strike="noStrike" kern="0" cap="none" spc="0" normalizeH="0" noProof="0" dirty="0" smtClean="0">
                <a:ln>
                  <a:noFill/>
                </a:ln>
                <a:solidFill>
                  <a:srgbClr val="000000"/>
                </a:solidFill>
                <a:effectLst/>
                <a:uLnTx/>
                <a:uFillTx/>
                <a:latin typeface="Arial"/>
                <a:ea typeface="+mn-ea"/>
                <a:cs typeface="+mn-cs"/>
              </a:rPr>
              <a:t> </a:t>
            </a:r>
            <a:r>
              <a:rPr kumimoji="0" lang="ru-RU" sz="3200" b="0" i="0" u="none" strike="noStrike" kern="0" cap="none" spc="0" normalizeH="0" noProof="0" dirty="0" err="1" smtClean="0">
                <a:ln>
                  <a:noFill/>
                </a:ln>
                <a:solidFill>
                  <a:srgbClr val="000000"/>
                </a:solidFill>
                <a:effectLst/>
                <a:uLnTx/>
                <a:uFillTx/>
                <a:latin typeface="Arial"/>
                <a:ea typeface="+mn-ea"/>
                <a:cs typeface="+mn-cs"/>
              </a:rPr>
              <a:t>потоків</a:t>
            </a:r>
            <a:endParaRPr kumimoji="0" lang="ru-RU" sz="3200" b="0" i="0" u="none" strike="noStrike" kern="0" cap="none" spc="0" normalizeH="0" baseline="0" noProof="0" dirty="0">
              <a:ln>
                <a:noFill/>
              </a:ln>
              <a:solidFill>
                <a:srgbClr val="000000"/>
              </a:solidFill>
              <a:effectLst/>
              <a:uLnTx/>
              <a:uFillTx/>
              <a:latin typeface="Arial"/>
              <a:ea typeface="+mn-ea"/>
              <a:cs typeface="+mn-cs"/>
            </a:endParaRPr>
          </a:p>
        </p:txBody>
      </p:sp>
      <p:sp>
        <p:nvSpPr>
          <p:cNvPr id="50185" name="Номер слайда 30"/>
          <p:cNvSpPr txBox="1">
            <a:spLocks noGrp="1"/>
          </p:cNvSpPr>
          <p:nvPr/>
        </p:nvSpPr>
        <p:spPr>
          <a:xfrm rot="10800000" flipV="1">
            <a:off x="7451725" y="6524625"/>
            <a:ext cx="1495425" cy="73025"/>
          </a:xfrm>
          <a:prstGeom prst="ellipse">
            <a:avLst/>
          </a:prstGeom>
          <a:noFill/>
        </p:spPr>
        <p:txBody>
          <a:bodyPr wrap="none"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9DA74C89-94B6-4C79-8E89-BF5FEE202788}" type="slidenum">
              <a:rPr kumimoji="0" lang="ru-RU"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ru-RU"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54286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9144000" cy="6669359"/>
          </a:xfrm>
          <a:prstGeom prst="rect">
            <a:avLst/>
          </a:prstGeom>
        </p:spPr>
      </p:pic>
    </p:spTree>
    <p:extLst>
      <p:ext uri="{BB962C8B-B14F-4D97-AF65-F5344CB8AC3E}">
        <p14:creationId xmlns:p14="http://schemas.microsoft.com/office/powerpoint/2010/main" val="227753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323528" y="260648"/>
            <a:ext cx="8208912" cy="6264695"/>
          </a:xfrm>
          <a:prstGeom prst="rect">
            <a:avLst/>
          </a:prstGeom>
        </p:spPr>
      </p:pic>
    </p:spTree>
    <p:extLst>
      <p:ext uri="{BB962C8B-B14F-4D97-AF65-F5344CB8AC3E}">
        <p14:creationId xmlns:p14="http://schemas.microsoft.com/office/powerpoint/2010/main" val="3598152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3528" y="116632"/>
            <a:ext cx="8424936" cy="6048671"/>
          </a:xfrm>
          <a:prstGeom prst="rect">
            <a:avLst/>
          </a:prstGeom>
        </p:spPr>
      </p:pic>
    </p:spTree>
    <p:extLst>
      <p:ext uri="{BB962C8B-B14F-4D97-AF65-F5344CB8AC3E}">
        <p14:creationId xmlns:p14="http://schemas.microsoft.com/office/powerpoint/2010/main" val="3582857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0" y="332656"/>
            <a:ext cx="8748464" cy="6264695"/>
          </a:xfrm>
          <a:prstGeom prst="rect">
            <a:avLst/>
          </a:prstGeom>
        </p:spPr>
      </p:pic>
    </p:spTree>
    <p:extLst>
      <p:ext uri="{BB962C8B-B14F-4D97-AF65-F5344CB8AC3E}">
        <p14:creationId xmlns:p14="http://schemas.microsoft.com/office/powerpoint/2010/main" val="1737019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07504" y="116632"/>
            <a:ext cx="8928992" cy="6840759"/>
          </a:xfrm>
          <a:prstGeom prst="rect">
            <a:avLst/>
          </a:prstGeom>
        </p:spPr>
      </p:pic>
    </p:spTree>
    <p:extLst>
      <p:ext uri="{BB962C8B-B14F-4D97-AF65-F5344CB8AC3E}">
        <p14:creationId xmlns:p14="http://schemas.microsoft.com/office/powerpoint/2010/main" val="392278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logist3.jpg"/>
          <p:cNvPicPr>
            <a:picLocks noChangeAspect="1" noChangeArrowheads="1"/>
          </p:cNvPicPr>
          <p:nvPr/>
        </p:nvPicPr>
        <p:blipFill>
          <a:blip r:embed="rId2"/>
          <a:srcRect/>
          <a:stretch>
            <a:fillRect/>
          </a:stretch>
        </p:blipFill>
        <p:spPr bwMode="auto">
          <a:xfrm>
            <a:off x="0" y="3214686"/>
            <a:ext cx="3653984" cy="2376779"/>
          </a:xfrm>
          <a:prstGeom prst="rect">
            <a:avLst/>
          </a:prstGeom>
          <a:noFill/>
        </p:spPr>
      </p:pic>
      <p:sp>
        <p:nvSpPr>
          <p:cNvPr id="2" name="Содержимое 1"/>
          <p:cNvSpPr>
            <a:spLocks noGrp="1"/>
          </p:cNvSpPr>
          <p:nvPr>
            <p:ph idx="1"/>
          </p:nvPr>
        </p:nvSpPr>
        <p:spPr>
          <a:xfrm>
            <a:off x="457200" y="857232"/>
            <a:ext cx="8329642" cy="2928958"/>
          </a:xfrm>
        </p:spPr>
        <p:txBody>
          <a:bodyPr>
            <a:normAutofit fontScale="62500" lnSpcReduction="20000"/>
          </a:bodyPr>
          <a:lstStyle/>
          <a:p>
            <a:pPr algn="ctr"/>
            <a:r>
              <a:rPr lang="uk-UA" dirty="0" smtClean="0">
                <a:latin typeface="Times New Roman" pitchFamily="18" charset="0"/>
                <a:cs typeface="Times New Roman" pitchFamily="18" charset="0"/>
              </a:rPr>
              <a:t>На сьогодні у зв’язку з помітним зростанням виробництва і розширенням номенклатури виробництва товарів, розширенням мережі оптової та роздрібної торгівлі, її удосконаленням, створенням складів значною мірою зросла роль логістики, яку визначають як управління товарними потоками. Сьогодні неможливо уявити виробниче чи торгове підприємство, яке не займалося б вирішенням логістичних задач. Логістика дозволяє оптимізувати функціонування товарних, інформаційних і фінансових потоків, істотно скоротити проміжок часу між закупкою сировини і напівфабрикатів і поставкою готового продукту споживачу, сприяє суттєвому скороченню матеріальних запасів.</a:t>
            </a:r>
          </a:p>
          <a:p>
            <a:pPr algn="ctr"/>
            <a:r>
              <a:rPr lang="uk-UA" dirty="0" smtClean="0">
                <a:latin typeface="Times New Roman" pitchFamily="18" charset="0"/>
                <a:cs typeface="Times New Roman" pitchFamily="18" charset="0"/>
              </a:rPr>
              <a:t>За оцінками багатьох експертів, загострення конкуренції на світових ринках диктує необхідність впровадження маркетинг-логістики в практичну діяльність підприємств як одного з найважливіших факторів конкурентоспроможності компаній.</a:t>
            </a:r>
            <a:endParaRPr lang="uk-UA" dirty="0">
              <a:latin typeface="Times New Roman" pitchFamily="18" charset="0"/>
              <a:cs typeface="Times New Roman" pitchFamily="18" charset="0"/>
            </a:endParaRPr>
          </a:p>
        </p:txBody>
      </p:sp>
      <p:pic>
        <p:nvPicPr>
          <p:cNvPr id="7171" name="Picture 3" descr="C:\Users\user\Desktop\логистика.jpg"/>
          <p:cNvPicPr>
            <a:picLocks noChangeAspect="1" noChangeArrowheads="1"/>
          </p:cNvPicPr>
          <p:nvPr/>
        </p:nvPicPr>
        <p:blipFill>
          <a:blip r:embed="rId3"/>
          <a:srcRect/>
          <a:stretch>
            <a:fillRect/>
          </a:stretch>
        </p:blipFill>
        <p:spPr bwMode="auto">
          <a:xfrm>
            <a:off x="6715108" y="4643422"/>
            <a:ext cx="2428892" cy="2214578"/>
          </a:xfrm>
          <a:prstGeom prst="rect">
            <a:avLst/>
          </a:prstGeom>
          <a:noFill/>
        </p:spPr>
      </p:pic>
      <p:pic>
        <p:nvPicPr>
          <p:cNvPr id="7172" name="Picture 4" descr="C:\Users\user\Desktop\-ss9zGgMbxw.jpg"/>
          <p:cNvPicPr>
            <a:picLocks noChangeAspect="1" noChangeArrowheads="1"/>
          </p:cNvPicPr>
          <p:nvPr/>
        </p:nvPicPr>
        <p:blipFill>
          <a:blip r:embed="rId4"/>
          <a:srcRect/>
          <a:stretch>
            <a:fillRect/>
          </a:stretch>
        </p:blipFill>
        <p:spPr bwMode="auto">
          <a:xfrm>
            <a:off x="3571868" y="3929066"/>
            <a:ext cx="2643206" cy="2714644"/>
          </a:xfrm>
          <a:prstGeom prst="rect">
            <a:avLst/>
          </a:prstGeom>
          <a:noFill/>
        </p:spPr>
      </p:pic>
      <p:sp>
        <p:nvSpPr>
          <p:cNvPr id="6" name="TextBox 5"/>
          <p:cNvSpPr txBox="1"/>
          <p:nvPr/>
        </p:nvSpPr>
        <p:spPr>
          <a:xfrm>
            <a:off x="785786" y="214290"/>
            <a:ext cx="5500726" cy="584775"/>
          </a:xfrm>
          <a:prstGeom prst="rect">
            <a:avLst/>
          </a:prstGeom>
          <a:noFill/>
        </p:spPr>
        <p:txBody>
          <a:bodyPr wrap="square" rtlCol="0">
            <a:spAutoFit/>
          </a:bodyPr>
          <a:lstStyle/>
          <a:p>
            <a:r>
              <a:rPr lang="uk-UA" sz="3200" dirty="0" smtClean="0">
                <a:latin typeface="Times New Roman" pitchFamily="18" charset="0"/>
                <a:cs typeface="Times New Roman" pitchFamily="18" charset="0"/>
              </a:rPr>
              <a:t>ВСТУП</a:t>
            </a:r>
            <a:endParaRPr lang="uk-UA"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0" y="260648"/>
            <a:ext cx="8748464" cy="6048671"/>
          </a:xfrm>
          <a:prstGeom prst="rect">
            <a:avLst/>
          </a:prstGeom>
        </p:spPr>
      </p:pic>
    </p:spTree>
    <p:extLst>
      <p:ext uri="{BB962C8B-B14F-4D97-AF65-F5344CB8AC3E}">
        <p14:creationId xmlns:p14="http://schemas.microsoft.com/office/powerpoint/2010/main" val="250824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8105"/>
          <a:stretch>
            <a:fillRect/>
          </a:stretch>
        </p:blipFill>
        <p:spPr bwMode="auto">
          <a:xfrm>
            <a:off x="263525" y="908720"/>
            <a:ext cx="8677275" cy="5550818"/>
          </a:xfrm>
          <a:prstGeom prst="rect">
            <a:avLst/>
          </a:prstGeom>
          <a:solidFill>
            <a:srgbClr val="FEE0F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Заголовок 1"/>
          <p:cNvSpPr txBox="1">
            <a:spLocks/>
          </p:cNvSpPr>
          <p:nvPr/>
        </p:nvSpPr>
        <p:spPr>
          <a:xfrm>
            <a:off x="250825" y="214313"/>
            <a:ext cx="8353425"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800" b="0" i="0" u="none" strike="noStrike" kern="0" cap="none" spc="0" normalizeH="0" baseline="0" noProof="0" dirty="0" smtClean="0">
                <a:ln>
                  <a:noFill/>
                </a:ln>
                <a:solidFill>
                  <a:srgbClr val="000000"/>
                </a:solidFill>
                <a:effectLst/>
                <a:uLnTx/>
                <a:uFillTx/>
                <a:latin typeface="Arial"/>
                <a:ea typeface="+mn-ea"/>
                <a:cs typeface="+mn-cs"/>
              </a:rPr>
              <a:t>Приклад </a:t>
            </a:r>
            <a:r>
              <a:rPr kumimoji="0" lang="ru-RU" sz="2800" b="0" i="0" u="none" strike="noStrike" kern="0" cap="none" spc="0" normalizeH="0" baseline="0" noProof="0" dirty="0" err="1" smtClean="0">
                <a:ln>
                  <a:noFill/>
                </a:ln>
                <a:solidFill>
                  <a:srgbClr val="000000"/>
                </a:solidFill>
                <a:effectLst/>
                <a:uLnTx/>
                <a:uFillTx/>
                <a:latin typeface="Arial"/>
                <a:ea typeface="+mn-ea"/>
                <a:cs typeface="+mn-cs"/>
              </a:rPr>
              <a:t>організації</a:t>
            </a:r>
            <a:r>
              <a:rPr kumimoji="0" lang="ru-RU" sz="2800" b="0" i="0" u="none" strike="noStrike" kern="0" cap="none" spc="0" normalizeH="0" baseline="0" noProof="0" dirty="0" smtClean="0">
                <a:ln>
                  <a:noFill/>
                </a:ln>
                <a:solidFill>
                  <a:srgbClr val="000000"/>
                </a:solidFill>
                <a:effectLst/>
                <a:uLnTx/>
                <a:uFillTx/>
                <a:latin typeface="Arial"/>
                <a:ea typeface="+mn-ea"/>
                <a:cs typeface="+mn-cs"/>
              </a:rPr>
              <a:t> </a:t>
            </a:r>
            <a:r>
              <a:rPr kumimoji="0" lang="ru-RU" sz="2800" b="0" i="0" u="none" strike="noStrike" kern="0" cap="none" spc="0" normalizeH="0" baseline="0" noProof="0" dirty="0" err="1" smtClean="0">
                <a:ln>
                  <a:noFill/>
                </a:ln>
                <a:solidFill>
                  <a:srgbClr val="000000"/>
                </a:solidFill>
                <a:effectLst/>
                <a:uLnTx/>
                <a:uFillTx/>
                <a:latin typeface="Arial"/>
                <a:ea typeface="+mn-ea"/>
                <a:cs typeface="+mn-cs"/>
              </a:rPr>
              <a:t>інформаційних</a:t>
            </a:r>
            <a:r>
              <a:rPr kumimoji="0" lang="ru-RU" sz="2800" b="0" i="0" u="none" strike="noStrike" kern="0" cap="none" spc="0" normalizeH="0" baseline="0" noProof="0" dirty="0" smtClean="0">
                <a:ln>
                  <a:noFill/>
                </a:ln>
                <a:solidFill>
                  <a:srgbClr val="000000"/>
                </a:solidFill>
                <a:effectLst/>
                <a:uLnTx/>
                <a:uFillTx/>
                <a:latin typeface="Arial"/>
                <a:ea typeface="+mn-ea"/>
                <a:cs typeface="+mn-cs"/>
              </a:rPr>
              <a:t> </a:t>
            </a:r>
            <a:r>
              <a:rPr kumimoji="0" lang="ru-RU" sz="2800" b="0" i="0" u="none" strike="noStrike" kern="0" cap="none" spc="0" normalizeH="0" baseline="0" noProof="0" dirty="0" err="1" smtClean="0">
                <a:ln>
                  <a:noFill/>
                </a:ln>
                <a:solidFill>
                  <a:srgbClr val="000000"/>
                </a:solidFill>
                <a:effectLst/>
                <a:uLnTx/>
                <a:uFillTx/>
                <a:latin typeface="Arial"/>
                <a:ea typeface="+mn-ea"/>
                <a:cs typeface="+mn-cs"/>
              </a:rPr>
              <a:t>потоків</a:t>
            </a:r>
            <a:endParaRPr kumimoji="0" lang="ru-RU" sz="2800" b="0" i="0" u="none" strike="noStrike" kern="0" cap="none" spc="0" normalizeH="0" baseline="0" noProof="0" dirty="0">
              <a:ln>
                <a:noFill/>
              </a:ln>
              <a:solidFill>
                <a:srgbClr val="000000"/>
              </a:solidFill>
              <a:effectLst/>
              <a:uLnTx/>
              <a:uFillTx/>
              <a:latin typeface="Arial"/>
              <a:ea typeface="+mn-ea"/>
              <a:cs typeface="+mn-cs"/>
            </a:endParaRPr>
          </a:p>
        </p:txBody>
      </p:sp>
      <p:sp>
        <p:nvSpPr>
          <p:cNvPr id="55301" name="Номер слайда 8"/>
          <p:cNvSpPr txBox="1">
            <a:spLocks noGrp="1"/>
          </p:cNvSpPr>
          <p:nvPr/>
        </p:nvSpPr>
        <p:spPr>
          <a:xfrm rot="10800000" flipV="1">
            <a:off x="7451725" y="6524625"/>
            <a:ext cx="1495425" cy="73025"/>
          </a:xfrm>
          <a:prstGeom prst="ellipse">
            <a:avLst/>
          </a:prstGeom>
          <a:noFill/>
        </p:spPr>
        <p:txBody>
          <a:bodyPr wrap="none" lIns="0" tIns="0" rIns="0"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7677183-7425-4107-B8A5-F32F30198763}" type="slidenum">
              <a:rPr kumimoji="0" lang="ru-RU"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ru-RU"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20176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179512" y="188641"/>
            <a:ext cx="8712968" cy="5270218"/>
          </a:xfrm>
          <a:prstGeom prst="rect">
            <a:avLst/>
          </a:prstGeom>
        </p:spPr>
      </p:pic>
    </p:spTree>
    <p:extLst>
      <p:ext uri="{BB962C8B-B14F-4D97-AF65-F5344CB8AC3E}">
        <p14:creationId xmlns:p14="http://schemas.microsoft.com/office/powerpoint/2010/main" val="1881003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323528" y="332656"/>
            <a:ext cx="8496944" cy="6264695"/>
          </a:xfrm>
          <a:prstGeom prst="rect">
            <a:avLst/>
          </a:prstGeom>
        </p:spPr>
      </p:pic>
    </p:spTree>
    <p:extLst>
      <p:ext uri="{BB962C8B-B14F-4D97-AF65-F5344CB8AC3E}">
        <p14:creationId xmlns:p14="http://schemas.microsoft.com/office/powerpoint/2010/main" val="48727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107504" y="-387424"/>
            <a:ext cx="8640960" cy="7245423"/>
          </a:xfrm>
          <a:prstGeom prst="rect">
            <a:avLst/>
          </a:prstGeom>
        </p:spPr>
      </p:pic>
    </p:spTree>
    <p:extLst>
      <p:ext uri="{BB962C8B-B14F-4D97-AF65-F5344CB8AC3E}">
        <p14:creationId xmlns:p14="http://schemas.microsoft.com/office/powerpoint/2010/main" val="3442630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273050"/>
            <a:ext cx="8229600" cy="1143000"/>
          </a:xfrm>
        </p:spPr>
        <p:txBody>
          <a:bodyPr>
            <a:normAutofit fontScale="90000"/>
          </a:bodyPr>
          <a:lstStyle/>
          <a:p>
            <a:r>
              <a:rPr lang="uk-UA" sz="3100" dirty="0">
                <a:effectLst/>
              </a:rPr>
              <a:t>Логістична модель процесу збуту продукції</a:t>
            </a:r>
            <a:r>
              <a:rPr lang="en-US" dirty="0">
                <a:effectLst/>
              </a:rPr>
              <a:t/>
            </a:r>
            <a:br>
              <a:rPr lang="en-US" dirty="0">
                <a:effectLst/>
              </a:rPr>
            </a:br>
            <a:endParaRPr lang="en-US" dirty="0"/>
          </a:p>
        </p:txBody>
      </p:sp>
      <p:sp>
        <p:nvSpPr>
          <p:cNvPr id="6" name="Прямоугольник 5"/>
          <p:cNvSpPr/>
          <p:nvPr/>
        </p:nvSpPr>
        <p:spPr>
          <a:xfrm>
            <a:off x="395536" y="2555420"/>
            <a:ext cx="8208912" cy="4131900"/>
          </a:xfrm>
          <a:prstGeom prst="rect">
            <a:avLst/>
          </a:prstGeom>
        </p:spPr>
        <p:txBody>
          <a:bodyPr wrap="square">
            <a:spAutoFit/>
          </a:bodyPr>
          <a:lstStyle/>
          <a:p>
            <a:pPr marL="342900" lvl="0" indent="-342900" algn="just">
              <a:spcBef>
                <a:spcPts val="20"/>
              </a:spcBef>
              <a:spcAft>
                <a:spcPts val="0"/>
              </a:spcAft>
              <a:buSzPts val="1600"/>
              <a:buFont typeface="Times New Roman" panose="02020603050405020304" pitchFamily="18" charset="0"/>
              <a:buAutoNum type="arabicPeriod"/>
              <a:tabLst>
                <a:tab pos="969645" algn="l"/>
              </a:tabLst>
            </a:pPr>
            <a:r>
              <a:rPr lang="uk-UA" sz="1600" dirty="0" smtClean="0">
                <a:latin typeface="Times New Roman" panose="02020603050405020304" pitchFamily="18" charset="0"/>
                <a:ea typeface="Times New Roman" panose="02020603050405020304" pitchFamily="18" charset="0"/>
              </a:rPr>
              <a:t>–</a:t>
            </a:r>
            <a:r>
              <a:rPr lang="uk-UA" sz="1600" spc="-60"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вивчення</a:t>
            </a:r>
            <a:r>
              <a:rPr lang="uk-UA" sz="1600" spc="-6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купівельного</a:t>
            </a:r>
            <a:r>
              <a:rPr lang="uk-UA" sz="1600" spc="-6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попиту;</a:t>
            </a:r>
            <a:endParaRPr lang="en-US" sz="1100" dirty="0">
              <a:latin typeface="Times New Roman" panose="02020603050405020304" pitchFamily="18" charset="0"/>
              <a:ea typeface="Times New Roman" panose="02020603050405020304" pitchFamily="18" charset="0"/>
            </a:endParaRPr>
          </a:p>
          <a:p>
            <a:pPr marL="342900" lvl="0" indent="-342900" algn="just">
              <a:spcAft>
                <a:spcPts val="0"/>
              </a:spcAft>
              <a:buSzPts val="1600"/>
              <a:buFont typeface="Times New Roman" panose="02020603050405020304" pitchFamily="18" charset="0"/>
              <a:buAutoNum type="arabicPeriod"/>
              <a:tabLst>
                <a:tab pos="969645" algn="l"/>
              </a:tabLst>
            </a:pPr>
            <a:r>
              <a:rPr lang="uk-UA" sz="1600" dirty="0">
                <a:latin typeface="Times New Roman" panose="02020603050405020304" pitchFamily="18" charset="0"/>
                <a:ea typeface="Times New Roman" panose="02020603050405020304" pitchFamily="18" charset="0"/>
              </a:rPr>
              <a:t>–</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формування</a:t>
            </a:r>
            <a:r>
              <a:rPr lang="uk-UA" sz="1600" spc="-5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портфеля</a:t>
            </a:r>
            <a:r>
              <a:rPr lang="uk-UA" sz="1600" spc="-6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замовлень;</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Bef>
                <a:spcPts val="5"/>
              </a:spcBef>
              <a:spcAft>
                <a:spcPts val="0"/>
              </a:spcAft>
              <a:buSzPts val="1600"/>
              <a:buFont typeface="Times New Roman" panose="02020603050405020304" pitchFamily="18" charset="0"/>
              <a:buAutoNum type="arabicPeriod"/>
              <a:tabLst>
                <a:tab pos="969645" algn="l"/>
              </a:tabLst>
            </a:pPr>
            <a:r>
              <a:rPr lang="uk-UA" sz="1600" dirty="0">
                <a:latin typeface="Times New Roman" panose="02020603050405020304" pitchFamily="18" charset="0"/>
                <a:ea typeface="Times New Roman" panose="02020603050405020304" pitchFamily="18" charset="0"/>
              </a:rPr>
              <a:t>–</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встановлення</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господарчих</a:t>
            </a:r>
            <a:r>
              <a:rPr lang="uk-UA" sz="1600" spc="-60" dirty="0">
                <a:latin typeface="Times New Roman" panose="02020603050405020304" pitchFamily="18" charset="0"/>
                <a:ea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rPr>
              <a:t>зв’язків</a:t>
            </a:r>
            <a:r>
              <a:rPr lang="uk-UA" sz="1600" spc="-5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зі</a:t>
            </a:r>
            <a:r>
              <a:rPr lang="uk-UA" sz="1600" spc="-6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споживачами;</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35"/>
              </a:lnSpc>
              <a:spcAft>
                <a:spcPts val="0"/>
              </a:spcAft>
              <a:buSzPts val="1600"/>
              <a:buFont typeface="Times New Roman" panose="02020603050405020304" pitchFamily="18" charset="0"/>
              <a:buAutoNum type="arabicPeriod"/>
              <a:tabLst>
                <a:tab pos="969645" algn="l"/>
              </a:tabLst>
            </a:pPr>
            <a:r>
              <a:rPr lang="uk-UA" sz="1600" dirty="0">
                <a:latin typeface="Times New Roman" panose="02020603050405020304" pitchFamily="18" charset="0"/>
                <a:ea typeface="Times New Roman" panose="02020603050405020304" pitchFamily="18" charset="0"/>
              </a:rPr>
              <a:t>–</a:t>
            </a:r>
            <a:r>
              <a:rPr lang="uk-UA" sz="1600" spc="-7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фінансування</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збутових</a:t>
            </a:r>
            <a:r>
              <a:rPr lang="uk-UA" sz="1600" spc="-7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досліджень;</a:t>
            </a:r>
            <a:endParaRPr lang="en-US" sz="1100" dirty="0">
              <a:latin typeface="Times New Roman" panose="02020603050405020304" pitchFamily="18" charset="0"/>
              <a:ea typeface="Times New Roman" panose="02020603050405020304" pitchFamily="18" charset="0"/>
            </a:endParaRPr>
          </a:p>
          <a:p>
            <a:pPr marL="342900" marR="271145" lvl="0" indent="-342900" algn="just">
              <a:spcAft>
                <a:spcPts val="0"/>
              </a:spcAft>
              <a:buSzPts val="1600"/>
              <a:buFont typeface="Times New Roman" panose="02020603050405020304" pitchFamily="18" charset="0"/>
              <a:buAutoNum type="arabicPeriod"/>
              <a:tabLst>
                <a:tab pos="1028700" algn="l"/>
              </a:tabLst>
            </a:pPr>
            <a:r>
              <a:rPr lang="uk-UA" sz="1600" dirty="0">
                <a:latin typeface="Times New Roman" panose="02020603050405020304" pitchFamily="18" charset="0"/>
                <a:ea typeface="Times New Roman" panose="02020603050405020304" pitchFamily="18" charset="0"/>
              </a:rPr>
              <a:t>–</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асортиментне</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завантаження</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виробничих</a:t>
            </a:r>
            <a:r>
              <a:rPr lang="uk-UA" sz="1600" spc="200" dirty="0">
                <a:latin typeface="Times New Roman" panose="02020603050405020304" pitchFamily="18" charset="0"/>
                <a:ea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rPr>
              <a:t>потужностей</a:t>
            </a:r>
            <a:r>
              <a:rPr lang="uk-UA" sz="160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підприємства;</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Bef>
                <a:spcPts val="5"/>
              </a:spcBef>
              <a:spcAft>
                <a:spcPts val="0"/>
              </a:spcAft>
              <a:buSzPts val="1600"/>
              <a:buFont typeface="Times New Roman" panose="02020603050405020304" pitchFamily="18" charset="0"/>
              <a:buAutoNum type="arabicPeriod"/>
              <a:tabLst>
                <a:tab pos="969645" algn="l"/>
              </a:tabLst>
            </a:pPr>
            <a:r>
              <a:rPr lang="uk-UA" sz="1600" dirty="0">
                <a:latin typeface="Times New Roman" panose="02020603050405020304" pitchFamily="18" charset="0"/>
                <a:ea typeface="Times New Roman" panose="02020603050405020304" pitchFamily="18" charset="0"/>
              </a:rPr>
              <a:t>–</a:t>
            </a:r>
            <a:r>
              <a:rPr lang="uk-UA" sz="1600" spc="-6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укладання</a:t>
            </a:r>
            <a:r>
              <a:rPr lang="uk-UA" sz="1600" spc="-6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договорів</a:t>
            </a:r>
            <a:r>
              <a:rPr lang="uk-UA" sz="1600" spc="-7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постачання</a:t>
            </a:r>
            <a:r>
              <a:rPr lang="uk-UA" sz="1600" spc="-7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(продажу);</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Aft>
                <a:spcPts val="0"/>
              </a:spcAft>
              <a:buSzPts val="1600"/>
              <a:buFont typeface="Times New Roman" panose="02020603050405020304" pitchFamily="18" charset="0"/>
              <a:buAutoNum type="arabicPeriod"/>
              <a:tabLst>
                <a:tab pos="969645" algn="l"/>
              </a:tabLst>
            </a:pPr>
            <a:r>
              <a:rPr lang="uk-UA" sz="1600" dirty="0">
                <a:latin typeface="Times New Roman" panose="02020603050405020304" pitchFamily="18" charset="0"/>
                <a:ea typeface="Times New Roman" panose="02020603050405020304" pitchFamily="18" charset="0"/>
              </a:rPr>
              <a:t>–</a:t>
            </a:r>
            <a:r>
              <a:rPr lang="uk-UA" sz="1600" spc="-4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встановлення</a:t>
            </a:r>
            <a:r>
              <a:rPr lang="uk-UA" sz="1600" spc="-3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цін</a:t>
            </a:r>
            <a:r>
              <a:rPr lang="uk-UA" sz="1600" spc="-5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на</a:t>
            </a:r>
            <a:r>
              <a:rPr lang="uk-UA" sz="1600" spc="-4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товари,</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послуги</a:t>
            </a:r>
            <a:r>
              <a:rPr lang="uk-UA" sz="1600" spc="-3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і</a:t>
            </a:r>
            <a:r>
              <a:rPr lang="uk-UA" sz="1600" spc="-5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роботи;</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Bef>
                <a:spcPts val="345"/>
              </a:spcBef>
              <a:spcAft>
                <a:spcPts val="0"/>
              </a:spcAft>
              <a:buSzPts val="1600"/>
              <a:buFont typeface="Times New Roman" panose="02020603050405020304" pitchFamily="18" charset="0"/>
              <a:buAutoNum type="arabicPeriod"/>
              <a:tabLst>
                <a:tab pos="969645" algn="l"/>
              </a:tabLst>
            </a:pPr>
            <a:r>
              <a:rPr lang="uk-UA" sz="1600" dirty="0" smtClean="0">
                <a:latin typeface="Times New Roman" panose="02020603050405020304" pitchFamily="18" charset="0"/>
                <a:ea typeface="Times New Roman" panose="02020603050405020304" pitchFamily="18" charset="0"/>
              </a:rPr>
              <a:t>–</a:t>
            </a:r>
            <a:r>
              <a:rPr lang="uk-UA" sz="1600" spc="-45"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створення</a:t>
            </a:r>
            <a:r>
              <a:rPr lang="uk-UA" sz="1600" spc="-5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запасів</a:t>
            </a:r>
            <a:r>
              <a:rPr lang="uk-UA" sz="1600" spc="-4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готової</a:t>
            </a:r>
            <a:r>
              <a:rPr lang="uk-UA" sz="1600" spc="-4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продукції;</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35"/>
              </a:lnSpc>
              <a:spcAft>
                <a:spcPts val="0"/>
              </a:spcAft>
              <a:buSzPts val="1600"/>
              <a:buFont typeface="Times New Roman" panose="02020603050405020304" pitchFamily="18" charset="0"/>
              <a:buAutoNum type="arabicPeriod"/>
              <a:tabLst>
                <a:tab pos="969645" algn="l"/>
              </a:tabLst>
            </a:pPr>
            <a:r>
              <a:rPr lang="uk-UA" sz="1600" dirty="0">
                <a:latin typeface="Times New Roman" panose="02020603050405020304" pitchFamily="18" charset="0"/>
                <a:ea typeface="Times New Roman" panose="02020603050405020304" pitchFamily="18" charset="0"/>
              </a:rPr>
              <a:t>–</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вибір</a:t>
            </a:r>
            <a:r>
              <a:rPr lang="uk-UA" sz="1600" spc="-3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каналів</a:t>
            </a:r>
            <a:r>
              <a:rPr lang="uk-UA" sz="1600" spc="-2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розподілу;</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Aft>
                <a:spcPts val="0"/>
              </a:spcAft>
              <a:buSzPts val="1600"/>
              <a:buFont typeface="Times New Roman" panose="02020603050405020304" pitchFamily="18" charset="0"/>
              <a:buAutoNum type="arabicPeriod"/>
              <a:tabLst>
                <a:tab pos="1071880" algn="l"/>
              </a:tabLst>
            </a:pPr>
            <a:r>
              <a:rPr lang="uk-UA" sz="1600" dirty="0">
                <a:latin typeface="Times New Roman" panose="02020603050405020304" pitchFamily="18" charset="0"/>
                <a:ea typeface="Times New Roman" panose="02020603050405020304" pitchFamily="18" charset="0"/>
              </a:rPr>
              <a:t>–</a:t>
            </a:r>
            <a:r>
              <a:rPr lang="uk-UA" sz="1600" spc="-6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стимулювання</a:t>
            </a:r>
            <a:r>
              <a:rPr lang="uk-UA" sz="1600" spc="-65" dirty="0">
                <a:latin typeface="Times New Roman" panose="02020603050405020304" pitchFamily="18" charset="0"/>
                <a:ea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rPr>
              <a:t>збутовиків</a:t>
            </a:r>
            <a:r>
              <a:rPr lang="uk-UA" sz="1600" spc="-5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та</a:t>
            </a:r>
            <a:r>
              <a:rPr lang="uk-UA" sz="1600" spc="-6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перепродавців;</a:t>
            </a:r>
            <a:endParaRPr lang="en-US" sz="1100" dirty="0">
              <a:latin typeface="Times New Roman" panose="02020603050405020304" pitchFamily="18" charset="0"/>
              <a:ea typeface="Times New Roman" panose="02020603050405020304" pitchFamily="18" charset="0"/>
            </a:endParaRPr>
          </a:p>
          <a:p>
            <a:pPr marL="342900" marR="273050" lvl="0" indent="-342900" algn="just">
              <a:spcBef>
                <a:spcPts val="10"/>
              </a:spcBef>
              <a:spcAft>
                <a:spcPts val="0"/>
              </a:spcAft>
              <a:buSzPts val="1600"/>
              <a:buFont typeface="Times New Roman" panose="02020603050405020304" pitchFamily="18" charset="0"/>
              <a:buAutoNum type="arabicPeriod"/>
              <a:tabLst>
                <a:tab pos="1116965" algn="l"/>
              </a:tabLst>
            </a:pPr>
            <a:r>
              <a:rPr lang="uk-UA" sz="1600" dirty="0">
                <a:latin typeface="Times New Roman" panose="02020603050405020304" pitchFamily="18" charset="0"/>
                <a:ea typeface="Times New Roman" panose="02020603050405020304" pitchFamily="18" charset="0"/>
              </a:rPr>
              <a:t>–</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організація</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доставки</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(постачання)</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продукції</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(послуг) споживачам (покупцям);</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30"/>
              </a:lnSpc>
              <a:spcAft>
                <a:spcPts val="0"/>
              </a:spcAft>
              <a:buSzPts val="1600"/>
              <a:buFont typeface="Times New Roman" panose="02020603050405020304" pitchFamily="18" charset="0"/>
              <a:buAutoNum type="arabicPeriod"/>
              <a:tabLst>
                <a:tab pos="1071880" algn="l"/>
              </a:tabLst>
            </a:pPr>
            <a:r>
              <a:rPr lang="uk-UA" sz="1600" dirty="0">
                <a:latin typeface="Times New Roman" panose="02020603050405020304" pitchFamily="18" charset="0"/>
                <a:ea typeface="Times New Roman" panose="02020603050405020304" pitchFamily="18" charset="0"/>
              </a:rPr>
              <a:t>–</a:t>
            </a:r>
            <a:r>
              <a:rPr lang="uk-UA" sz="1600" spc="-5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контроль</a:t>
            </a:r>
            <a:r>
              <a:rPr lang="uk-UA" sz="1600" spc="-5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за</a:t>
            </a:r>
            <a:r>
              <a:rPr lang="uk-UA" sz="1600" spc="-5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виконанням</a:t>
            </a:r>
            <a:r>
              <a:rPr lang="uk-UA" sz="1600" spc="-5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договірних</a:t>
            </a:r>
            <a:r>
              <a:rPr lang="uk-UA" sz="1600" spc="-5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зобов’язань;</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Bef>
                <a:spcPts val="5"/>
              </a:spcBef>
              <a:spcAft>
                <a:spcPts val="0"/>
              </a:spcAft>
              <a:buSzPts val="1600"/>
              <a:buFont typeface="Times New Roman" panose="02020603050405020304" pitchFamily="18" charset="0"/>
              <a:buAutoNum type="arabicPeriod"/>
              <a:tabLst>
                <a:tab pos="1071880" algn="l"/>
              </a:tabLst>
            </a:pPr>
            <a:r>
              <a:rPr lang="uk-UA" sz="1600" dirty="0">
                <a:latin typeface="Times New Roman" panose="02020603050405020304" pitchFamily="18" charset="0"/>
                <a:ea typeface="Times New Roman" panose="02020603050405020304" pitchFamily="18" charset="0"/>
              </a:rPr>
              <a:t>–</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розрахунки</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покупцями</a:t>
            </a:r>
            <a:r>
              <a:rPr lang="uk-UA" sz="1600" spc="-5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і</a:t>
            </a:r>
            <a:r>
              <a:rPr lang="uk-UA" sz="1600" spc="-3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«посередниками»;</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35"/>
              </a:lnSpc>
              <a:spcAft>
                <a:spcPts val="0"/>
              </a:spcAft>
              <a:buSzPts val="1600"/>
              <a:buFont typeface="Times New Roman" panose="02020603050405020304" pitchFamily="18" charset="0"/>
              <a:buAutoNum type="arabicPeriod"/>
              <a:tabLst>
                <a:tab pos="1071880" algn="l"/>
              </a:tabLst>
            </a:pPr>
            <a:r>
              <a:rPr lang="uk-UA" sz="1600" dirty="0">
                <a:latin typeface="Times New Roman" panose="02020603050405020304" pitchFamily="18" charset="0"/>
                <a:ea typeface="Times New Roman" panose="02020603050405020304" pitchFamily="18" charset="0"/>
              </a:rPr>
              <a:t>–</a:t>
            </a:r>
            <a:r>
              <a:rPr lang="uk-UA" sz="1600" spc="-4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надання</a:t>
            </a:r>
            <a:r>
              <a:rPr lang="uk-UA" sz="1600" spc="-4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послуг</a:t>
            </a:r>
            <a:r>
              <a:rPr lang="uk-UA" sz="1600" spc="-4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споживачам;</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Aft>
                <a:spcPts val="0"/>
              </a:spcAft>
              <a:buSzPts val="1600"/>
              <a:buFont typeface="Times New Roman" panose="02020603050405020304" pitchFamily="18" charset="0"/>
              <a:buAutoNum type="arabicPeriod"/>
              <a:tabLst>
                <a:tab pos="1071880" algn="l"/>
              </a:tabLst>
            </a:pPr>
            <a:r>
              <a:rPr lang="uk-UA" sz="1600" dirty="0">
                <a:latin typeface="Times New Roman" panose="02020603050405020304" pitchFamily="18" charset="0"/>
                <a:ea typeface="Times New Roman" panose="02020603050405020304" pitchFamily="18" charset="0"/>
              </a:rPr>
              <a:t>–</a:t>
            </a:r>
            <a:r>
              <a:rPr lang="uk-UA" sz="1600" spc="-4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оцінка</a:t>
            </a:r>
            <a:r>
              <a:rPr lang="uk-UA" sz="1600" spc="-5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виконання</a:t>
            </a:r>
            <a:r>
              <a:rPr lang="uk-UA" sz="1600" spc="-4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планів</a:t>
            </a:r>
            <a:r>
              <a:rPr lang="uk-UA" sz="1600" spc="-4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збуту;</a:t>
            </a:r>
            <a:endParaRPr lang="en-US" sz="1100" dirty="0">
              <a:latin typeface="Times New Roman" panose="02020603050405020304" pitchFamily="18" charset="0"/>
              <a:ea typeface="Times New Roman" panose="02020603050405020304" pitchFamily="18" charset="0"/>
            </a:endParaRPr>
          </a:p>
          <a:p>
            <a:pPr marL="342900" lvl="0" indent="-342900" algn="just">
              <a:lnSpc>
                <a:spcPts val="1840"/>
              </a:lnSpc>
              <a:spcBef>
                <a:spcPts val="10"/>
              </a:spcBef>
              <a:spcAft>
                <a:spcPts val="0"/>
              </a:spcAft>
              <a:buSzPts val="1600"/>
              <a:buFont typeface="Times New Roman" panose="02020603050405020304" pitchFamily="18" charset="0"/>
              <a:buAutoNum type="arabicPeriod"/>
              <a:tabLst>
                <a:tab pos="1071880" algn="l"/>
              </a:tabLst>
            </a:pPr>
            <a:r>
              <a:rPr lang="uk-UA" sz="1600" dirty="0">
                <a:latin typeface="Times New Roman" panose="02020603050405020304" pitchFamily="18" charset="0"/>
                <a:ea typeface="Times New Roman" panose="02020603050405020304" pitchFamily="18" charset="0"/>
              </a:rPr>
              <a:t>–</a:t>
            </a:r>
            <a:r>
              <a:rPr lang="uk-UA" sz="1600" spc="-7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фінансування</a:t>
            </a:r>
            <a:r>
              <a:rPr lang="uk-UA" sz="1600" spc="-8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збутових</a:t>
            </a:r>
            <a:r>
              <a:rPr lang="uk-UA" sz="1600" spc="-7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операцій;</a:t>
            </a:r>
            <a:endParaRPr lang="en-US" sz="1100" dirty="0">
              <a:latin typeface="Times New Roman" panose="02020603050405020304" pitchFamily="18" charset="0"/>
              <a:ea typeface="Times New Roman" panose="02020603050405020304" pitchFamily="18" charset="0"/>
            </a:endParaRPr>
          </a:p>
          <a:p>
            <a:r>
              <a:rPr lang="uk-UA" sz="1600" dirty="0">
                <a:latin typeface="Times New Roman" panose="02020603050405020304" pitchFamily="18" charset="0"/>
                <a:ea typeface="Times New Roman" panose="02020603050405020304" pitchFamily="18" charset="0"/>
              </a:rPr>
              <a:t>–</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задоволення</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платоспроможного</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попиту</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споживачів</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і одержання прибутку</a:t>
            </a:r>
            <a:endParaRPr lang="en-US" sz="1600" spc="0" dirty="0">
              <a:effectLst/>
              <a:latin typeface="Times New Roman" panose="02020603050405020304" pitchFamily="18" charset="0"/>
              <a:ea typeface="Times New Roman" panose="02020603050405020304" pitchFamily="18" charset="0"/>
            </a:endParaRPr>
          </a:p>
        </p:txBody>
      </p:sp>
      <p:pic>
        <p:nvPicPr>
          <p:cNvPr id="12" name="Рисунок 11"/>
          <p:cNvPicPr>
            <a:picLocks noChangeAspect="1"/>
          </p:cNvPicPr>
          <p:nvPr/>
        </p:nvPicPr>
        <p:blipFill>
          <a:blip r:embed="rId2"/>
          <a:stretch>
            <a:fillRect/>
          </a:stretch>
        </p:blipFill>
        <p:spPr>
          <a:xfrm>
            <a:off x="2393641" y="880623"/>
            <a:ext cx="4212701" cy="1694835"/>
          </a:xfrm>
          <a:prstGeom prst="rect">
            <a:avLst/>
          </a:prstGeom>
        </p:spPr>
      </p:pic>
    </p:spTree>
    <p:extLst>
      <p:ext uri="{BB962C8B-B14F-4D97-AF65-F5344CB8AC3E}">
        <p14:creationId xmlns:p14="http://schemas.microsoft.com/office/powerpoint/2010/main" val="1341818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0"/>
            <a:ext cx="8784976" cy="4978286"/>
          </a:xfrm>
          <a:prstGeom prst="rect">
            <a:avLst/>
          </a:prstGeom>
        </p:spPr>
        <p:txBody>
          <a:bodyPr wrap="square">
            <a:spAutoFit/>
          </a:bodyPr>
          <a:lstStyle/>
          <a:p>
            <a:pPr marL="360680" indent="456565">
              <a:spcBef>
                <a:spcPts val="5"/>
              </a:spcBef>
              <a:spcAft>
                <a:spcPts val="0"/>
              </a:spcAft>
            </a:pPr>
            <a:r>
              <a:rPr lang="uk-UA" sz="1600" dirty="0">
                <a:latin typeface="Times New Roman" panose="02020603050405020304" pitchFamily="18" charset="0"/>
                <a:ea typeface="Times New Roman" panose="02020603050405020304" pitchFamily="18" charset="0"/>
              </a:rPr>
              <a:t>Подана</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логістична</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модель</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є</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результатом</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взаємодії</a:t>
            </a:r>
            <a:r>
              <a:rPr lang="uk-UA" sz="1600" spc="2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трьох</a:t>
            </a:r>
            <a:r>
              <a:rPr lang="uk-UA" sz="1600" spc="40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основних потоків:</a:t>
            </a:r>
            <a:endParaRPr lang="en-US" sz="1600" dirty="0">
              <a:latin typeface="Times New Roman" panose="02020603050405020304" pitchFamily="18" charset="0"/>
              <a:ea typeface="Times New Roman" panose="02020603050405020304" pitchFamily="18" charset="0"/>
            </a:endParaRPr>
          </a:p>
          <a:p>
            <a:pPr marL="342900" lvl="0" indent="-342900" algn="just">
              <a:lnSpc>
                <a:spcPts val="1830"/>
              </a:lnSpc>
              <a:spcAft>
                <a:spcPts val="0"/>
              </a:spcAft>
              <a:buSzPts val="1600"/>
              <a:buFont typeface="Times New Roman" panose="02020603050405020304" pitchFamily="18" charset="0"/>
              <a:buAutoNum type="arabicParenR"/>
              <a:tabLst>
                <a:tab pos="1036320" algn="l"/>
              </a:tabLst>
            </a:pPr>
            <a:r>
              <a:rPr lang="uk-UA" sz="1600" dirty="0">
                <a:latin typeface="Times New Roman" panose="02020603050405020304" pitchFamily="18" charset="0"/>
                <a:ea typeface="Times New Roman" panose="02020603050405020304" pitchFamily="18" charset="0"/>
              </a:rPr>
              <a:t>матеріального,</a:t>
            </a:r>
            <a:r>
              <a:rPr lang="uk-UA" sz="1600" spc="-6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що</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є</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ланцюжком</a:t>
            </a:r>
            <a:r>
              <a:rPr lang="uk-UA" sz="1600" spc="-45"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подій:</a:t>
            </a:r>
            <a:endParaRPr lang="en-US" sz="1600" dirty="0">
              <a:latin typeface="Times New Roman" panose="02020603050405020304" pitchFamily="18" charset="0"/>
              <a:ea typeface="Times New Roman" panose="02020603050405020304" pitchFamily="18" charset="0"/>
            </a:endParaRPr>
          </a:p>
          <a:p>
            <a:pPr marL="2095500">
              <a:spcBef>
                <a:spcPts val="310"/>
              </a:spcBef>
              <a:spcAft>
                <a:spcPts val="0"/>
              </a:spcAft>
            </a:pPr>
            <a:r>
              <a:rPr lang="uk-UA" sz="1600" spc="-10" dirty="0">
                <a:latin typeface="Times New Roman" panose="02020603050405020304" pitchFamily="18" charset="0"/>
                <a:ea typeface="Times New Roman" panose="02020603050405020304" pitchFamily="18" charset="0"/>
              </a:rPr>
              <a:t>1→2→5→8→11→14→17;</a:t>
            </a:r>
            <a:endParaRPr lang="en-US" sz="1600" dirty="0">
              <a:latin typeface="Times New Roman" panose="02020603050405020304" pitchFamily="18" charset="0"/>
              <a:ea typeface="Times New Roman" panose="02020603050405020304" pitchFamily="18" charset="0"/>
            </a:endParaRPr>
          </a:p>
          <a:p>
            <a:pPr marL="342900" lvl="0" indent="-342900" algn="just">
              <a:spcBef>
                <a:spcPts val="295"/>
              </a:spcBef>
              <a:spcAft>
                <a:spcPts val="0"/>
              </a:spcAft>
              <a:buSzPts val="1600"/>
              <a:buFont typeface="Times New Roman" panose="02020603050405020304" pitchFamily="18" charset="0"/>
              <a:buAutoNum type="arabicParenR"/>
              <a:tabLst>
                <a:tab pos="1036320" algn="l"/>
              </a:tabLst>
            </a:pPr>
            <a:r>
              <a:rPr lang="uk-UA" sz="1600" dirty="0">
                <a:latin typeface="Times New Roman" panose="02020603050405020304" pitchFamily="18" charset="0"/>
                <a:ea typeface="Times New Roman" panose="02020603050405020304" pitchFamily="18" charset="0"/>
              </a:rPr>
              <a:t>інформаційного,</a:t>
            </a:r>
            <a:r>
              <a:rPr lang="uk-UA" sz="1600" spc="-7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що</a:t>
            </a:r>
            <a:r>
              <a:rPr lang="uk-UA" sz="1600" spc="-6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є</a:t>
            </a:r>
            <a:r>
              <a:rPr lang="uk-UA" sz="1600" spc="-5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ланцюжком</a:t>
            </a:r>
            <a:r>
              <a:rPr lang="uk-UA" sz="1600" spc="-7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подій:</a:t>
            </a:r>
            <a:endParaRPr lang="en-US" sz="1600" dirty="0">
              <a:latin typeface="Times New Roman" panose="02020603050405020304" pitchFamily="18" charset="0"/>
              <a:ea typeface="Times New Roman" panose="02020603050405020304" pitchFamily="18" charset="0"/>
            </a:endParaRPr>
          </a:p>
          <a:p>
            <a:pPr marL="2095500">
              <a:spcBef>
                <a:spcPts val="295"/>
              </a:spcBef>
              <a:spcAft>
                <a:spcPts val="0"/>
              </a:spcAft>
            </a:pPr>
            <a:r>
              <a:rPr lang="uk-UA" sz="1600" spc="-10" dirty="0">
                <a:latin typeface="Times New Roman" panose="02020603050405020304" pitchFamily="18" charset="0"/>
                <a:ea typeface="Times New Roman" panose="02020603050405020304" pitchFamily="18" charset="0"/>
              </a:rPr>
              <a:t>1→3→5→9→12→15→17;</a:t>
            </a:r>
            <a:endParaRPr lang="en-US" sz="1600" dirty="0">
              <a:latin typeface="Times New Roman" panose="02020603050405020304" pitchFamily="18" charset="0"/>
              <a:ea typeface="Times New Roman" panose="02020603050405020304" pitchFamily="18" charset="0"/>
            </a:endParaRPr>
          </a:p>
          <a:p>
            <a:pPr marL="342900" marR="273685" lvl="0" indent="-342900" algn="just">
              <a:spcBef>
                <a:spcPts val="310"/>
              </a:spcBef>
              <a:spcAft>
                <a:spcPts val="0"/>
              </a:spcAft>
              <a:buSzPts val="1600"/>
              <a:buFont typeface="Times New Roman" panose="02020603050405020304" pitchFamily="18" charset="0"/>
              <a:buAutoNum type="arabicParenR"/>
              <a:tabLst>
                <a:tab pos="1035685" algn="l"/>
                <a:tab pos="2240280" algn="l"/>
                <a:tab pos="3484245" algn="l"/>
                <a:tab pos="3874135" algn="l"/>
                <a:tab pos="5086985" algn="l"/>
              </a:tabLst>
            </a:pPr>
            <a:r>
              <a:rPr lang="uk-UA" sz="1600" spc="-10" dirty="0">
                <a:latin typeface="Times New Roman" panose="02020603050405020304" pitchFamily="18" charset="0"/>
                <a:ea typeface="Times New Roman" panose="02020603050405020304" pitchFamily="18" charset="0"/>
              </a:rPr>
              <a:t>фінансового</a:t>
            </a:r>
            <a:r>
              <a:rPr lang="uk-UA" sz="160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(грошового),</a:t>
            </a:r>
            <a:r>
              <a:rPr lang="uk-UA" sz="1600" dirty="0">
                <a:latin typeface="Times New Roman" panose="02020603050405020304" pitchFamily="18" charset="0"/>
                <a:ea typeface="Times New Roman" panose="02020603050405020304" pitchFamily="18" charset="0"/>
              </a:rPr>
              <a:t>	</a:t>
            </a:r>
            <a:r>
              <a:rPr lang="uk-UA" sz="1600" spc="-30" dirty="0">
                <a:latin typeface="Times New Roman" panose="02020603050405020304" pitchFamily="18" charset="0"/>
                <a:ea typeface="Times New Roman" panose="02020603050405020304" pitchFamily="18" charset="0"/>
              </a:rPr>
              <a:t>що</a:t>
            </a:r>
            <a:r>
              <a:rPr lang="uk-UA" sz="160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створюється</a:t>
            </a:r>
            <a:r>
              <a:rPr lang="uk-UA" sz="1600" dirty="0">
                <a:latin typeface="Times New Roman" panose="02020603050405020304" pitchFamily="18" charset="0"/>
                <a:ea typeface="Times New Roman" panose="02020603050405020304" pitchFamily="18" charset="0"/>
              </a:rPr>
              <a:t>	</a:t>
            </a:r>
            <a:r>
              <a:rPr lang="uk-UA" sz="1600" spc="-10" dirty="0">
                <a:latin typeface="Times New Roman" panose="02020603050405020304" pitchFamily="18" charset="0"/>
                <a:ea typeface="Times New Roman" panose="02020603050405020304" pitchFamily="18" charset="0"/>
              </a:rPr>
              <a:t>ланцюжком подій:</a:t>
            </a:r>
            <a:endParaRPr lang="en-US" sz="1600" dirty="0">
              <a:latin typeface="Times New Roman" panose="02020603050405020304" pitchFamily="18" charset="0"/>
              <a:ea typeface="Times New Roman" panose="02020603050405020304" pitchFamily="18" charset="0"/>
            </a:endParaRPr>
          </a:p>
          <a:p>
            <a:pPr marL="92710" algn="ctr">
              <a:lnSpc>
                <a:spcPts val="1835"/>
              </a:lnSpc>
              <a:spcAft>
                <a:spcPts val="0"/>
              </a:spcAft>
            </a:pPr>
            <a:r>
              <a:rPr lang="uk-UA" sz="1600" spc="-10" dirty="0">
                <a:latin typeface="Times New Roman" panose="02020603050405020304" pitchFamily="18" charset="0"/>
                <a:ea typeface="Times New Roman" panose="02020603050405020304" pitchFamily="18" charset="0"/>
              </a:rPr>
              <a:t>1→4→7→10→13→16→17</a:t>
            </a:r>
            <a:r>
              <a:rPr lang="uk-UA" sz="1600" spc="-10" dirty="0" smtClean="0">
                <a:latin typeface="Times New Roman" panose="02020603050405020304" pitchFamily="18" charset="0"/>
                <a:ea typeface="Times New Roman" panose="02020603050405020304" pitchFamily="18" charset="0"/>
              </a:rPr>
              <a:t>.</a:t>
            </a:r>
          </a:p>
          <a:p>
            <a:pPr marL="360680" marR="269875" indent="456565" algn="just">
              <a:spcBef>
                <a:spcPts val="305"/>
              </a:spcBef>
              <a:spcAft>
                <a:spcPts val="0"/>
              </a:spcAft>
            </a:pPr>
            <a:r>
              <a:rPr lang="uk-UA" dirty="0">
                <a:latin typeface="Times New Roman" panose="02020603050405020304" pitchFamily="18" charset="0"/>
                <a:ea typeface="Times New Roman" panose="02020603050405020304" pitchFamily="18" charset="0"/>
              </a:rPr>
              <a:t>Послідовність формування і функціонування даної логістичної моделі створює такі взаємопов’язані блоки подій:</a:t>
            </a:r>
            <a:endParaRPr lang="en-US" dirty="0">
              <a:latin typeface="Times New Roman" panose="02020603050405020304" pitchFamily="18" charset="0"/>
              <a:ea typeface="Times New Roman" panose="02020603050405020304" pitchFamily="18" charset="0"/>
            </a:endParaRPr>
          </a:p>
          <a:p>
            <a:pPr marL="342900" marR="267970" lvl="0" indent="-342900" algn="just">
              <a:spcAft>
                <a:spcPts val="0"/>
              </a:spcAft>
              <a:buSzPts val="1600"/>
              <a:buFont typeface="Times New Roman" panose="02020603050405020304" pitchFamily="18" charset="0"/>
              <a:buAutoNum type="arabicParenR"/>
              <a:tabLst>
                <a:tab pos="1023620" algn="l"/>
              </a:tabLst>
            </a:pPr>
            <a:r>
              <a:rPr lang="uk-UA" b="1" spc="-10" dirty="0">
                <a:latin typeface="Times New Roman" panose="02020603050405020304" pitchFamily="18" charset="0"/>
                <a:ea typeface="Times New Roman" panose="02020603050405020304" pitchFamily="18" charset="0"/>
              </a:rPr>
              <a:t>організаційно-аналітичний</a:t>
            </a:r>
            <a:r>
              <a:rPr lang="uk-UA" b="1" spc="-70" dirty="0">
                <a:latin typeface="Times New Roman" panose="02020603050405020304" pitchFamily="18" charset="0"/>
                <a:ea typeface="Times New Roman" panose="02020603050405020304" pitchFamily="18" charset="0"/>
              </a:rPr>
              <a:t> </a:t>
            </a:r>
            <a:r>
              <a:rPr lang="uk-UA" b="1" spc="-10" dirty="0">
                <a:latin typeface="Times New Roman" panose="02020603050405020304" pitchFamily="18" charset="0"/>
                <a:ea typeface="Times New Roman" panose="02020603050405020304" pitchFamily="18" charset="0"/>
              </a:rPr>
              <a:t>блок</a:t>
            </a:r>
            <a:r>
              <a:rPr lang="uk-UA" spc="-10" dirty="0">
                <a:latin typeface="Times New Roman" panose="02020603050405020304" pitchFamily="18" charset="0"/>
                <a:ea typeface="Times New Roman" panose="02020603050405020304" pitchFamily="18" charset="0"/>
              </a:rPr>
              <a:t>,</a:t>
            </a:r>
            <a:r>
              <a:rPr lang="uk-UA" spc="-7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що</a:t>
            </a:r>
            <a:r>
              <a:rPr lang="uk-UA" spc="-6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включає</a:t>
            </a:r>
            <a:r>
              <a:rPr lang="uk-UA" spc="-7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події</a:t>
            </a:r>
            <a:r>
              <a:rPr lang="uk-UA" spc="-6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з</a:t>
            </a:r>
            <a:r>
              <a:rPr lang="uk-UA" spc="-7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1</a:t>
            </a:r>
            <a:r>
              <a:rPr lang="uk-UA" spc="-6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по</a:t>
            </a:r>
            <a:r>
              <a:rPr lang="uk-UA" spc="-7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4</a:t>
            </a:r>
            <a:r>
              <a:rPr lang="uk-UA" spc="-5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і </a:t>
            </a:r>
            <a:r>
              <a:rPr lang="uk-UA" spc="-30" dirty="0">
                <a:latin typeface="Times New Roman" panose="02020603050405020304" pitchFamily="18" charset="0"/>
                <a:ea typeface="Times New Roman" panose="02020603050405020304" pitchFamily="18" charset="0"/>
              </a:rPr>
              <a:t>забезпечує комплекс операцій з дослідження ринку (переважно – вивчення попиту споживачів на товари і послуги підприємства);</a:t>
            </a:r>
            <a:endParaRPr lang="en-US" spc="-30" dirty="0">
              <a:latin typeface="Times New Roman" panose="02020603050405020304" pitchFamily="18" charset="0"/>
              <a:ea typeface="Times New Roman" panose="02020603050405020304" pitchFamily="18" charset="0"/>
            </a:endParaRPr>
          </a:p>
          <a:p>
            <a:pPr marL="342900" marR="267335" lvl="0" indent="-342900" algn="just">
              <a:spcAft>
                <a:spcPts val="0"/>
              </a:spcAft>
              <a:buSzPts val="1600"/>
              <a:buFont typeface="Times New Roman" panose="02020603050405020304" pitchFamily="18" charset="0"/>
              <a:buAutoNum type="arabicParenR"/>
              <a:tabLst>
                <a:tab pos="1035685" algn="l"/>
              </a:tabLst>
            </a:pPr>
            <a:r>
              <a:rPr lang="uk-UA" b="1" spc="-30" dirty="0">
                <a:latin typeface="Times New Roman" panose="02020603050405020304" pitchFamily="18" charset="0"/>
                <a:ea typeface="Times New Roman" panose="02020603050405020304" pitchFamily="18" charset="0"/>
              </a:rPr>
              <a:t>організаційно-технічний блок, </a:t>
            </a:r>
            <a:r>
              <a:rPr lang="uk-UA" spc="-30" dirty="0">
                <a:latin typeface="Times New Roman" panose="02020603050405020304" pitchFamily="18" charset="0"/>
                <a:ea typeface="Times New Roman" panose="02020603050405020304" pitchFamily="18" charset="0"/>
              </a:rPr>
              <a:t>що включає події з 5 по 10 і забезпечує комплекс операцій зі створення матеріально-речових умов збутової діяльності;</a:t>
            </a:r>
            <a:endParaRPr lang="en-US" spc="-30" dirty="0">
              <a:latin typeface="Times New Roman" panose="02020603050405020304" pitchFamily="18" charset="0"/>
              <a:ea typeface="Times New Roman" panose="02020603050405020304" pitchFamily="18" charset="0"/>
            </a:endParaRPr>
          </a:p>
          <a:p>
            <a:pPr marL="342900" marR="268605" lvl="0" indent="-342900" algn="just">
              <a:spcAft>
                <a:spcPts val="0"/>
              </a:spcAft>
              <a:buSzPts val="1600"/>
              <a:buFont typeface="Times New Roman" panose="02020603050405020304" pitchFamily="18" charset="0"/>
              <a:buAutoNum type="arabicParenR"/>
              <a:tabLst>
                <a:tab pos="1035685" algn="l"/>
              </a:tabLst>
            </a:pPr>
            <a:r>
              <a:rPr lang="uk-UA" b="1" spc="-30" dirty="0">
                <a:latin typeface="Times New Roman" panose="02020603050405020304" pitchFamily="18" charset="0"/>
                <a:ea typeface="Times New Roman" panose="02020603050405020304" pitchFamily="18" charset="0"/>
              </a:rPr>
              <a:t>організаційно-управлінський</a:t>
            </a:r>
            <a:r>
              <a:rPr lang="uk-UA" b="1" spc="200" dirty="0">
                <a:latin typeface="Times New Roman" panose="02020603050405020304" pitchFamily="18" charset="0"/>
                <a:ea typeface="Times New Roman" panose="02020603050405020304" pitchFamily="18" charset="0"/>
              </a:rPr>
              <a:t>  </a:t>
            </a:r>
            <a:r>
              <a:rPr lang="uk-UA" b="1" spc="-30" dirty="0">
                <a:latin typeface="Times New Roman" panose="02020603050405020304" pitchFamily="18" charset="0"/>
                <a:ea typeface="Times New Roman" panose="02020603050405020304" pitchFamily="18" charset="0"/>
              </a:rPr>
              <a:t>блок,</a:t>
            </a:r>
            <a:r>
              <a:rPr lang="uk-UA" b="1" spc="200" dirty="0">
                <a:latin typeface="Times New Roman" panose="02020603050405020304" pitchFamily="18" charset="0"/>
                <a:ea typeface="Times New Roman" panose="02020603050405020304" pitchFamily="18" charset="0"/>
              </a:rPr>
              <a:t>  </a:t>
            </a:r>
            <a:r>
              <a:rPr lang="uk-UA" spc="-30" dirty="0">
                <a:latin typeface="Times New Roman" panose="02020603050405020304" pitchFamily="18" charset="0"/>
                <a:ea typeface="Times New Roman" panose="02020603050405020304" pitchFamily="18" charset="0"/>
              </a:rPr>
              <a:t>що</a:t>
            </a:r>
            <a:r>
              <a:rPr lang="uk-UA" spc="200" dirty="0">
                <a:latin typeface="Times New Roman" panose="02020603050405020304" pitchFamily="18" charset="0"/>
                <a:ea typeface="Times New Roman" panose="02020603050405020304" pitchFamily="18" charset="0"/>
              </a:rPr>
              <a:t>  </a:t>
            </a:r>
            <a:r>
              <a:rPr lang="uk-UA" spc="-30" dirty="0">
                <a:latin typeface="Times New Roman" panose="02020603050405020304" pitchFamily="18" charset="0"/>
                <a:ea typeface="Times New Roman" panose="02020603050405020304" pitchFamily="18" charset="0"/>
              </a:rPr>
              <a:t>включає</a:t>
            </a:r>
            <a:r>
              <a:rPr lang="uk-UA" spc="200" dirty="0">
                <a:latin typeface="Times New Roman" panose="02020603050405020304" pitchFamily="18" charset="0"/>
                <a:ea typeface="Times New Roman" panose="02020603050405020304" pitchFamily="18" charset="0"/>
              </a:rPr>
              <a:t>  </a:t>
            </a:r>
            <a:r>
              <a:rPr lang="uk-UA" spc="-30" dirty="0">
                <a:latin typeface="Times New Roman" panose="02020603050405020304" pitchFamily="18" charset="0"/>
                <a:ea typeface="Times New Roman" panose="02020603050405020304" pitchFamily="18" charset="0"/>
              </a:rPr>
              <a:t>події з 11 по 17 і забезпечує комплекс операцій з управління збутовою діяльністю, таких як планування, оцінка, контроль і регулювання діяльності всіх учасників збутового процесу.</a:t>
            </a:r>
            <a:endParaRPr lang="en-US" spc="-30" dirty="0">
              <a:latin typeface="Times New Roman" panose="02020603050405020304" pitchFamily="18" charset="0"/>
              <a:ea typeface="Times New Roman" panose="02020603050405020304" pitchFamily="18" charset="0"/>
            </a:endParaRPr>
          </a:p>
          <a:p>
            <a:pPr marL="92710" algn="just">
              <a:lnSpc>
                <a:spcPts val="1835"/>
              </a:lnSpc>
              <a:spcAft>
                <a:spcPts val="0"/>
              </a:spcAft>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7614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620688"/>
            <a:ext cx="8229600" cy="4525963"/>
          </a:xfrm>
        </p:spPr>
        <p:txBody>
          <a:bodyPr>
            <a:normAutofit fontScale="92500" lnSpcReduction="20000"/>
          </a:bodyPr>
          <a:lstStyle/>
          <a:p>
            <a:pPr marL="360680" marR="271145" indent="456565" algn="just"/>
            <a:r>
              <a:rPr lang="uk-UA" sz="2800" dirty="0">
                <a:latin typeface="Times New Roman" panose="02020603050405020304" pitchFamily="18" charset="0"/>
                <a:ea typeface="Times New Roman" panose="02020603050405020304" pitchFamily="18" charset="0"/>
              </a:rPr>
              <a:t>Операції</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маркетингової</a:t>
            </a:r>
            <a:r>
              <a:rPr lang="uk-UA" sz="2800" spc="-3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логістики</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розрізняють</a:t>
            </a:r>
            <a:r>
              <a:rPr lang="uk-UA" sz="2800" spc="-3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a:t>
            </a:r>
            <a:r>
              <a:rPr lang="uk-UA" sz="2800" spc="-3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декількома </a:t>
            </a:r>
            <a:r>
              <a:rPr lang="uk-UA" sz="2800" spc="-10" dirty="0">
                <a:latin typeface="Times New Roman" panose="02020603050405020304" pitchFamily="18" charset="0"/>
                <a:ea typeface="Times New Roman" panose="02020603050405020304" pitchFamily="18" charset="0"/>
              </a:rPr>
              <a:t>ознаками:</a:t>
            </a:r>
            <a:endParaRPr lang="en-US" sz="2800" dirty="0">
              <a:latin typeface="Times New Roman" panose="02020603050405020304" pitchFamily="18" charset="0"/>
              <a:ea typeface="Times New Roman" panose="02020603050405020304" pitchFamily="18" charset="0"/>
            </a:endParaRPr>
          </a:p>
          <a:p>
            <a:pPr marL="342900" marR="267970" lvl="0" indent="-342900" algn="just">
              <a:buSzPts val="1600"/>
              <a:buFont typeface="Times New Roman" panose="02020603050405020304" pitchFamily="18" charset="0"/>
              <a:buAutoNum type="arabicParenR"/>
              <a:tabLst>
                <a:tab pos="1035685" algn="l"/>
              </a:tabLst>
            </a:pPr>
            <a:r>
              <a:rPr lang="uk-UA" sz="2800" dirty="0">
                <a:latin typeface="Times New Roman" panose="02020603050405020304" pitchFamily="18" charset="0"/>
                <a:ea typeface="Times New Roman" panose="02020603050405020304" pitchFamily="18" charset="0"/>
              </a:rPr>
              <a:t>повнота обслуговування клієнтів (повне чи комплексне обслуговування і неповне чи часткове обслуговування);</a:t>
            </a:r>
            <a:endParaRPr lang="en-US" sz="1800" dirty="0">
              <a:latin typeface="Times New Roman" panose="02020603050405020304" pitchFamily="18" charset="0"/>
              <a:ea typeface="Times New Roman" panose="02020603050405020304" pitchFamily="18" charset="0"/>
            </a:endParaRPr>
          </a:p>
          <a:p>
            <a:pPr marL="342900" marR="271145" lvl="0" indent="-342900" algn="just">
              <a:spcBef>
                <a:spcPts val="345"/>
              </a:spcBef>
              <a:buSzPts val="1600"/>
              <a:buFont typeface="Times New Roman" panose="02020603050405020304" pitchFamily="18" charset="0"/>
              <a:buAutoNum type="arabicParenR"/>
              <a:tabLst>
                <a:tab pos="1035685" algn="l"/>
                <a:tab pos="1864360" algn="l"/>
                <a:tab pos="3072765" algn="l"/>
                <a:tab pos="4228465" algn="l"/>
                <a:tab pos="4987290" algn="l"/>
                <a:tab pos="5431790" algn="l"/>
              </a:tabLst>
            </a:pPr>
            <a:r>
              <a:rPr lang="uk-UA" sz="2800" dirty="0">
                <a:latin typeface="Times New Roman" panose="02020603050405020304" pitchFamily="18" charset="0"/>
                <a:ea typeface="Times New Roman" panose="02020603050405020304" pitchFamily="18" charset="0"/>
              </a:rPr>
              <a:t/>
            </a:r>
            <a:br>
              <a:rPr lang="uk-UA" sz="2800" dirty="0">
                <a:latin typeface="Times New Roman" panose="02020603050405020304" pitchFamily="18" charset="0"/>
                <a:ea typeface="Times New Roman" panose="02020603050405020304" pitchFamily="18" charset="0"/>
              </a:rPr>
            </a:br>
            <a:r>
              <a:rPr lang="uk-UA" sz="2800" spc="-10" dirty="0">
                <a:latin typeface="Times New Roman" panose="02020603050405020304" pitchFamily="18" charset="0"/>
                <a:ea typeface="Times New Roman" panose="02020603050405020304" pitchFamily="18" charset="0"/>
              </a:rPr>
              <a:t>форма</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організації</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(зовнішні,</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тобто</a:t>
            </a:r>
            <a:r>
              <a:rPr lang="uk-UA" sz="2800" dirty="0">
                <a:latin typeface="Times New Roman" panose="02020603050405020304" pitchFamily="18" charset="0"/>
                <a:ea typeface="Times New Roman" panose="02020603050405020304" pitchFamily="18" charset="0"/>
              </a:rPr>
              <a:t>	</a:t>
            </a:r>
            <a:r>
              <a:rPr lang="uk-UA" sz="2800" spc="-30" dirty="0">
                <a:latin typeface="Times New Roman" panose="02020603050405020304" pitchFamily="18" charset="0"/>
                <a:ea typeface="Times New Roman" panose="02020603050405020304" pitchFamily="18" charset="0"/>
              </a:rPr>
              <a:t>за</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межами </a:t>
            </a:r>
            <a:r>
              <a:rPr lang="uk-UA" sz="2800" dirty="0">
                <a:latin typeface="Times New Roman" panose="02020603050405020304" pitchFamily="18" charset="0"/>
                <a:ea typeface="Times New Roman" panose="02020603050405020304" pitchFamily="18" charset="0"/>
              </a:rPr>
              <a:t>підприємства, і внутрішні, тобто в межах підприємства);</a:t>
            </a:r>
            <a:endParaRPr lang="en-US" sz="1800" dirty="0">
              <a:latin typeface="Times New Roman" panose="02020603050405020304" pitchFamily="18" charset="0"/>
              <a:ea typeface="Times New Roman" panose="02020603050405020304" pitchFamily="18" charset="0"/>
            </a:endParaRPr>
          </a:p>
          <a:p>
            <a:pPr marL="342900" marR="271145" lvl="0" indent="-342900" algn="just">
              <a:buSzPts val="1600"/>
              <a:buFont typeface="Times New Roman" panose="02020603050405020304" pitchFamily="18" charset="0"/>
              <a:buAutoNum type="arabicParenR"/>
              <a:tabLst>
                <a:tab pos="1035685" algn="l"/>
                <a:tab pos="1797685" algn="l"/>
                <a:tab pos="2920365" algn="l"/>
                <a:tab pos="3963670" algn="l"/>
                <a:tab pos="5228590" algn="l"/>
              </a:tabLst>
            </a:pPr>
            <a:r>
              <a:rPr lang="uk-UA" sz="2800" spc="-10" dirty="0">
                <a:latin typeface="Times New Roman" panose="02020603050405020304" pitchFamily="18" charset="0"/>
                <a:ea typeface="Times New Roman" panose="02020603050405020304" pitchFamily="18" charset="0"/>
              </a:rPr>
              <a:t>спосіб</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виконання</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(технічні,</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матеріальні,</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фінансові, інформаційні);</a:t>
            </a:r>
            <a:endParaRPr lang="en-US" sz="1800" dirty="0">
              <a:latin typeface="Times New Roman" panose="02020603050405020304" pitchFamily="18" charset="0"/>
              <a:ea typeface="Times New Roman" panose="02020603050405020304" pitchFamily="18" charset="0"/>
            </a:endParaRPr>
          </a:p>
          <a:p>
            <a:pPr marL="342900" lvl="0" indent="-342900" algn="just">
              <a:buSzPts val="1600"/>
              <a:buFont typeface="Times New Roman" panose="02020603050405020304" pitchFamily="18" charset="0"/>
              <a:buAutoNum type="arabicParenR"/>
              <a:tabLst>
                <a:tab pos="1036320" algn="l"/>
              </a:tabLst>
            </a:pPr>
            <a:r>
              <a:rPr lang="uk-UA" sz="2800" dirty="0">
                <a:latin typeface="Times New Roman" panose="02020603050405020304" pitchFamily="18" charset="0"/>
                <a:ea typeface="Times New Roman" panose="02020603050405020304" pitchFamily="18" charset="0"/>
              </a:rPr>
              <a:t>результат</a:t>
            </a:r>
            <a:r>
              <a:rPr lang="uk-UA" sz="2800" spc="-6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(поставка</a:t>
            </a:r>
            <a:r>
              <a:rPr lang="uk-UA" sz="2800" spc="-6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товару,</a:t>
            </a:r>
            <a:r>
              <a:rPr lang="uk-UA" sz="2800" spc="-5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надання</a:t>
            </a:r>
            <a:r>
              <a:rPr lang="uk-UA" sz="2800" spc="-6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послуг).</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33903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660758"/>
            <a:ext cx="9144000" cy="6080610"/>
          </a:xfrm>
        </p:spPr>
        <p:txBody>
          <a:bodyPr>
            <a:normAutofit/>
          </a:bodyPr>
          <a:lstStyle/>
          <a:p>
            <a:r>
              <a:rPr lang="uk-UA" sz="2000" i="1" dirty="0">
                <a:latin typeface="Times New Roman" panose="02020603050405020304" pitchFamily="18" charset="0"/>
                <a:ea typeface="Times New Roman" panose="02020603050405020304" pitchFamily="18" charset="0"/>
              </a:rPr>
              <a:t>Стандарти обслуговування </a:t>
            </a:r>
            <a:r>
              <a:rPr lang="uk-UA" sz="2000" dirty="0">
                <a:latin typeface="Times New Roman" panose="02020603050405020304" pitchFamily="18" charset="0"/>
                <a:ea typeface="Times New Roman" panose="02020603050405020304" pitchFamily="18" charset="0"/>
              </a:rPr>
              <a:t>– це детальний аналіз елементів обслуговування в каналі розподілу. Елементи обслуговування сконцентровані в трьох категоріях дій: дії до укладення угоди, елементи угоди, дії після укладення угоди </a:t>
            </a:r>
            <a:endParaRPr lang="en-US" sz="2000" dirty="0"/>
          </a:p>
        </p:txBody>
      </p:sp>
      <p:sp>
        <p:nvSpPr>
          <p:cNvPr id="3" name="Прямоугольник 2"/>
          <p:cNvSpPr/>
          <p:nvPr/>
        </p:nvSpPr>
        <p:spPr>
          <a:xfrm>
            <a:off x="1652637" y="260648"/>
            <a:ext cx="4787914" cy="400110"/>
          </a:xfrm>
          <a:prstGeom prst="rect">
            <a:avLst/>
          </a:prstGeom>
        </p:spPr>
        <p:txBody>
          <a:bodyPr wrap="none">
            <a:spAutoFit/>
          </a:bodyPr>
          <a:lstStyle/>
          <a:p>
            <a:pPr lvl="1" algn="r">
              <a:spcAft>
                <a:spcPts val="0"/>
              </a:spcAft>
              <a:buSzPts val="1600"/>
              <a:tabLst>
                <a:tab pos="1752600" algn="l"/>
              </a:tabLst>
            </a:pPr>
            <a:r>
              <a:rPr lang="uk-UA" sz="2000" b="1" dirty="0">
                <a:latin typeface="Times New Roman" panose="02020603050405020304" pitchFamily="18" charset="0"/>
                <a:ea typeface="Times New Roman" panose="02020603050405020304" pitchFamily="18" charset="0"/>
              </a:rPr>
              <a:t>Стандарти</a:t>
            </a:r>
            <a:r>
              <a:rPr lang="uk-UA" sz="2000" b="1" spc="-9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обслуговування</a:t>
            </a:r>
            <a:r>
              <a:rPr lang="uk-UA" sz="2000" b="1" spc="-100" dirty="0">
                <a:latin typeface="Times New Roman" panose="02020603050405020304" pitchFamily="18" charset="0"/>
                <a:ea typeface="Times New Roman" panose="02020603050405020304" pitchFamily="18" charset="0"/>
              </a:rPr>
              <a:t> </a:t>
            </a:r>
            <a:r>
              <a:rPr lang="uk-UA" sz="2000" b="1" spc="-10" dirty="0">
                <a:latin typeface="Times New Roman" panose="02020603050405020304" pitchFamily="18" charset="0"/>
                <a:ea typeface="Times New Roman" panose="02020603050405020304" pitchFamily="18" charset="0"/>
              </a:rPr>
              <a:t>клієнтів</a:t>
            </a:r>
            <a:endParaRPr lang="en-US" sz="2000" b="1" spc="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55576" y="1700808"/>
            <a:ext cx="7848872" cy="5040560"/>
          </a:xfrm>
          <a:prstGeom prst="rect">
            <a:avLst/>
          </a:prstGeom>
        </p:spPr>
      </p:pic>
    </p:spTree>
    <p:extLst>
      <p:ext uri="{BB962C8B-B14F-4D97-AF65-F5344CB8AC3E}">
        <p14:creationId xmlns:p14="http://schemas.microsoft.com/office/powerpoint/2010/main" val="3566184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60648"/>
            <a:ext cx="8229600" cy="6192688"/>
          </a:xfrm>
        </p:spPr>
        <p:txBody>
          <a:bodyPr>
            <a:normAutofit fontScale="70000" lnSpcReduction="20000"/>
          </a:bodyPr>
          <a:lstStyle/>
          <a:p>
            <a:pPr marL="360680" marR="266700" indent="456565" algn="just">
              <a:spcBef>
                <a:spcPts val="345"/>
              </a:spcBef>
            </a:pPr>
            <a:r>
              <a:rPr lang="uk-UA" sz="2800" b="1" i="1" dirty="0">
                <a:latin typeface="Times New Roman" panose="02020603050405020304" pitchFamily="18" charset="0"/>
                <a:ea typeface="Times New Roman" panose="02020603050405020304" pitchFamily="18" charset="0"/>
              </a:rPr>
              <a:t>Дії до укладення угоди </a:t>
            </a:r>
            <a:r>
              <a:rPr lang="uk-UA" sz="2800" dirty="0">
                <a:latin typeface="Times New Roman" panose="02020603050405020304" pitchFamily="18" charset="0"/>
                <a:ea typeface="Times New Roman" panose="02020603050405020304" pitchFamily="18" charset="0"/>
              </a:rPr>
              <a:t>– ці дії, що безпосередньо не беруть участі в процесі фізичного розподілу, але дають змогу</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створювати умови підвищення рівня обслуговування клієнтів. Внаслідок цього ці елементи справляють суттєвий вплив на обсяги продажу товарів.</a:t>
            </a:r>
            <a:endParaRPr lang="en-US" sz="2800" dirty="0">
              <a:latin typeface="Times New Roman" panose="02020603050405020304" pitchFamily="18" charset="0"/>
              <a:ea typeface="Times New Roman" panose="02020603050405020304" pitchFamily="18" charset="0"/>
            </a:endParaRPr>
          </a:p>
          <a:p>
            <a:pPr marL="342900" marR="264795" lvl="0" indent="-342900" algn="just">
              <a:buSzPts val="1400"/>
              <a:buFont typeface="Times New Roman" panose="02020603050405020304" pitchFamily="18" charset="0"/>
              <a:buChar char="—"/>
              <a:tabLst>
                <a:tab pos="975360" algn="l"/>
              </a:tabLst>
            </a:pPr>
            <a:r>
              <a:rPr lang="uk-UA" sz="2800" b="1" dirty="0" smtClean="0">
                <a:latin typeface="Times New Roman" panose="02020603050405020304" pitchFamily="18" charset="0"/>
                <a:ea typeface="Times New Roman" panose="02020603050405020304" pitchFamily="18" charset="0"/>
              </a:rPr>
              <a:t>.</a:t>
            </a:r>
            <a:r>
              <a:rPr lang="uk-UA" sz="2800" dirty="0">
                <a:latin typeface="Times New Roman" panose="02020603050405020304" pitchFamily="18" charset="0"/>
                <a:ea typeface="Times New Roman" panose="02020603050405020304" pitchFamily="18" charset="0"/>
              </a:rPr>
              <a:t> письмове формулювання політики обслуговування клієнта. Готуючи таку</a:t>
            </a:r>
            <a:r>
              <a:rPr lang="uk-UA" sz="2800" spc="4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політику,</a:t>
            </a:r>
            <a:r>
              <a:rPr lang="uk-UA" sz="2800" spc="4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необхідно</a:t>
            </a:r>
            <a:r>
              <a:rPr lang="uk-UA" sz="2800" spc="4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визначити</a:t>
            </a:r>
            <a:r>
              <a:rPr lang="uk-UA" sz="2800" spc="4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потреби</a:t>
            </a:r>
            <a:r>
              <a:rPr lang="uk-UA" sz="2800" spc="4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та</a:t>
            </a:r>
            <a:r>
              <a:rPr lang="uk-UA" sz="2800" spc="4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преференції</a:t>
            </a:r>
            <a:r>
              <a:rPr lang="uk-UA" sz="2800" spc="400" dirty="0">
                <a:latin typeface="Times New Roman" panose="02020603050405020304" pitchFamily="18" charset="0"/>
                <a:ea typeface="Times New Roman" panose="02020603050405020304" pitchFamily="18" charset="0"/>
              </a:rPr>
              <a:t> </a:t>
            </a:r>
            <a:r>
              <a:rPr lang="uk-UA" sz="2800" dirty="0" smtClean="0">
                <a:latin typeface="Times New Roman" panose="02020603050405020304" pitchFamily="18" charset="0"/>
                <a:ea typeface="Times New Roman" panose="02020603050405020304" pitchFamily="18" charset="0"/>
              </a:rPr>
              <a:t>потенційних </a:t>
            </a:r>
            <a:r>
              <a:rPr lang="uk-UA" sz="2800" dirty="0">
                <a:latin typeface="Times New Roman" panose="02020603050405020304" pitchFamily="18" charset="0"/>
                <a:ea typeface="Times New Roman" panose="02020603050405020304" pitchFamily="18" charset="0"/>
              </a:rPr>
              <a:t/>
            </a:r>
            <a:br>
              <a:rPr lang="uk-UA" sz="2800" dirty="0">
                <a:latin typeface="Times New Roman" panose="02020603050405020304" pitchFamily="18" charset="0"/>
                <a:ea typeface="Times New Roman" panose="02020603050405020304" pitchFamily="18" charset="0"/>
              </a:rPr>
            </a:br>
            <a:r>
              <a:rPr lang="uk-UA" sz="2800" dirty="0">
                <a:latin typeface="Times New Roman" panose="02020603050405020304" pitchFamily="18" charset="0"/>
                <a:ea typeface="Times New Roman" panose="02020603050405020304" pitchFamily="18" charset="0"/>
              </a:rPr>
              <a:t>клієнтів фірми, а також те, чим вони можуть відрізнятися порівняно з іншими сегментами клієнтів. Згодом визначають цілі обслуговування клієнта й лише після цього можна проектувати стандарти обслуговування клієнта. Політика обслуговування клієнта повинна містити визначені показники, які уможливлюють моніторинг запропонованого рівня послуг, частоту їхнього виміру, а також заходи, необхідні у разі відхилення від встановленої норми.</a:t>
            </a:r>
            <a:endParaRPr lang="en-US" sz="2800" dirty="0">
              <a:latin typeface="Times New Roman" panose="02020603050405020304" pitchFamily="18" charset="0"/>
              <a:ea typeface="Times New Roman" panose="02020603050405020304" pitchFamily="18" charset="0"/>
            </a:endParaRPr>
          </a:p>
          <a:p>
            <a:pPr marL="342900" marR="260985" lvl="0" indent="-342900" algn="just">
              <a:spcBef>
                <a:spcPts val="5"/>
              </a:spcBef>
              <a:buSzPts val="1400"/>
              <a:buFont typeface="Times New Roman" panose="02020603050405020304" pitchFamily="18" charset="0"/>
              <a:buChar char="—"/>
              <a:tabLst>
                <a:tab pos="1005840" algn="l"/>
              </a:tabLst>
            </a:pPr>
            <a:r>
              <a:rPr lang="uk-UA" sz="2800" dirty="0">
                <a:latin typeface="Times New Roman" panose="02020603050405020304" pitchFamily="18" charset="0"/>
                <a:ea typeface="Times New Roman" panose="02020603050405020304" pitchFamily="18" charset="0"/>
              </a:rPr>
              <a:t>Надання клієнту письмової версії політики обслуговування клієнта. Обслуговування клієнта є послугою, яка вже зі свого визначення є нематеріальною, тобто її закупівля пов'язана для клієнта з ризиком. Письмове засвідчення політики обслуговування клієнта надає можливість ознайомитися з </a:t>
            </a:r>
            <a:r>
              <a:rPr lang="uk-UA" sz="2800" spc="-10" dirty="0">
                <a:latin typeface="Times New Roman" panose="02020603050405020304" pitchFamily="18" charset="0"/>
                <a:ea typeface="Times New Roman" panose="02020603050405020304" pitchFamily="18" charset="0"/>
              </a:rPr>
              <a:t>пропозицією</a:t>
            </a:r>
            <a:r>
              <a:rPr lang="uk-UA" sz="2800" spc="-5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фірми</a:t>
            </a:r>
            <a:r>
              <a:rPr lang="uk-UA" sz="2800" spc="-4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у</a:t>
            </a:r>
            <a:r>
              <a:rPr lang="uk-UA" sz="2800" spc="-5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сфері</a:t>
            </a:r>
            <a:r>
              <a:rPr lang="uk-UA" sz="2800" spc="-4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обслуговування</a:t>
            </a:r>
            <a:r>
              <a:rPr lang="uk-UA" sz="2800" spc="-4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і</a:t>
            </a:r>
            <a:r>
              <a:rPr lang="uk-UA" sz="2800" spc="-4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тим</a:t>
            </a:r>
            <a:r>
              <a:rPr lang="uk-UA" sz="2800" spc="-4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самим</a:t>
            </a:r>
            <a:r>
              <a:rPr lang="uk-UA" sz="2800" spc="-3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мінімізувати</a:t>
            </a:r>
            <a:r>
              <a:rPr lang="uk-UA" sz="2800" spc="-4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свої</a:t>
            </a:r>
            <a:r>
              <a:rPr lang="uk-UA" sz="2800" spc="-4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ризики.</a:t>
            </a:r>
            <a:endParaRPr lang="en-US" sz="2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8887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7"/>
            <a:ext cx="8229600" cy="2857519"/>
          </a:xfrm>
        </p:spPr>
        <p:txBody>
          <a:bodyPr/>
          <a:lstStyle/>
          <a:p>
            <a:pPr algn="ctr">
              <a:buNone/>
            </a:pPr>
            <a:r>
              <a:rPr lang="uk-UA" dirty="0" smtClean="0">
                <a:latin typeface="Times New Roman" pitchFamily="18" charset="0"/>
                <a:cs typeface="Times New Roman" pitchFamily="18" charset="0"/>
              </a:rPr>
              <a:t>Маркетинг-логістика — це діяльність щодо планування, виконання й контролю фізичного переміщення товарів, фінансових та інформаційних потоків від виробника до споживача з метою задоволення потреб споживача та отримання прибутку.</a:t>
            </a:r>
          </a:p>
          <a:p>
            <a:endParaRPr lang="uk-UA" dirty="0"/>
          </a:p>
        </p:txBody>
      </p:sp>
      <p:pic>
        <p:nvPicPr>
          <p:cNvPr id="2050" name="Picture 2" descr="C:\Users\user\Desktop\logist3.jpg"/>
          <p:cNvPicPr>
            <a:picLocks noChangeAspect="1" noChangeArrowheads="1"/>
          </p:cNvPicPr>
          <p:nvPr/>
        </p:nvPicPr>
        <p:blipFill>
          <a:blip r:embed="rId2"/>
          <a:srcRect/>
          <a:stretch>
            <a:fillRect/>
          </a:stretch>
        </p:blipFill>
        <p:spPr bwMode="auto">
          <a:xfrm>
            <a:off x="2928926" y="3357562"/>
            <a:ext cx="5429288" cy="28575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884" y="188640"/>
            <a:ext cx="8964488" cy="5991384"/>
          </a:xfrm>
          <a:prstGeom prst="rect">
            <a:avLst/>
          </a:prstGeom>
        </p:spPr>
        <p:txBody>
          <a:bodyPr wrap="square">
            <a:spAutoFit/>
          </a:bodyPr>
          <a:lstStyle/>
          <a:p>
            <a:pPr marL="342900" marR="261620" lvl="0" indent="-342900" algn="just">
              <a:spcBef>
                <a:spcPts val="400"/>
              </a:spcBef>
              <a:buClr>
                <a:srgbClr val="2DA2BF"/>
              </a:buClr>
              <a:buSzPts val="1400"/>
              <a:buFont typeface="Times New Roman" panose="02020603050405020304" pitchFamily="18" charset="0"/>
              <a:buChar char="—"/>
              <a:tabLst>
                <a:tab pos="951230" algn="l"/>
              </a:tabLst>
            </a:pPr>
            <a:r>
              <a:rPr lang="uk-UA" sz="2000" spc="-10" dirty="0">
                <a:solidFill>
                  <a:prstClr val="black"/>
                </a:solidFill>
                <a:latin typeface="Times New Roman" panose="02020603050405020304" pitchFamily="18" charset="0"/>
                <a:ea typeface="Times New Roman" panose="02020603050405020304" pitchFamily="18" charset="0"/>
              </a:rPr>
              <a:t>Організаційна</a:t>
            </a:r>
            <a:r>
              <a:rPr lang="uk-UA" sz="2000" spc="-6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структура.</a:t>
            </a:r>
            <a:r>
              <a:rPr lang="uk-UA" sz="2000" spc="-6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Формуючи</a:t>
            </a:r>
            <a:r>
              <a:rPr lang="uk-UA" sz="2000" spc="-5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організаційну</a:t>
            </a:r>
            <a:r>
              <a:rPr lang="uk-UA" sz="2000" spc="-7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структуру</a:t>
            </a:r>
            <a:r>
              <a:rPr lang="uk-UA" sz="2000" spc="-6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фірми,</a:t>
            </a:r>
            <a:r>
              <a:rPr lang="uk-UA" sz="2000" spc="-6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яка орієнтується</a:t>
            </a:r>
            <a:r>
              <a:rPr lang="uk-UA" sz="2000" spc="-6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на</a:t>
            </a:r>
            <a:r>
              <a:rPr lang="uk-UA" sz="2000" spc="-5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задоволення</a:t>
            </a:r>
            <a:r>
              <a:rPr lang="uk-UA" sz="2000" spc="-6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клієнта,</a:t>
            </a:r>
            <a:r>
              <a:rPr lang="uk-UA" sz="2000" spc="-6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необхідно</a:t>
            </a:r>
            <a:r>
              <a:rPr lang="uk-UA" sz="2000" spc="-6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пам'ятати</a:t>
            </a:r>
            <a:r>
              <a:rPr lang="uk-UA" sz="2000" spc="-6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про</a:t>
            </a:r>
            <a:r>
              <a:rPr lang="uk-UA" sz="2000" spc="-6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комунікацію</a:t>
            </a:r>
            <a:r>
              <a:rPr lang="uk-UA" sz="2000" spc="-6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різних </a:t>
            </a:r>
            <a:r>
              <a:rPr lang="uk-UA" sz="2000" dirty="0">
                <a:solidFill>
                  <a:prstClr val="black"/>
                </a:solidFill>
                <a:latin typeface="Times New Roman" panose="02020603050405020304" pitchFamily="18" charset="0"/>
                <a:ea typeface="Times New Roman" panose="02020603050405020304" pitchFamily="18" charset="0"/>
              </a:rPr>
              <a:t>вертикалей із метою чіткого обслуговування клієнта, а також полегшеного доступу до потрібних працівників. Відповідним рішенням є делегування працівника</a:t>
            </a:r>
            <a:r>
              <a:rPr lang="uk-UA" sz="2000" spc="-90"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(або</a:t>
            </a:r>
            <a:r>
              <a:rPr lang="uk-UA" sz="2000" spc="-85"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працівників)</a:t>
            </a:r>
            <a:r>
              <a:rPr lang="uk-UA" sz="2000" spc="-90"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для</a:t>
            </a:r>
            <a:r>
              <a:rPr lang="uk-UA" sz="2000" spc="-85"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обслуговування</a:t>
            </a:r>
            <a:r>
              <a:rPr lang="uk-UA" sz="2000" spc="-90"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важливих</a:t>
            </a:r>
            <a:r>
              <a:rPr lang="uk-UA" sz="2000" spc="-85"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клієнтів.</a:t>
            </a:r>
            <a:endParaRPr lang="en-US" sz="2000" dirty="0">
              <a:solidFill>
                <a:prstClr val="black"/>
              </a:solidFill>
              <a:latin typeface="Times New Roman" panose="02020603050405020304" pitchFamily="18" charset="0"/>
              <a:ea typeface="Times New Roman" panose="02020603050405020304" pitchFamily="18" charset="0"/>
            </a:endParaRPr>
          </a:p>
          <a:p>
            <a:pPr marL="342900" marR="264795" lvl="0" indent="-342900" algn="just">
              <a:spcBef>
                <a:spcPts val="5"/>
              </a:spcBef>
              <a:buClr>
                <a:srgbClr val="2DA2BF"/>
              </a:buClr>
              <a:buSzPts val="1400"/>
              <a:buFont typeface="Times New Roman" panose="02020603050405020304" pitchFamily="18" charset="0"/>
              <a:buChar char="—"/>
              <a:tabLst>
                <a:tab pos="995680" algn="l"/>
              </a:tabLst>
            </a:pPr>
            <a:r>
              <a:rPr lang="uk-UA" sz="2000" dirty="0">
                <a:solidFill>
                  <a:prstClr val="black"/>
                </a:solidFill>
                <a:latin typeface="Times New Roman" panose="02020603050405020304" pitchFamily="18" charset="0"/>
                <a:ea typeface="Times New Roman" panose="02020603050405020304" pitchFamily="18" charset="0"/>
              </a:rPr>
              <a:t>Гнучка система обслуговування клієнта. Гнучкість обслуговування означає, що, із одного боку, фірма здатна підготувати свою систему до зміни вимог клієнтів, а з другого боку, має готові процедури поведінки у кризових ситуаціях, таких як, наприклад, страйки працівників, перерви в поставках енергії, природні катастрофи.</a:t>
            </a:r>
            <a:endParaRPr lang="en-US" sz="2000" dirty="0">
              <a:solidFill>
                <a:prstClr val="black"/>
              </a:solidFill>
              <a:latin typeface="Times New Roman" panose="02020603050405020304" pitchFamily="18" charset="0"/>
              <a:ea typeface="Times New Roman" panose="02020603050405020304" pitchFamily="18" charset="0"/>
            </a:endParaRPr>
          </a:p>
          <a:p>
            <a:pPr marL="342900" marR="261620" lvl="0" indent="-342900" algn="just">
              <a:spcBef>
                <a:spcPts val="400"/>
              </a:spcBef>
              <a:buClr>
                <a:srgbClr val="2DA2BF"/>
              </a:buClr>
              <a:buSzPts val="1400"/>
              <a:buFont typeface="Times New Roman" panose="02020603050405020304" pitchFamily="18" charset="0"/>
              <a:buChar char="—"/>
              <a:tabLst>
                <a:tab pos="1003300" algn="l"/>
              </a:tabLst>
            </a:pPr>
            <a:r>
              <a:rPr lang="uk-UA" sz="2000" dirty="0">
                <a:solidFill>
                  <a:prstClr val="black"/>
                </a:solidFill>
                <a:latin typeface="Times New Roman" panose="02020603050405020304" pitchFamily="18" charset="0"/>
                <a:ea typeface="Times New Roman" panose="02020603050405020304" pitchFamily="18" charset="0"/>
              </a:rPr>
              <a:t>Процедури, інструкції, підготовка зі сфери обслуговування клієнта. Підготовка підприємства до обслуговування клієнта — це також розробка процедур та інструкцій, які стосуються контактів із клієнтами з подальшою </a:t>
            </a:r>
            <a:r>
              <a:rPr lang="uk-UA" sz="2000" spc="-10" dirty="0">
                <a:solidFill>
                  <a:prstClr val="black"/>
                </a:solidFill>
                <a:latin typeface="Times New Roman" panose="02020603050405020304" pitchFamily="18" charset="0"/>
                <a:ea typeface="Times New Roman" panose="02020603050405020304" pitchFamily="18" charset="0"/>
              </a:rPr>
              <a:t>підготовкою</a:t>
            </a:r>
            <a:r>
              <a:rPr lang="uk-UA" sz="2000" spc="-8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працівників</a:t>
            </a:r>
            <a:r>
              <a:rPr lang="uk-UA" sz="2000" spc="-7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у</a:t>
            </a:r>
            <a:r>
              <a:rPr lang="uk-UA" sz="2000" spc="-8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цьому</a:t>
            </a:r>
            <a:r>
              <a:rPr lang="uk-UA" sz="2000" spc="-7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діапазоні.</a:t>
            </a:r>
            <a:r>
              <a:rPr lang="uk-UA" sz="2000" spc="-8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Треба</a:t>
            </a:r>
            <a:r>
              <a:rPr lang="uk-UA" sz="2000" spc="-7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також</a:t>
            </a:r>
            <a:r>
              <a:rPr lang="uk-UA" sz="2000" spc="-8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пам'ятати</a:t>
            </a:r>
            <a:r>
              <a:rPr lang="uk-UA" sz="2000" spc="-75"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про</a:t>
            </a:r>
            <a:r>
              <a:rPr lang="uk-UA" sz="2000" spc="-80" dirty="0">
                <a:solidFill>
                  <a:prstClr val="black"/>
                </a:solidFill>
                <a:latin typeface="Times New Roman" panose="02020603050405020304" pitchFamily="18" charset="0"/>
                <a:ea typeface="Times New Roman" panose="02020603050405020304" pitchFamily="18" charset="0"/>
              </a:rPr>
              <a:t> </a:t>
            </a:r>
            <a:r>
              <a:rPr lang="uk-UA" sz="2000" spc="-10" dirty="0">
                <a:solidFill>
                  <a:prstClr val="black"/>
                </a:solidFill>
                <a:latin typeface="Times New Roman" panose="02020603050405020304" pitchFamily="18" charset="0"/>
                <a:ea typeface="Times New Roman" panose="02020603050405020304" pitchFamily="18" charset="0"/>
              </a:rPr>
              <a:t>підготовку </a:t>
            </a:r>
            <a:r>
              <a:rPr lang="uk-UA" sz="2000" dirty="0">
                <a:solidFill>
                  <a:prstClr val="black"/>
                </a:solidFill>
                <a:latin typeface="Times New Roman" panose="02020603050405020304" pitchFamily="18" charset="0"/>
                <a:ea typeface="Times New Roman" panose="02020603050405020304" pitchFamily="18" charset="0"/>
              </a:rPr>
              <a:t>зовнішнього клієнта, якому часто потрібна допомога щодо покращання управління</a:t>
            </a:r>
            <a:r>
              <a:rPr lang="uk-UA" sz="2000" spc="-90"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запасами</a:t>
            </a:r>
            <a:r>
              <a:rPr lang="uk-UA" sz="2000" spc="-85"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або</a:t>
            </a:r>
            <a:r>
              <a:rPr lang="uk-UA" sz="2000" spc="-90"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встановлення</a:t>
            </a:r>
            <a:r>
              <a:rPr lang="uk-UA" sz="2000" spc="-85"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терміну</a:t>
            </a:r>
            <a:r>
              <a:rPr lang="uk-UA" sz="2000" spc="-90"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складання</a:t>
            </a:r>
            <a:r>
              <a:rPr lang="uk-UA" sz="2000" spc="-85" dirty="0">
                <a:solidFill>
                  <a:prstClr val="black"/>
                </a:solidFill>
                <a:latin typeface="Times New Roman" panose="02020603050405020304" pitchFamily="18" charset="0"/>
                <a:ea typeface="Times New Roman" panose="02020603050405020304" pitchFamily="18" charset="0"/>
              </a:rPr>
              <a:t> </a:t>
            </a:r>
            <a:r>
              <a:rPr lang="uk-UA" sz="2000" dirty="0">
                <a:solidFill>
                  <a:prstClr val="black"/>
                </a:solidFill>
                <a:latin typeface="Times New Roman" panose="02020603050405020304" pitchFamily="18" charset="0"/>
                <a:ea typeface="Times New Roman" panose="02020603050405020304" pitchFamily="18" charset="0"/>
              </a:rPr>
              <a:t>замовлень.</a:t>
            </a:r>
            <a:endParaRPr lang="en-US" sz="2000" dirty="0">
              <a:solidFill>
                <a:prstClr val="black"/>
              </a:solidFill>
              <a:latin typeface="Times New Roman" panose="02020603050405020304" pitchFamily="18" charset="0"/>
              <a:ea typeface="Times New Roman" panose="02020603050405020304" pitchFamily="18" charset="0"/>
            </a:endParaRPr>
          </a:p>
          <a:p>
            <a:pPr marL="360680" marR="267335" lvl="0" indent="456565" algn="just">
              <a:spcBef>
                <a:spcPts val="5"/>
              </a:spcBef>
              <a:buClr>
                <a:srgbClr val="2DA2BF"/>
              </a:buClr>
              <a:buSzPct val="68000"/>
              <a:buFont typeface="Wingdings 3"/>
              <a:buChar char=""/>
            </a:pPr>
            <a:endParaRPr lang="en-US" sz="2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158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929828"/>
          </a:xfrm>
          <a:prstGeom prst="rect">
            <a:avLst/>
          </a:prstGeom>
        </p:spPr>
        <p:txBody>
          <a:bodyPr wrap="square">
            <a:spAutoFit/>
          </a:bodyPr>
          <a:lstStyle/>
          <a:p>
            <a:pPr marL="360680" marR="269875" lvl="0" indent="456565" algn="just">
              <a:spcBef>
                <a:spcPts val="400"/>
              </a:spcBef>
              <a:buClr>
                <a:srgbClr val="2DA2BF"/>
              </a:buClr>
              <a:buSzPct val="68000"/>
              <a:buFont typeface="Wingdings 3"/>
              <a:buChar char=""/>
            </a:pPr>
            <a:r>
              <a:rPr lang="uk-UA" sz="2200" b="1" i="1" dirty="0">
                <a:solidFill>
                  <a:prstClr val="black"/>
                </a:solidFill>
                <a:latin typeface="Times New Roman" panose="02020603050405020304" pitchFamily="18" charset="0"/>
                <a:ea typeface="Times New Roman" panose="02020603050405020304" pitchFamily="18" charset="0"/>
              </a:rPr>
              <a:t>Елементи угоди </a:t>
            </a:r>
            <a:r>
              <a:rPr lang="uk-UA" sz="2200" dirty="0">
                <a:solidFill>
                  <a:prstClr val="black"/>
                </a:solidFill>
                <a:latin typeface="Times New Roman" panose="02020603050405020304" pitchFamily="18" charset="0"/>
                <a:ea typeface="Times New Roman" panose="02020603050405020304" pitchFamily="18" charset="0"/>
              </a:rPr>
              <a:t>– це види діяльності, безпосередньо пов'язані з поставкою товарів клієнту. Рівень обслуговування, який надається на цьому етапі, справляє найсуттєвіший вплив на </a:t>
            </a:r>
            <a:r>
              <a:rPr lang="uk-UA" sz="2200" spc="-10" dirty="0">
                <a:solidFill>
                  <a:prstClr val="black"/>
                </a:solidFill>
                <a:latin typeface="Times New Roman" panose="02020603050405020304" pitchFamily="18" charset="0"/>
                <a:ea typeface="Times New Roman" panose="02020603050405020304" pitchFamily="18" charset="0"/>
              </a:rPr>
              <a:t>клієнта</a:t>
            </a:r>
            <a:r>
              <a:rPr lang="uk-UA" sz="2200" spc="-10" dirty="0" smtClean="0">
                <a:solidFill>
                  <a:prstClr val="black"/>
                </a:solidFill>
                <a:latin typeface="Times New Roman" panose="02020603050405020304" pitchFamily="18" charset="0"/>
                <a:ea typeface="Times New Roman" panose="02020603050405020304" pitchFamily="18" charset="0"/>
              </a:rPr>
              <a:t>.</a:t>
            </a:r>
          </a:p>
          <a:p>
            <a:pPr marL="342900" marR="264795" lvl="0" indent="-342900" algn="just">
              <a:spcAft>
                <a:spcPts val="0"/>
              </a:spcAft>
              <a:buSzPts val="1400"/>
              <a:buFont typeface="Times New Roman" panose="02020603050405020304" pitchFamily="18" charset="0"/>
              <a:buChar char="—"/>
              <a:tabLst>
                <a:tab pos="1076325" algn="l"/>
              </a:tabLst>
            </a:pPr>
            <a:r>
              <a:rPr lang="uk-UA" sz="2400" dirty="0">
                <a:latin typeface="Times New Roman" panose="02020603050405020304" pitchFamily="18" charset="0"/>
                <a:ea typeface="Times New Roman" panose="02020603050405020304" pitchFamily="18" charset="0"/>
              </a:rPr>
              <a:t>Відсоток нереалізованих замовлень. Нереалізовані замовлення необхідно проаналізувати як із точки зору товарів, яких не вистачило, так і клієнтів, яких не обслужили.</a:t>
            </a:r>
            <a:endParaRPr lang="en-US" dirty="0">
              <a:latin typeface="Times New Roman" panose="02020603050405020304" pitchFamily="18" charset="0"/>
              <a:ea typeface="Times New Roman" panose="02020603050405020304" pitchFamily="18" charset="0"/>
            </a:endParaRPr>
          </a:p>
          <a:p>
            <a:pPr marL="342900" marR="263525" lvl="0" indent="-342900" algn="just">
              <a:spcAft>
                <a:spcPts val="0"/>
              </a:spcAft>
              <a:buSzPts val="1400"/>
              <a:buFont typeface="Times New Roman" panose="02020603050405020304" pitchFamily="18" charset="0"/>
              <a:buChar char="—"/>
              <a:tabLst>
                <a:tab pos="1064260" algn="l"/>
              </a:tabLst>
            </a:pPr>
            <a:r>
              <a:rPr lang="uk-UA" sz="2400" dirty="0">
                <a:latin typeface="Times New Roman" panose="02020603050405020304" pitchFamily="18" charset="0"/>
                <a:ea typeface="Times New Roman" panose="02020603050405020304" pitchFamily="18" charset="0"/>
              </a:rPr>
              <a:t>Інформація про замовлення. Завдяки розвитку інформаційних технологій потреба клієнтів у конкретній інформації про можливості реалізації замовлення значно посилилася. Клієнти вимагають від підприємств дані про доступність запасів товарів, які їх цікавлять, термін реалізації замовлення, </a:t>
            </a:r>
            <a:r>
              <a:rPr lang="uk-UA" sz="2400" dirty="0" err="1">
                <a:latin typeface="Times New Roman" panose="02020603050405020304" pitchFamily="18" charset="0"/>
                <a:ea typeface="Times New Roman" panose="02020603050405020304" pitchFamily="18" charset="0"/>
              </a:rPr>
              <a:t>доповнювальні</a:t>
            </a:r>
            <a:r>
              <a:rPr lang="uk-UA" sz="2400" dirty="0">
                <a:latin typeface="Times New Roman" panose="02020603050405020304" pitchFamily="18" charset="0"/>
                <a:ea typeface="Times New Roman" panose="02020603050405020304" pitchFamily="18" charset="0"/>
              </a:rPr>
              <a:t> замовлення, статус замовлення тощо. За допомогою відслідковування </a:t>
            </a:r>
            <a:r>
              <a:rPr lang="uk-UA" sz="2400" dirty="0" err="1">
                <a:latin typeface="Times New Roman" panose="02020603050405020304" pitchFamily="18" charset="0"/>
                <a:ea typeface="Times New Roman" panose="02020603050405020304" pitchFamily="18" charset="0"/>
              </a:rPr>
              <a:t>доповнювальних</a:t>
            </a:r>
            <a:r>
              <a:rPr lang="uk-UA" sz="2400" dirty="0">
                <a:latin typeface="Times New Roman" panose="02020603050405020304" pitchFamily="18" charset="0"/>
                <a:ea typeface="Times New Roman" panose="02020603050405020304" pitchFamily="18" charset="0"/>
              </a:rPr>
              <a:t> замовлень з погляду товарів і клієнтів фірма може отримати багато цінної інформації.</a:t>
            </a:r>
            <a:endParaRPr lang="en-US" dirty="0">
              <a:latin typeface="Times New Roman" panose="02020603050405020304" pitchFamily="18" charset="0"/>
              <a:ea typeface="Times New Roman" panose="02020603050405020304" pitchFamily="18" charset="0"/>
            </a:endParaRPr>
          </a:p>
          <a:p>
            <a:pPr marL="360680" marR="269875" lvl="0" indent="456565" algn="just">
              <a:spcBef>
                <a:spcPts val="400"/>
              </a:spcBef>
              <a:buClr>
                <a:srgbClr val="2DA2BF"/>
              </a:buClr>
              <a:buSzPct val="68000"/>
              <a:buFont typeface="Wingdings 3"/>
              <a:buChar char=""/>
            </a:pPr>
            <a:endParaRPr lang="en-US" sz="2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7684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943"/>
            <a:ext cx="9036496" cy="7478970"/>
          </a:xfrm>
          <a:prstGeom prst="rect">
            <a:avLst/>
          </a:prstGeom>
        </p:spPr>
        <p:txBody>
          <a:bodyPr wrap="square">
            <a:spAutoFit/>
          </a:bodyPr>
          <a:lstStyle/>
          <a:p>
            <a:pPr marL="342900" marR="264795" lvl="0" indent="-342900" algn="just">
              <a:spcBef>
                <a:spcPts val="325"/>
              </a:spcBef>
              <a:spcAft>
                <a:spcPts val="0"/>
              </a:spcAft>
              <a:buSzPts val="1400"/>
              <a:buFont typeface="Times New Roman" panose="02020603050405020304" pitchFamily="18" charset="0"/>
              <a:buChar char="—"/>
              <a:tabLst>
                <a:tab pos="984885" algn="l"/>
              </a:tabLst>
            </a:pPr>
            <a:r>
              <a:rPr lang="uk-UA" sz="2000" dirty="0">
                <a:latin typeface="Times New Roman" panose="02020603050405020304" pitchFamily="18" charset="0"/>
                <a:ea typeface="Times New Roman" panose="02020603050405020304" pitchFamily="18" charset="0"/>
              </a:rPr>
              <a:t>Надійність системи. Клієнти, приймаючи рішення про співпрацю з підприємством, розраховують, що інформація про доступність запасів або статус замовлення, яку вони отримують, є правдивою. Помилки, які повторюються, вимагають термінового корегування й уважних спостережень за їхніми причинами.</a:t>
            </a:r>
            <a:endParaRPr lang="en-US" sz="2000" dirty="0">
              <a:latin typeface="Times New Roman" panose="02020603050405020304" pitchFamily="18" charset="0"/>
              <a:ea typeface="Times New Roman" panose="02020603050405020304" pitchFamily="18" charset="0"/>
            </a:endParaRPr>
          </a:p>
          <a:p>
            <a:pPr marL="342900" marR="264795" lvl="0" indent="-342900" algn="just">
              <a:spcBef>
                <a:spcPts val="5"/>
              </a:spcBef>
              <a:spcAft>
                <a:spcPts val="0"/>
              </a:spcAft>
              <a:buSzPts val="1400"/>
              <a:buFont typeface="Times New Roman" panose="02020603050405020304" pitchFamily="18" charset="0"/>
              <a:buChar char="—"/>
              <a:tabLst>
                <a:tab pos="975360" algn="l"/>
              </a:tabLst>
            </a:pPr>
            <a:r>
              <a:rPr lang="uk-UA" sz="2000" dirty="0">
                <a:latin typeface="Times New Roman" panose="02020603050405020304" pitchFamily="18" charset="0"/>
                <a:ea typeface="Times New Roman" panose="02020603050405020304" pitchFamily="18" charset="0"/>
              </a:rPr>
              <a:t>Експедиція товарів. Експрес-доставка товарів хоча й коштує значно дорожче, є у деяких ситуаціях необхідною, щоб не втратити клієнтів. Варто, однак,</a:t>
            </a:r>
            <a:r>
              <a:rPr lang="uk-UA" sz="2000" spc="-1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визначити,</a:t>
            </a:r>
            <a:r>
              <a:rPr lang="uk-UA" sz="2000" spc="-2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яким</a:t>
            </a:r>
            <a:r>
              <a:rPr lang="uk-UA" sz="2000" spc="-1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клієнтам</a:t>
            </a:r>
            <a:r>
              <a:rPr lang="uk-UA" sz="2000" spc="-2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і</a:t>
            </a:r>
            <a:r>
              <a:rPr lang="uk-UA" sz="2000" spc="-1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a:t>
            </a:r>
            <a:r>
              <a:rPr lang="uk-UA" sz="2000" spc="-2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яких</a:t>
            </a:r>
            <a:r>
              <a:rPr lang="uk-UA" sz="2000" spc="-1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ситуаціях</a:t>
            </a:r>
            <a:r>
              <a:rPr lang="uk-UA" sz="2000" spc="-2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пропонувати</a:t>
            </a:r>
            <a:r>
              <a:rPr lang="uk-UA" sz="2000" spc="-1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таку</a:t>
            </a:r>
            <a:r>
              <a:rPr lang="uk-UA" sz="2000" spc="-3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послугу</a:t>
            </a:r>
            <a:r>
              <a:rPr lang="uk-UA" sz="2000" spc="-3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за рахунок фірми.</a:t>
            </a:r>
            <a:endParaRPr lang="en-US" sz="2000" dirty="0">
              <a:latin typeface="Times New Roman" panose="02020603050405020304" pitchFamily="18" charset="0"/>
              <a:ea typeface="Times New Roman" panose="02020603050405020304" pitchFamily="18" charset="0"/>
            </a:endParaRPr>
          </a:p>
          <a:p>
            <a:pPr marL="342900" marR="264160" lvl="0" indent="-342900" algn="just">
              <a:spcBef>
                <a:spcPts val="5"/>
              </a:spcBef>
              <a:spcAft>
                <a:spcPts val="0"/>
              </a:spcAft>
              <a:buSzPts val="1400"/>
              <a:buFont typeface="Times New Roman" panose="02020603050405020304" pitchFamily="18" charset="0"/>
              <a:buChar char="—"/>
              <a:tabLst>
                <a:tab pos="1000125" algn="l"/>
              </a:tabLst>
            </a:pPr>
            <a:r>
              <a:rPr lang="uk-UA" sz="2000" dirty="0">
                <a:latin typeface="Times New Roman" panose="02020603050405020304" pitchFamily="18" charset="0"/>
                <a:ea typeface="Times New Roman" panose="02020603050405020304" pitchFamily="18" charset="0"/>
              </a:rPr>
              <a:t>Переміщення між складами. Цю операцію використовують у разі відсутності замовленого продукту в одному зі складів фірми. Вирішити це питання можна переміщенням продукту з іншого складу або розукрупненням замовлення та його реалізацією з декількох складів із поставкою безпосередньо клієнту. У якому випадку користуватися переміщеннями між складами, а коли </a:t>
            </a:r>
            <a:r>
              <a:rPr lang="uk-UA" sz="2000" dirty="0" err="1">
                <a:latin typeface="Times New Roman" panose="02020603050405020304" pitchFamily="18" charset="0"/>
                <a:ea typeface="Times New Roman" panose="02020603050405020304" pitchFamily="18" charset="0"/>
              </a:rPr>
              <a:t>доповнювальними</a:t>
            </a:r>
            <a:r>
              <a:rPr lang="uk-UA" sz="2000" dirty="0">
                <a:latin typeface="Times New Roman" panose="02020603050405020304" pitchFamily="18" charset="0"/>
                <a:ea typeface="Times New Roman" panose="02020603050405020304" pitchFamily="18" charset="0"/>
              </a:rPr>
              <a:t> замовленнями, визначається політикою підприємства.</a:t>
            </a:r>
            <a:endParaRPr lang="en-US" sz="2000" dirty="0">
              <a:latin typeface="Times New Roman" panose="02020603050405020304" pitchFamily="18" charset="0"/>
              <a:ea typeface="Times New Roman" panose="02020603050405020304" pitchFamily="18" charset="0"/>
            </a:endParaRPr>
          </a:p>
          <a:p>
            <a:pPr marL="342900" marR="264160" lvl="0" indent="-342900" algn="just">
              <a:spcAft>
                <a:spcPts val="0"/>
              </a:spcAft>
              <a:buSzPts val="1400"/>
              <a:buFont typeface="Times New Roman" panose="02020603050405020304" pitchFamily="18" charset="0"/>
              <a:buChar char="—"/>
              <a:tabLst>
                <a:tab pos="962025" algn="l"/>
              </a:tabLst>
            </a:pPr>
            <a:r>
              <a:rPr lang="uk-UA" sz="2000" dirty="0">
                <a:latin typeface="Times New Roman" panose="02020603050405020304" pitchFamily="18" charset="0"/>
                <a:ea typeface="Times New Roman" panose="02020603050405020304" pitchFamily="18" charset="0"/>
              </a:rPr>
              <a:t>Зручність складання замовлення. Доступність різних форм складання замовлення, гнучка система, прості процедури й формуляри є елементами, які приваблюють клієнтів. Будь-які проблеми у цій сфері необхідно відстежувати й </a:t>
            </a:r>
            <a:r>
              <a:rPr lang="uk-UA" sz="2000" spc="-10" dirty="0">
                <a:latin typeface="Times New Roman" panose="02020603050405020304" pitchFamily="18" charset="0"/>
                <a:ea typeface="Times New Roman" panose="02020603050405020304" pitchFamily="18" charset="0"/>
              </a:rPr>
              <a:t>корегувати.</a:t>
            </a:r>
            <a:endParaRPr lang="en-US" sz="2000" dirty="0">
              <a:latin typeface="Times New Roman" panose="02020603050405020304" pitchFamily="18" charset="0"/>
              <a:ea typeface="Times New Roman" panose="02020603050405020304" pitchFamily="18" charset="0"/>
            </a:endParaRPr>
          </a:p>
          <a:p>
            <a:r>
              <a:rPr lang="uk-UA" sz="2000" dirty="0">
                <a:latin typeface="Times New Roman" panose="02020603050405020304" pitchFamily="18" charset="0"/>
                <a:ea typeface="Times New Roman" panose="02020603050405020304" pitchFamily="18" charset="0"/>
              </a:rPr>
              <a:t>Доступність товарів-субститутів. Клієнт розглядає можливість закупівлі товару-субституту в ситуації, коли необхідний йому продукт є недоступним. Він може тоді обрати той же продукт у пакуванні іншого розміру або інший продукт, який задовольнить його потребу тією ж або кращою мірою. </a:t>
            </a:r>
            <a:endParaRPr lang="en-US" sz="2000" dirty="0"/>
          </a:p>
        </p:txBody>
      </p:sp>
    </p:spTree>
    <p:extLst>
      <p:ext uri="{BB962C8B-B14F-4D97-AF65-F5344CB8AC3E}">
        <p14:creationId xmlns:p14="http://schemas.microsoft.com/office/powerpoint/2010/main" val="184921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60648"/>
            <a:ext cx="9144000" cy="4525963"/>
          </a:xfrm>
        </p:spPr>
        <p:txBody>
          <a:bodyPr>
            <a:noAutofit/>
          </a:bodyPr>
          <a:lstStyle/>
          <a:p>
            <a:pPr marL="360680" marR="267335" lvl="0" indent="456565" algn="just">
              <a:spcBef>
                <a:spcPts val="5"/>
              </a:spcBef>
              <a:buClr>
                <a:srgbClr val="2DA2BF"/>
              </a:buClr>
            </a:pPr>
            <a:r>
              <a:rPr lang="uk-UA" sz="2000" b="1" i="1" dirty="0" smtClean="0">
                <a:solidFill>
                  <a:prstClr val="black"/>
                </a:solidFill>
                <a:latin typeface="Times New Roman" panose="02020603050405020304" pitchFamily="18" charset="0"/>
                <a:ea typeface="Times New Roman" panose="02020603050405020304" pitchFamily="18" charset="0"/>
              </a:rPr>
              <a:t>Елементи </a:t>
            </a:r>
            <a:r>
              <a:rPr lang="uk-UA" sz="2000" b="1" i="1" dirty="0">
                <a:solidFill>
                  <a:prstClr val="black"/>
                </a:solidFill>
                <a:latin typeface="Times New Roman" panose="02020603050405020304" pitchFamily="18" charset="0"/>
                <a:ea typeface="Times New Roman" panose="02020603050405020304" pitchFamily="18" charset="0"/>
              </a:rPr>
              <a:t>дій після укладення угоди </a:t>
            </a:r>
            <a:r>
              <a:rPr lang="uk-UA" sz="2000" dirty="0">
                <a:solidFill>
                  <a:prstClr val="black"/>
                </a:solidFill>
                <a:latin typeface="Times New Roman" panose="02020603050405020304" pitchFamily="18" charset="0"/>
                <a:ea typeface="Times New Roman" panose="02020603050405020304" pitchFamily="18" charset="0"/>
              </a:rPr>
              <a:t>– це такі види діяльності, як підтримка товару після його продажу; захист покупців від надходжень неякісного товару; забезпечення повернення пакувальних матеріалів і тари; розгляд скарг і вимог; приймання повернених товарів. Такі послуги впливають на прийняття рішення про повторну купівлю</a:t>
            </a:r>
            <a:r>
              <a:rPr lang="uk-UA" sz="2000" dirty="0" smtClean="0">
                <a:solidFill>
                  <a:prstClr val="black"/>
                </a:solidFill>
                <a:latin typeface="Times New Roman" panose="02020603050405020304" pitchFamily="18" charset="0"/>
                <a:ea typeface="Times New Roman" panose="02020603050405020304" pitchFamily="18" charset="0"/>
              </a:rPr>
              <a:t>.</a:t>
            </a:r>
          </a:p>
          <a:p>
            <a:pPr marL="342900" marR="264160" lvl="0" indent="-342900" algn="just">
              <a:buSzPts val="1400"/>
              <a:buFont typeface="Times New Roman" panose="02020603050405020304" pitchFamily="18" charset="0"/>
              <a:buChar char="—"/>
              <a:tabLst>
                <a:tab pos="943610" algn="l"/>
              </a:tabLst>
            </a:pPr>
            <a:r>
              <a:rPr lang="uk-UA" sz="2000" dirty="0">
                <a:latin typeface="Times New Roman" panose="02020603050405020304" pitchFamily="18" charset="0"/>
                <a:ea typeface="Times New Roman" panose="02020603050405020304" pitchFamily="18" charset="0"/>
              </a:rPr>
              <a:t>монтаж,</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гарантія,</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ремонти.</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Ці</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елементи враховують</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під</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час майже усіх </a:t>
            </a:r>
            <a:r>
              <a:rPr lang="uk-UA" sz="2000" dirty="0" err="1">
                <a:latin typeface="Times New Roman" panose="02020603050405020304" pitchFamily="18" charset="0"/>
                <a:ea typeface="Times New Roman" panose="02020603050405020304" pitchFamily="18" charset="0"/>
              </a:rPr>
              <a:t>закупівель</a:t>
            </a:r>
            <a:r>
              <a:rPr lang="uk-UA" sz="2000" dirty="0">
                <a:latin typeface="Times New Roman" panose="02020603050405020304" pitchFamily="18" charset="0"/>
                <a:ea typeface="Times New Roman" panose="02020603050405020304" pitchFamily="18" charset="0"/>
              </a:rPr>
              <a:t>, зокрема інвестиційних товарів. Продовження термінів гарантії, постачання й монтаж обладнання у клієнта або пропонування товару-заміни на час ремонту </a:t>
            </a:r>
            <a:r>
              <a:rPr lang="uk-UA" sz="2000" dirty="0" err="1">
                <a:latin typeface="Times New Roman" panose="02020603050405020304" pitchFamily="18" charset="0"/>
                <a:ea typeface="Times New Roman" panose="02020603050405020304" pitchFamily="18" charset="0"/>
              </a:rPr>
              <a:t>вирішально</a:t>
            </a:r>
            <a:r>
              <a:rPr lang="uk-UA" sz="2000" dirty="0">
                <a:latin typeface="Times New Roman" panose="02020603050405020304" pitchFamily="18" charset="0"/>
                <a:ea typeface="Times New Roman" panose="02020603050405020304" pitchFamily="18" charset="0"/>
              </a:rPr>
              <a:t> впливають не лише на приваблення, але й утримання </a:t>
            </a:r>
            <a:r>
              <a:rPr lang="uk-UA" sz="2000" spc="-10" dirty="0">
                <a:latin typeface="Times New Roman" panose="02020603050405020304" pitchFamily="18" charset="0"/>
                <a:ea typeface="Times New Roman" panose="02020603050405020304" pitchFamily="18" charset="0"/>
              </a:rPr>
              <a:t>клієнта.</a:t>
            </a:r>
            <a:endParaRPr lang="en-US" sz="2000" dirty="0">
              <a:latin typeface="Times New Roman" panose="02020603050405020304" pitchFamily="18" charset="0"/>
              <a:ea typeface="Times New Roman" panose="02020603050405020304" pitchFamily="18" charset="0"/>
            </a:endParaRPr>
          </a:p>
          <a:p>
            <a:pPr marL="342900" marR="264160" lvl="0" indent="-342900" algn="just">
              <a:buSzPts val="1400"/>
              <a:buFont typeface="Times New Roman" panose="02020603050405020304" pitchFamily="18" charset="0"/>
              <a:buChar char="—"/>
              <a:tabLst>
                <a:tab pos="944880" algn="l"/>
              </a:tabLst>
            </a:pPr>
            <a:r>
              <a:rPr lang="uk-UA" sz="2000" dirty="0">
                <a:latin typeface="Times New Roman" panose="02020603050405020304" pitchFamily="18" charset="0"/>
                <a:ea typeface="Times New Roman" panose="02020603050405020304" pitchFamily="18" charset="0"/>
              </a:rPr>
              <a:t>Відслідковування товару. Цей елемент особливо істотний у галузях, де ненадійні товари необхідно терміново виводити з ринку. У цій ситуації докладна інформація про їхнє місцезнаходження є вирішальною для успішної співпраці з клієнтом. Тому також, наприклад, будь-який лікарський засіб отримує індивідуальний серійний номер, за яким підприємство-виробник може визначити його місцеперебування у дистриб’юторів і в разі необхідності швидко вивести "загрозу" з ринку.</a:t>
            </a:r>
            <a:endParaRPr lang="en-US" sz="2000" dirty="0">
              <a:latin typeface="Times New Roman" panose="02020603050405020304" pitchFamily="18" charset="0"/>
              <a:ea typeface="Times New Roman" panose="02020603050405020304" pitchFamily="18" charset="0"/>
            </a:endParaRPr>
          </a:p>
          <a:p>
            <a:pPr marL="342900" marR="264160" lvl="0" indent="-342900" algn="just">
              <a:buSzPts val="1400"/>
              <a:buFont typeface="Times New Roman" panose="02020603050405020304" pitchFamily="18" charset="0"/>
              <a:buChar char="—"/>
              <a:tabLst>
                <a:tab pos="1021080" algn="l"/>
              </a:tabLst>
            </a:pPr>
            <a:r>
              <a:rPr lang="uk-UA" sz="2000" dirty="0">
                <a:latin typeface="Times New Roman" panose="02020603050405020304" pitchFamily="18" charset="0"/>
                <a:ea typeface="Times New Roman" panose="02020603050405020304" pitchFamily="18" charset="0"/>
              </a:rPr>
              <a:t>Скарги клієнтів, рекламації, повернення. Скарги, рекламації або повернення</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є</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неприємним</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фактом</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для</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фірми,</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однак,</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оперативне</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й</a:t>
            </a:r>
            <a:r>
              <a:rPr lang="uk-UA" sz="2000" spc="200" dirty="0">
                <a:latin typeface="Times New Roman" panose="02020603050405020304" pitchFamily="18" charset="0"/>
                <a:ea typeface="Times New Roman" panose="02020603050405020304" pitchFamily="18" charset="0"/>
              </a:rPr>
              <a:t> </a:t>
            </a:r>
            <a:r>
              <a:rPr lang="uk-UA" sz="2000" dirty="0" smtClean="0">
                <a:latin typeface="Times New Roman" panose="02020603050405020304" pitchFamily="18" charset="0"/>
                <a:ea typeface="Times New Roman" panose="02020603050405020304" pitchFamily="18" charset="0"/>
              </a:rPr>
              <a:t>ефективне </a:t>
            </a:r>
            <a:r>
              <a:rPr lang="uk-UA" sz="2000" dirty="0">
                <a:latin typeface="Times New Roman" panose="02020603050405020304" pitchFamily="18" charset="0"/>
                <a:ea typeface="Times New Roman" panose="02020603050405020304" pitchFamily="18" charset="0"/>
              </a:rPr>
              <a:t/>
            </a:r>
            <a:br>
              <a:rPr lang="uk-UA" sz="2000" dirty="0">
                <a:latin typeface="Times New Roman" panose="02020603050405020304" pitchFamily="18" charset="0"/>
                <a:ea typeface="Times New Roman" panose="02020603050405020304" pitchFamily="18" charset="0"/>
              </a:rPr>
            </a:br>
            <a:r>
              <a:rPr lang="uk-UA" sz="2000" dirty="0">
                <a:latin typeface="Times New Roman" panose="02020603050405020304" pitchFamily="18" charset="0"/>
                <a:ea typeface="Times New Roman" panose="02020603050405020304" pitchFamily="18" charset="0"/>
              </a:rPr>
              <a:t>вирішення проблеми може дати фірмі шанс довести, наскільки вона цінує клієнта</a:t>
            </a:r>
            <a:endParaRPr lang="uk-UA" sz="2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393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246" y="24943"/>
            <a:ext cx="8964488" cy="7114768"/>
          </a:xfrm>
          <a:prstGeom prst="rect">
            <a:avLst/>
          </a:prstGeom>
        </p:spPr>
        <p:txBody>
          <a:bodyPr wrap="square">
            <a:spAutoFit/>
          </a:bodyPr>
          <a:lstStyle/>
          <a:p>
            <a:pPr marL="360680" marR="267970" lvl="0" indent="456565" algn="just">
              <a:spcBef>
                <a:spcPts val="400"/>
              </a:spcBef>
              <a:buClr>
                <a:srgbClr val="2DA2BF"/>
              </a:buClr>
              <a:buSzPct val="68000"/>
              <a:buFont typeface="Wingdings 3"/>
              <a:buChar char=""/>
            </a:pPr>
            <a:r>
              <a:rPr lang="uk-UA" sz="2400" dirty="0">
                <a:latin typeface="Times New Roman" panose="02020603050405020304" pitchFamily="18" charset="0"/>
                <a:ea typeface="Times New Roman" panose="02020603050405020304" pitchFamily="18" charset="0"/>
              </a:rPr>
              <a:t>Заміна ненадійних товарів. Подібно до повернень і рекламації, заміна ненадійних товарів відбувається у зворотному до нормального напрямку переміщення товару і супроводжується величезними витратами. Однак, ігнорування обміну може негативно вплинути на марку і репутацію фірми</a:t>
            </a:r>
            <a:endParaRPr lang="uk-UA" sz="2200" b="1" dirty="0" smtClean="0">
              <a:solidFill>
                <a:prstClr val="black"/>
              </a:solidFill>
              <a:latin typeface="Times New Roman" panose="02020603050405020304" pitchFamily="18" charset="0"/>
              <a:ea typeface="Times New Roman" panose="02020603050405020304" pitchFamily="18" charset="0"/>
            </a:endParaRPr>
          </a:p>
          <a:p>
            <a:pPr marL="360680" marR="267970" lvl="0" indent="456565" algn="just">
              <a:spcBef>
                <a:spcPts val="400"/>
              </a:spcBef>
              <a:buClr>
                <a:srgbClr val="2DA2BF"/>
              </a:buClr>
              <a:buSzPct val="68000"/>
              <a:buFont typeface="Wingdings 3"/>
              <a:buChar char=""/>
            </a:pPr>
            <a:r>
              <a:rPr lang="uk-UA" sz="2200" b="1" dirty="0" smtClean="0">
                <a:solidFill>
                  <a:prstClr val="black"/>
                </a:solidFill>
                <a:latin typeface="Times New Roman" panose="02020603050405020304" pitchFamily="18" charset="0"/>
                <a:ea typeface="Times New Roman" panose="02020603050405020304" pitchFamily="18" charset="0"/>
              </a:rPr>
              <a:t>Перший </a:t>
            </a:r>
            <a:r>
              <a:rPr lang="uk-UA" sz="2200" b="1" dirty="0">
                <a:solidFill>
                  <a:prstClr val="black"/>
                </a:solidFill>
                <a:latin typeface="Times New Roman" panose="02020603050405020304" pitchFamily="18" charset="0"/>
                <a:ea typeface="Times New Roman" panose="02020603050405020304" pitchFamily="18" charset="0"/>
              </a:rPr>
              <a:t>крок у створенні стандартів полягає у визначенні того, які з елементів мають для клієнта найвагоміше значення, оскільки стандарти обслуговування мають встановлюватися з урахуванням потреб споживачів, а не уявлень </a:t>
            </a:r>
            <a:r>
              <a:rPr lang="uk-UA" sz="2200" b="1" dirty="0" smtClean="0">
                <a:solidFill>
                  <a:prstClr val="black"/>
                </a:solidFill>
                <a:latin typeface="Times New Roman" panose="02020603050405020304" pitchFamily="18" charset="0"/>
                <a:ea typeface="Times New Roman" panose="02020603050405020304" pitchFamily="18" charset="0"/>
              </a:rPr>
              <a:t>керівництва</a:t>
            </a:r>
          </a:p>
          <a:p>
            <a:pPr marL="360680" marR="272415" lvl="0" indent="456565" algn="just">
              <a:spcBef>
                <a:spcPts val="400"/>
              </a:spcBef>
              <a:buClr>
                <a:srgbClr val="2DA2BF"/>
              </a:buClr>
              <a:buSzPct val="68000"/>
              <a:buFont typeface="Wingdings 3"/>
              <a:buChar char=""/>
            </a:pPr>
            <a:r>
              <a:rPr lang="uk-UA" dirty="0">
                <a:solidFill>
                  <a:prstClr val="black"/>
                </a:solidFill>
                <a:latin typeface="Times New Roman" panose="02020603050405020304" pitchFamily="18" charset="0"/>
                <a:ea typeface="Times New Roman" panose="02020603050405020304" pitchFamily="18" charset="0"/>
              </a:rPr>
              <a:t>Після визначення найважливіших елементів обслуговування клієнтів необхідно виконати такі чотири дії:</a:t>
            </a:r>
            <a:endParaRPr lang="en-US" dirty="0">
              <a:solidFill>
                <a:prstClr val="black"/>
              </a:solidFill>
              <a:latin typeface="Times New Roman" panose="02020603050405020304" pitchFamily="18" charset="0"/>
              <a:ea typeface="Times New Roman" panose="02020603050405020304" pitchFamily="18" charset="0"/>
            </a:endParaRPr>
          </a:p>
          <a:p>
            <a:pPr marL="342900" marR="270510" lvl="0" indent="-342900" algn="just">
              <a:spcBef>
                <a:spcPts val="5"/>
              </a:spcBef>
              <a:buClr>
                <a:srgbClr val="2DA2BF"/>
              </a:buClr>
              <a:buSzPts val="1600"/>
              <a:buFont typeface="Times New Roman" panose="02020603050405020304" pitchFamily="18" charset="0"/>
              <a:buAutoNum type="arabicPeriod"/>
              <a:tabLst>
                <a:tab pos="990600" algn="l"/>
              </a:tabLst>
            </a:pPr>
            <a:r>
              <a:rPr lang="uk-UA" dirty="0">
                <a:solidFill>
                  <a:prstClr val="black"/>
                </a:solidFill>
                <a:latin typeface="Times New Roman" panose="02020603050405020304" pitchFamily="18" charset="0"/>
                <a:ea typeface="Times New Roman" panose="02020603050405020304" pitchFamily="18" charset="0"/>
              </a:rPr>
              <a:t>Встановити кількісні стандарти для економічних показників, що характеризують кожний елемент обслуговування.</a:t>
            </a:r>
            <a:endParaRPr lang="en-US" dirty="0">
              <a:solidFill>
                <a:prstClr val="black"/>
              </a:solidFill>
              <a:latin typeface="Times New Roman" panose="02020603050405020304" pitchFamily="18" charset="0"/>
              <a:ea typeface="Times New Roman" panose="02020603050405020304" pitchFamily="18" charset="0"/>
            </a:endParaRPr>
          </a:p>
          <a:p>
            <a:pPr marL="342900" marR="267335" lvl="0" indent="-342900" algn="just">
              <a:spcBef>
                <a:spcPts val="400"/>
              </a:spcBef>
              <a:buClr>
                <a:srgbClr val="2DA2BF"/>
              </a:buClr>
              <a:buSzPts val="1600"/>
              <a:buFont typeface="Times New Roman" panose="02020603050405020304" pitchFamily="18" charset="0"/>
              <a:buAutoNum type="arabicPeriod"/>
              <a:tabLst>
                <a:tab pos="990600" algn="l"/>
              </a:tabLst>
            </a:pPr>
            <a:r>
              <a:rPr lang="uk-UA" dirty="0">
                <a:solidFill>
                  <a:prstClr val="black"/>
                </a:solidFill>
                <a:latin typeface="Times New Roman" panose="02020603050405020304" pitchFamily="18" charset="0"/>
                <a:ea typeface="Times New Roman" panose="02020603050405020304" pitchFamily="18" charset="0"/>
              </a:rPr>
              <a:t>Визначити фактичні економічні показники для кожного елемента обслуговування.</a:t>
            </a:r>
            <a:endParaRPr lang="en-US" dirty="0">
              <a:solidFill>
                <a:prstClr val="black"/>
              </a:solidFill>
              <a:latin typeface="Times New Roman" panose="02020603050405020304" pitchFamily="18" charset="0"/>
              <a:ea typeface="Times New Roman" panose="02020603050405020304" pitchFamily="18" charset="0"/>
            </a:endParaRPr>
          </a:p>
          <a:p>
            <a:pPr marL="342900" marR="270510" lvl="0" indent="-342900" algn="just">
              <a:spcBef>
                <a:spcPts val="400"/>
              </a:spcBef>
              <a:buClr>
                <a:srgbClr val="2DA2BF"/>
              </a:buClr>
              <a:buSzPts val="1600"/>
              <a:buFont typeface="Times New Roman" panose="02020603050405020304" pitchFamily="18" charset="0"/>
              <a:buAutoNum type="arabicPeriod"/>
              <a:tabLst>
                <a:tab pos="990600" algn="l"/>
              </a:tabLst>
            </a:pPr>
            <a:r>
              <a:rPr lang="uk-UA" dirty="0">
                <a:solidFill>
                  <a:prstClr val="black"/>
                </a:solidFill>
                <a:latin typeface="Times New Roman" panose="02020603050405020304" pitchFamily="18" charset="0"/>
                <a:ea typeface="Times New Roman" panose="02020603050405020304" pitchFamily="18" charset="0"/>
              </a:rPr>
              <a:t>Проаналізувати розбіжності між фактичним рівнем надаваних послуг і встановленими стандартами.</a:t>
            </a:r>
            <a:endParaRPr lang="en-US" dirty="0">
              <a:solidFill>
                <a:prstClr val="black"/>
              </a:solidFill>
              <a:latin typeface="Times New Roman" panose="02020603050405020304" pitchFamily="18" charset="0"/>
              <a:ea typeface="Times New Roman" panose="02020603050405020304" pitchFamily="18" charset="0"/>
            </a:endParaRPr>
          </a:p>
          <a:p>
            <a:pPr marL="342900" marR="269875" lvl="0" indent="-342900" algn="just">
              <a:spcBef>
                <a:spcPts val="400"/>
              </a:spcBef>
              <a:buClr>
                <a:srgbClr val="2DA2BF"/>
              </a:buClr>
              <a:buSzPts val="1600"/>
              <a:buFont typeface="Times New Roman" panose="02020603050405020304" pitchFamily="18" charset="0"/>
              <a:buAutoNum type="arabicPeriod"/>
              <a:tabLst>
                <a:tab pos="990600" algn="l"/>
              </a:tabLst>
            </a:pPr>
            <a:r>
              <a:rPr lang="uk-UA" dirty="0">
                <a:solidFill>
                  <a:prstClr val="black"/>
                </a:solidFill>
                <a:latin typeface="Times New Roman" panose="02020603050405020304" pitchFamily="18" charset="0"/>
                <a:ea typeface="Times New Roman" panose="02020603050405020304" pitchFamily="18" charset="0"/>
              </a:rPr>
              <a:t>Здійснити коригування, необхідне для згладжування розбіжностей між фактичними економічними показниками і встановленими стандартами.</a:t>
            </a:r>
            <a:endParaRPr lang="en-US" dirty="0">
              <a:solidFill>
                <a:prstClr val="black"/>
              </a:solidFill>
              <a:latin typeface="Times New Roman" panose="02020603050405020304" pitchFamily="18" charset="0"/>
              <a:ea typeface="Times New Roman" panose="02020603050405020304" pitchFamily="18" charset="0"/>
            </a:endParaRPr>
          </a:p>
          <a:p>
            <a:pPr marL="365760" lvl="0" indent="-256032">
              <a:spcBef>
                <a:spcPts val="400"/>
              </a:spcBef>
              <a:buClr>
                <a:srgbClr val="2DA2BF"/>
              </a:buClr>
              <a:buSzPct val="68000"/>
              <a:buFont typeface="Wingdings 3"/>
              <a:buChar char=""/>
            </a:pPr>
            <a:r>
              <a:rPr lang="uk-UA" dirty="0">
                <a:solidFill>
                  <a:prstClr val="black"/>
                </a:solidFill>
                <a:latin typeface="Times New Roman" panose="02020603050405020304" pitchFamily="18" charset="0"/>
                <a:ea typeface="Times New Roman" panose="02020603050405020304" pitchFamily="18" charset="0"/>
              </a:rPr>
              <a:t>Після цих дій обирається така стратегія підвищення ефективності обслуговування клієнтів, яка відповідатиме цілям отримання довгострокового прибутку</a:t>
            </a:r>
            <a:endParaRPr lang="en-US" dirty="0">
              <a:solidFill>
                <a:prstClr val="black"/>
              </a:solidFill>
            </a:endParaRPr>
          </a:p>
          <a:p>
            <a:pPr marL="360680" marR="267970" lvl="0" indent="456565" algn="just">
              <a:spcBef>
                <a:spcPts val="400"/>
              </a:spcBef>
              <a:buClr>
                <a:srgbClr val="2DA2BF"/>
              </a:buClr>
              <a:buSzPct val="68000"/>
              <a:buFont typeface="Wingdings 3"/>
              <a:buChar char=""/>
            </a:pPr>
            <a:endParaRPr lang="en-US" sz="2700" dirty="0">
              <a:solidFill>
                <a:prstClr val="black"/>
              </a:solidFill>
            </a:endParaRPr>
          </a:p>
        </p:txBody>
      </p:sp>
    </p:spTree>
    <p:extLst>
      <p:ext uri="{BB962C8B-B14F-4D97-AF65-F5344CB8AC3E}">
        <p14:creationId xmlns:p14="http://schemas.microsoft.com/office/powerpoint/2010/main" val="598491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332656"/>
            <a:ext cx="8229600" cy="6264696"/>
          </a:xfrm>
        </p:spPr>
        <p:txBody>
          <a:bodyPr>
            <a:normAutofit fontScale="85000" lnSpcReduction="20000"/>
          </a:bodyPr>
          <a:lstStyle/>
          <a:p>
            <a:pPr marL="360680" marR="272415" indent="456565" algn="just"/>
            <a:r>
              <a:rPr lang="uk-UA" sz="2800" dirty="0">
                <a:latin typeface="Times New Roman" panose="02020603050405020304" pitchFamily="18" charset="0"/>
                <a:ea typeface="Times New Roman" panose="02020603050405020304" pitchFamily="18" charset="0"/>
              </a:rPr>
              <a:t>Важливою причиною створення логістичної системи була необхідність </a:t>
            </a:r>
            <a:r>
              <a:rPr lang="uk-UA" sz="2800" b="1" dirty="0">
                <a:latin typeface="Times New Roman" panose="02020603050405020304" pitchFamily="18" charset="0"/>
                <a:ea typeface="Times New Roman" panose="02020603050405020304" pitchFamily="18" charset="0"/>
              </a:rPr>
              <a:t>заміни фізичної дистрибуції товарів логістичною послугою. </a:t>
            </a:r>
            <a:r>
              <a:rPr lang="uk-UA" sz="2800" dirty="0">
                <a:latin typeface="Times New Roman" panose="02020603050405020304" pitchFamily="18" charset="0"/>
                <a:ea typeface="Times New Roman" panose="02020603050405020304" pitchFamily="18" charset="0"/>
              </a:rPr>
              <a:t>Логістична послуга — це, зокрема транспортування і складування логістичного продукту тієї величини, форми і кількості, які відповідають очікуванням клієнта. </a:t>
            </a:r>
            <a:endParaRPr lang="uk-UA" sz="2800" dirty="0" smtClean="0">
              <a:latin typeface="Times New Roman" panose="02020603050405020304" pitchFamily="18" charset="0"/>
              <a:ea typeface="Times New Roman" panose="02020603050405020304" pitchFamily="18" charset="0"/>
            </a:endParaRPr>
          </a:p>
          <a:p>
            <a:pPr marL="269240" marR="264160" indent="449580" algn="just">
              <a:spcBef>
                <a:spcPts val="5"/>
              </a:spcBef>
            </a:pPr>
            <a:r>
              <a:rPr lang="uk-UA" sz="3100" dirty="0">
                <a:latin typeface="Times New Roman" panose="02020603050405020304" pitchFamily="18" charset="0"/>
                <a:ea typeface="Times New Roman" panose="02020603050405020304" pitchFamily="18" charset="0"/>
              </a:rPr>
              <a:t>Логістичні послуги надають у двох видах.</a:t>
            </a:r>
            <a:endParaRPr lang="en-US" sz="3100" dirty="0">
              <a:latin typeface="Times New Roman" panose="02020603050405020304" pitchFamily="18" charset="0"/>
              <a:ea typeface="Times New Roman" panose="02020603050405020304" pitchFamily="18" charset="0"/>
            </a:endParaRPr>
          </a:p>
          <a:p>
            <a:pPr marL="269240" marR="263525" indent="449580" algn="just"/>
            <a:r>
              <a:rPr lang="uk-UA" sz="3100" b="1" dirty="0">
                <a:latin typeface="Times New Roman" panose="02020603050405020304" pitchFamily="18" charset="0"/>
                <a:ea typeface="Times New Roman" panose="02020603050405020304" pitchFamily="18" charset="0"/>
              </a:rPr>
              <a:t>Перший</a:t>
            </a:r>
            <a:r>
              <a:rPr lang="uk-UA" sz="3100" dirty="0">
                <a:latin typeface="Times New Roman" panose="02020603050405020304" pitchFamily="18" charset="0"/>
                <a:ea typeface="Times New Roman" panose="02020603050405020304" pitchFamily="18" charset="0"/>
              </a:rPr>
              <a:t>, — коли ланка виробництва, виробник або дистриб’ютор сам організовує логістичний ланцюг від відправника до споживача. У цьому випадку логістична послуга є частиною логістичного продукту, що знайде відображення у ціні останнього.</a:t>
            </a:r>
            <a:endParaRPr lang="en-US" sz="3100" dirty="0">
              <a:latin typeface="Times New Roman" panose="02020603050405020304" pitchFamily="18" charset="0"/>
              <a:ea typeface="Times New Roman" panose="02020603050405020304" pitchFamily="18" charset="0"/>
            </a:endParaRPr>
          </a:p>
          <a:p>
            <a:r>
              <a:rPr lang="uk-UA" sz="3100" b="1" dirty="0">
                <a:latin typeface="Times New Roman" panose="02020603050405020304" pitchFamily="18" charset="0"/>
                <a:ea typeface="Times New Roman" panose="02020603050405020304" pitchFamily="18" charset="0"/>
              </a:rPr>
              <a:t>Другим видом </a:t>
            </a:r>
            <a:r>
              <a:rPr lang="uk-UA" sz="3100" dirty="0">
                <a:latin typeface="Times New Roman" panose="02020603050405020304" pitchFamily="18" charset="0"/>
                <a:ea typeface="Times New Roman" panose="02020603050405020304" pitchFamily="18" charset="0"/>
              </a:rPr>
              <a:t>логістичної послуги є сплачуване надання її іншим спеціалізованим підприємством (</a:t>
            </a:r>
            <a:r>
              <a:rPr lang="uk-UA" sz="3100" dirty="0" err="1">
                <a:latin typeface="Times New Roman" panose="02020603050405020304" pitchFamily="18" charset="0"/>
                <a:ea typeface="Times New Roman" panose="02020603050405020304" pitchFamily="18" charset="0"/>
              </a:rPr>
              <a:t>outsourcing</a:t>
            </a:r>
            <a:r>
              <a:rPr lang="uk-UA" sz="3100" dirty="0">
                <a:latin typeface="Times New Roman" panose="02020603050405020304" pitchFamily="18" charset="0"/>
                <a:ea typeface="Times New Roman" panose="02020603050405020304" pitchFamily="18" charset="0"/>
              </a:rPr>
              <a:t>). У цій ситуації логістична фірма бере на себе організацію транспортування і складування продуктів разом із усіма необхідними економічними, інформаційними і юридичними діями, які супроводжують ці процеси</a:t>
            </a:r>
            <a:endParaRPr lang="en-US" sz="3100" dirty="0"/>
          </a:p>
        </p:txBody>
      </p:sp>
    </p:spTree>
    <p:extLst>
      <p:ext uri="{BB962C8B-B14F-4D97-AF65-F5344CB8AC3E}">
        <p14:creationId xmlns:p14="http://schemas.microsoft.com/office/powerpoint/2010/main" val="1228817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6632"/>
            <a:ext cx="8229600" cy="4886003"/>
          </a:xfrm>
        </p:spPr>
        <p:txBody>
          <a:bodyPr/>
          <a:lstStyle/>
          <a:p>
            <a:pPr marL="269240" indent="449580"/>
            <a:r>
              <a:rPr lang="uk-UA" sz="2000" dirty="0">
                <a:latin typeface="Times New Roman" panose="02020603050405020304" pitchFamily="18" charset="0"/>
                <a:ea typeface="Times New Roman" panose="02020603050405020304" pitchFamily="18" charset="0"/>
              </a:rPr>
              <a:t>три</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варіанта</a:t>
            </a:r>
            <a:r>
              <a:rPr lang="uk-UA" sz="2000" spc="20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класифікації</a:t>
            </a:r>
            <a:r>
              <a:rPr lang="uk-UA" sz="2000" b="1" spc="20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логістичних</a:t>
            </a:r>
            <a:r>
              <a:rPr lang="uk-UA" sz="2000" b="1" spc="20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послуг,</a:t>
            </a:r>
            <a:r>
              <a:rPr lang="uk-UA" sz="2000" b="1" spc="19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які</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водночас обумовлюють три підходи до проектування логістичних послуг</a:t>
            </a:r>
            <a:r>
              <a:rPr lang="uk-UA" sz="28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r>
              <a:rPr lang="uk-UA" sz="2000" b="1" dirty="0">
                <a:latin typeface="Times New Roman" panose="02020603050405020304" pitchFamily="18" charset="0"/>
                <a:ea typeface="Times New Roman" panose="02020603050405020304" pitchFamily="18" charset="0"/>
              </a:rPr>
              <a:t>Варіант</a:t>
            </a:r>
            <a:r>
              <a:rPr lang="uk-UA" sz="2000" b="1" spc="-35"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1:</a:t>
            </a:r>
            <a:r>
              <a:rPr lang="uk-UA" sz="2000" b="1" spc="-4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предметна</a:t>
            </a:r>
            <a:r>
              <a:rPr lang="uk-UA" sz="2000" spc="-3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класифікація</a:t>
            </a:r>
            <a:r>
              <a:rPr lang="uk-UA" sz="2000" spc="-2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логістичних</a:t>
            </a:r>
            <a:r>
              <a:rPr lang="uk-UA" sz="2000" spc="-2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послу</a:t>
            </a:r>
            <a:endParaRPr lang="en-US" dirty="0"/>
          </a:p>
        </p:txBody>
      </p:sp>
      <p:pic>
        <p:nvPicPr>
          <p:cNvPr id="3" name="Рисунок 2"/>
          <p:cNvPicPr>
            <a:picLocks noChangeAspect="1"/>
          </p:cNvPicPr>
          <p:nvPr/>
        </p:nvPicPr>
        <p:blipFill>
          <a:blip r:embed="rId2"/>
          <a:stretch>
            <a:fillRect/>
          </a:stretch>
        </p:blipFill>
        <p:spPr>
          <a:xfrm>
            <a:off x="611560" y="1340768"/>
            <a:ext cx="7869560" cy="5418203"/>
          </a:xfrm>
          <a:prstGeom prst="rect">
            <a:avLst/>
          </a:prstGeom>
        </p:spPr>
      </p:pic>
    </p:spTree>
    <p:extLst>
      <p:ext uri="{BB962C8B-B14F-4D97-AF65-F5344CB8AC3E}">
        <p14:creationId xmlns:p14="http://schemas.microsoft.com/office/powerpoint/2010/main" val="1286487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229600" cy="6597352"/>
          </a:xfrm>
        </p:spPr>
        <p:txBody>
          <a:bodyPr>
            <a:normAutofit fontScale="47500" lnSpcReduction="20000"/>
          </a:bodyPr>
          <a:lstStyle/>
          <a:p>
            <a:pPr marL="718820" indent="449580">
              <a:lnSpc>
                <a:spcPts val="1610"/>
              </a:lnSpc>
            </a:pPr>
            <a:r>
              <a:rPr lang="uk-UA" sz="5100" b="1" dirty="0">
                <a:latin typeface="Times New Roman" panose="02020603050405020304" pitchFamily="18" charset="0"/>
                <a:ea typeface="Times New Roman" panose="02020603050405020304" pitchFamily="18" charset="0"/>
              </a:rPr>
              <a:t>Варіант</a:t>
            </a:r>
            <a:r>
              <a:rPr lang="uk-UA" sz="5100" b="1" spc="-40" dirty="0">
                <a:latin typeface="Times New Roman" panose="02020603050405020304" pitchFamily="18" charset="0"/>
                <a:ea typeface="Times New Roman" panose="02020603050405020304" pitchFamily="18" charset="0"/>
              </a:rPr>
              <a:t> </a:t>
            </a:r>
            <a:r>
              <a:rPr lang="uk-UA" sz="5100" b="1" dirty="0">
                <a:latin typeface="Times New Roman" panose="02020603050405020304" pitchFamily="18" charset="0"/>
                <a:ea typeface="Times New Roman" panose="02020603050405020304" pitchFamily="18" charset="0"/>
              </a:rPr>
              <a:t>2:</a:t>
            </a:r>
            <a:r>
              <a:rPr lang="uk-UA" sz="5100" b="1" spc="-40" dirty="0">
                <a:latin typeface="Times New Roman" panose="02020603050405020304" pitchFamily="18" charset="0"/>
                <a:ea typeface="Times New Roman" panose="02020603050405020304" pitchFamily="18" charset="0"/>
              </a:rPr>
              <a:t> </a:t>
            </a:r>
            <a:r>
              <a:rPr lang="uk-UA" sz="5100" dirty="0">
                <a:latin typeface="Times New Roman" panose="02020603050405020304" pitchFamily="18" charset="0"/>
                <a:ea typeface="Times New Roman" panose="02020603050405020304" pitchFamily="18" charset="0"/>
              </a:rPr>
              <a:t>функціональна</a:t>
            </a:r>
            <a:r>
              <a:rPr lang="uk-UA" sz="5100" spc="-35" dirty="0">
                <a:latin typeface="Times New Roman" panose="02020603050405020304" pitchFamily="18" charset="0"/>
                <a:ea typeface="Times New Roman" panose="02020603050405020304" pitchFamily="18" charset="0"/>
              </a:rPr>
              <a:t> </a:t>
            </a:r>
            <a:r>
              <a:rPr lang="uk-UA" sz="5100" dirty="0">
                <a:latin typeface="Times New Roman" panose="02020603050405020304" pitchFamily="18" charset="0"/>
                <a:ea typeface="Times New Roman" panose="02020603050405020304" pitchFamily="18" charset="0"/>
              </a:rPr>
              <a:t>класифікація</a:t>
            </a:r>
            <a:r>
              <a:rPr lang="uk-UA" sz="5100" spc="-40" dirty="0">
                <a:latin typeface="Times New Roman" panose="02020603050405020304" pitchFamily="18" charset="0"/>
                <a:ea typeface="Times New Roman" panose="02020603050405020304" pitchFamily="18" charset="0"/>
              </a:rPr>
              <a:t> </a:t>
            </a:r>
            <a:r>
              <a:rPr lang="uk-UA" sz="5100" dirty="0">
                <a:latin typeface="Times New Roman" panose="02020603050405020304" pitchFamily="18" charset="0"/>
                <a:ea typeface="Times New Roman" panose="02020603050405020304" pitchFamily="18" charset="0"/>
              </a:rPr>
              <a:t>логістичних</a:t>
            </a:r>
            <a:r>
              <a:rPr lang="uk-UA" sz="5100" spc="-25" dirty="0">
                <a:latin typeface="Times New Roman" panose="02020603050405020304" pitchFamily="18" charset="0"/>
                <a:ea typeface="Times New Roman" panose="02020603050405020304" pitchFamily="18" charset="0"/>
              </a:rPr>
              <a:t> </a:t>
            </a:r>
            <a:r>
              <a:rPr lang="uk-UA" sz="5100" spc="-10" dirty="0">
                <a:latin typeface="Times New Roman" panose="02020603050405020304" pitchFamily="18" charset="0"/>
                <a:ea typeface="Times New Roman" panose="02020603050405020304" pitchFamily="18" charset="0"/>
              </a:rPr>
              <a:t>послуг.</a:t>
            </a:r>
            <a:endParaRPr lang="en-US" sz="5100" dirty="0">
              <a:latin typeface="Times New Roman" panose="02020603050405020304" pitchFamily="18" charset="0"/>
              <a:ea typeface="Times New Roman" panose="02020603050405020304" pitchFamily="18" charset="0"/>
            </a:endParaRPr>
          </a:p>
          <a:p>
            <a:pPr marL="342900" marR="264160" lvl="0" indent="-342900" algn="just">
              <a:buSzPts val="1400"/>
              <a:buFont typeface="Times New Roman" panose="02020603050405020304" pitchFamily="18" charset="0"/>
              <a:buAutoNum type="arabicParenR"/>
              <a:tabLst>
                <a:tab pos="1043940" algn="l"/>
              </a:tabLst>
            </a:pPr>
            <a:r>
              <a:rPr lang="uk-UA" sz="4200" dirty="0">
                <a:latin typeface="Times New Roman" panose="02020603050405020304" pitchFamily="18" charset="0"/>
                <a:ea typeface="Times New Roman" panose="02020603050405020304" pitchFamily="18" charset="0"/>
              </a:rPr>
              <a:t>Основні послуги, пов'язані з переміщенням і складуванням: перевезення, включаючи спеціальні перевезення, тимчасове і тривале складування пакування, обслуговування зворотних пакувань, утилізація відходів, консолідація поставок, реалізація систем </a:t>
            </a:r>
            <a:r>
              <a:rPr lang="uk-UA" sz="4200" dirty="0" err="1">
                <a:latin typeface="Times New Roman" panose="02020603050405020304" pitchFamily="18" charset="0"/>
                <a:ea typeface="Times New Roman" panose="02020603050405020304" pitchFamily="18" charset="0"/>
              </a:rPr>
              <a:t>Just-in-Time</a:t>
            </a:r>
            <a:r>
              <a:rPr lang="uk-UA" sz="4200" dirty="0">
                <a:latin typeface="Times New Roman" panose="02020603050405020304" pitchFamily="18" charset="0"/>
                <a:ea typeface="Times New Roman" panose="02020603050405020304" pitchFamily="18" charset="0"/>
              </a:rPr>
              <a:t> у сфері виробництва й товарного обороту, повне обслуговування постачання, самостійне ведення </a:t>
            </a:r>
            <a:r>
              <a:rPr lang="uk-UA" sz="4200" dirty="0" err="1">
                <a:latin typeface="Times New Roman" panose="02020603050405020304" pitchFamily="18" charset="0"/>
                <a:ea typeface="Times New Roman" panose="02020603050405020304" pitchFamily="18" charset="0"/>
              </a:rPr>
              <a:t>дистриб’юції</a:t>
            </a:r>
            <a:r>
              <a:rPr lang="uk-UA" sz="4200" dirty="0">
                <a:latin typeface="Times New Roman" panose="02020603050405020304" pitchFamily="18" charset="0"/>
                <a:ea typeface="Times New Roman" panose="02020603050405020304" pitchFamily="18" charset="0"/>
              </a:rPr>
              <a:t> на всьому ринку або</a:t>
            </a:r>
            <a:r>
              <a:rPr lang="uk-UA" sz="4200" spc="20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його сегменті;</a:t>
            </a:r>
            <a:endParaRPr lang="en-US" sz="4200" dirty="0">
              <a:latin typeface="Times New Roman" panose="02020603050405020304" pitchFamily="18" charset="0"/>
              <a:ea typeface="Times New Roman" panose="02020603050405020304" pitchFamily="18" charset="0"/>
            </a:endParaRPr>
          </a:p>
          <a:p>
            <a:r>
              <a:rPr lang="uk-UA" sz="4200" dirty="0" smtClean="0">
                <a:latin typeface="Times New Roman" panose="02020603050405020304" pitchFamily="18" charset="0"/>
                <a:ea typeface="Times New Roman" panose="02020603050405020304" pitchFamily="18" charset="0"/>
              </a:rPr>
              <a:t>2. додаткові</a:t>
            </a:r>
            <a:r>
              <a:rPr lang="uk-UA" sz="4200" spc="-80" dirty="0" smtClean="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послуги:</a:t>
            </a:r>
            <a:r>
              <a:rPr lang="uk-UA" sz="4200" spc="-8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реалізація</a:t>
            </a:r>
            <a:r>
              <a:rPr lang="uk-UA" sz="4200" spc="-8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замовлень</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клієнтів,</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інвентаризація</a:t>
            </a:r>
            <a:r>
              <a:rPr lang="uk-UA" sz="4200" spc="-8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запасів (перегляди</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запасів</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у</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сфері</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дистрибуції</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і</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у</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клієнтів),</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контроль</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товарів,</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позначення </a:t>
            </a:r>
            <a:r>
              <a:rPr lang="uk-UA" sz="4200" spc="-10" dirty="0">
                <a:latin typeface="Times New Roman" panose="02020603050405020304" pitchFamily="18" charset="0"/>
                <a:ea typeface="Times New Roman" panose="02020603050405020304" pitchFamily="18" charset="0"/>
              </a:rPr>
              <a:t>товарів</a:t>
            </a:r>
            <a:r>
              <a:rPr lang="uk-UA" sz="4200" spc="-65"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(марка,</a:t>
            </a:r>
            <a:r>
              <a:rPr lang="uk-UA" sz="4200" spc="-65"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ціна),</a:t>
            </a:r>
            <a:r>
              <a:rPr lang="uk-UA" sz="4200" spc="-65"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після</a:t>
            </a:r>
            <a:r>
              <a:rPr lang="uk-UA" sz="4200" spc="-60"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продажне</a:t>
            </a:r>
            <a:r>
              <a:rPr lang="uk-UA" sz="4200" spc="-60"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обслуговування</a:t>
            </a:r>
            <a:r>
              <a:rPr lang="uk-UA" sz="4200" spc="-60"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(поставки</a:t>
            </a:r>
            <a:r>
              <a:rPr lang="uk-UA" sz="4200" spc="-60"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замінних</a:t>
            </a:r>
            <a:r>
              <a:rPr lang="uk-UA" sz="4200" spc="-55"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частин</a:t>
            </a:r>
            <a:r>
              <a:rPr lang="uk-UA" sz="4200" spc="-60" dirty="0">
                <a:latin typeface="Times New Roman" panose="02020603050405020304" pitchFamily="18" charset="0"/>
                <a:ea typeface="Times New Roman" panose="02020603050405020304" pitchFamily="18" charset="0"/>
              </a:rPr>
              <a:t> </a:t>
            </a:r>
            <a:r>
              <a:rPr lang="uk-UA" sz="4200" spc="-10" dirty="0">
                <a:latin typeface="Times New Roman" panose="02020603050405020304" pitchFamily="18" charset="0"/>
                <a:ea typeface="Times New Roman" panose="02020603050405020304" pitchFamily="18" charset="0"/>
              </a:rPr>
              <a:t>і </a:t>
            </a:r>
            <a:r>
              <a:rPr lang="uk-UA" sz="4200" dirty="0">
                <a:latin typeface="Times New Roman" panose="02020603050405020304" pitchFamily="18" charset="0"/>
                <a:ea typeface="Times New Roman" panose="02020603050405020304" pitchFamily="18" charset="0"/>
              </a:rPr>
              <a:t>ремонти),</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просування,</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дослідження</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попиту</a:t>
            </a:r>
            <a:r>
              <a:rPr lang="uk-UA" sz="4200" spc="-85"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і</a:t>
            </a:r>
            <a:r>
              <a:rPr lang="uk-UA" sz="4200" spc="-90" dirty="0">
                <a:latin typeface="Times New Roman" panose="02020603050405020304" pitchFamily="18" charset="0"/>
                <a:ea typeface="Times New Roman" panose="02020603050405020304" pitchFamily="18" charset="0"/>
              </a:rPr>
              <a:t> </a:t>
            </a:r>
            <a:r>
              <a:rPr lang="uk-UA" sz="4200" dirty="0">
                <a:latin typeface="Times New Roman" panose="02020603050405020304" pitchFamily="18" charset="0"/>
                <a:ea typeface="Times New Roman" panose="02020603050405020304" pitchFamily="18" charset="0"/>
              </a:rPr>
              <a:t>прогнозування</a:t>
            </a:r>
            <a:r>
              <a:rPr lang="uk-UA" sz="4200" spc="-85" dirty="0">
                <a:latin typeface="Times New Roman" panose="02020603050405020304" pitchFamily="18" charset="0"/>
                <a:ea typeface="Times New Roman" panose="02020603050405020304" pitchFamily="18" charset="0"/>
              </a:rPr>
              <a:t> </a:t>
            </a:r>
            <a:r>
              <a:rPr lang="uk-UA" sz="4200" dirty="0" smtClean="0">
                <a:latin typeface="Times New Roman" panose="02020603050405020304" pitchFamily="18" charset="0"/>
                <a:ea typeface="Times New Roman" panose="02020603050405020304" pitchFamily="18" charset="0"/>
              </a:rPr>
              <a:t>продажу</a:t>
            </a:r>
          </a:p>
          <a:p>
            <a:pPr marL="0" marR="263525" lvl="0" indent="0" algn="just">
              <a:spcBef>
                <a:spcPts val="575"/>
              </a:spcBef>
              <a:buSzPts val="1400"/>
              <a:buNone/>
              <a:tabLst>
                <a:tab pos="1022350" algn="l"/>
              </a:tabLst>
            </a:pPr>
            <a:r>
              <a:rPr lang="uk-UA" sz="4200" dirty="0" smtClean="0">
                <a:latin typeface="Times New Roman" panose="02020603050405020304" pitchFamily="18" charset="0"/>
                <a:ea typeface="Times New Roman" panose="02020603050405020304" pitchFamily="18" charset="0"/>
              </a:rPr>
              <a:t>      3.фінансові </a:t>
            </a:r>
            <a:r>
              <a:rPr lang="uk-UA" sz="4200" dirty="0">
                <a:latin typeface="Times New Roman" panose="02020603050405020304" pitchFamily="18" charset="0"/>
                <a:ea typeface="Times New Roman" panose="02020603050405020304" pitchFamily="18" charset="0"/>
              </a:rPr>
              <a:t>послуги: страхові послуги, фінансування трансакцій, реалізація платежів, комісійний продаж, фінансовий облік;</a:t>
            </a:r>
            <a:endParaRPr lang="en-US" sz="4200" dirty="0">
              <a:latin typeface="Times New Roman" panose="02020603050405020304" pitchFamily="18" charset="0"/>
              <a:ea typeface="Times New Roman" panose="02020603050405020304" pitchFamily="18" charset="0"/>
            </a:endParaRPr>
          </a:p>
          <a:p>
            <a:pPr marL="0" marR="263525" lvl="0" indent="0" algn="just">
              <a:spcBef>
                <a:spcPts val="325"/>
              </a:spcBef>
              <a:buSzPts val="1400"/>
              <a:buNone/>
              <a:tabLst>
                <a:tab pos="974090" algn="l"/>
              </a:tabLst>
            </a:pPr>
            <a:r>
              <a:rPr lang="uk-UA" sz="4200" dirty="0">
                <a:latin typeface="Times New Roman" panose="02020603050405020304" pitchFamily="18" charset="0"/>
                <a:ea typeface="Times New Roman" panose="02020603050405020304" pitchFamily="18" charset="0"/>
              </a:rPr>
              <a:t/>
            </a:r>
            <a:br>
              <a:rPr lang="uk-UA" sz="4200" dirty="0">
                <a:latin typeface="Times New Roman" panose="02020603050405020304" pitchFamily="18" charset="0"/>
                <a:ea typeface="Times New Roman" panose="02020603050405020304" pitchFamily="18" charset="0"/>
              </a:rPr>
            </a:br>
            <a:r>
              <a:rPr lang="uk-UA" sz="4200" dirty="0" smtClean="0">
                <a:latin typeface="Times New Roman" panose="02020603050405020304" pitchFamily="18" charset="0"/>
                <a:ea typeface="Times New Roman" panose="02020603050405020304" pitchFamily="18" charset="0"/>
              </a:rPr>
              <a:t>4.інформаційні </a:t>
            </a:r>
            <a:r>
              <a:rPr lang="uk-UA" sz="4200" dirty="0">
                <a:latin typeface="Times New Roman" panose="02020603050405020304" pitchFamily="18" charset="0"/>
                <a:ea typeface="Times New Roman" panose="02020603050405020304" pitchFamily="18" charset="0"/>
              </a:rPr>
              <a:t>послуги: передача інформації, яка стосується ринків постачання та збуту, а також перебігу логістичних процесів щодо потреб стратегічного й операційного управління підприємством.</a:t>
            </a:r>
            <a:endParaRPr lang="en-US" sz="4200" dirty="0">
              <a:latin typeface="Times New Roman" panose="02020603050405020304" pitchFamily="18" charset="0"/>
              <a:ea typeface="Times New Roman" panose="02020603050405020304" pitchFamily="18" charset="0"/>
            </a:endParaRPr>
          </a:p>
          <a:p>
            <a:endParaRPr lang="en-US" sz="4200" dirty="0"/>
          </a:p>
        </p:txBody>
      </p:sp>
    </p:spTree>
    <p:extLst>
      <p:ext uri="{BB962C8B-B14F-4D97-AF65-F5344CB8AC3E}">
        <p14:creationId xmlns:p14="http://schemas.microsoft.com/office/powerpoint/2010/main" val="262338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0"/>
            <a:ext cx="8229600" cy="6007291"/>
          </a:xfrm>
        </p:spPr>
        <p:txBody>
          <a:bodyPr/>
          <a:lstStyle/>
          <a:p>
            <a:r>
              <a:rPr lang="uk-UA" sz="2800" b="1" dirty="0">
                <a:latin typeface="Times New Roman" panose="02020603050405020304" pitchFamily="18" charset="0"/>
                <a:ea typeface="Times New Roman" panose="02020603050405020304" pitchFamily="18" charset="0"/>
              </a:rPr>
              <a:t>Варіант</a:t>
            </a:r>
            <a:r>
              <a:rPr lang="uk-UA" sz="2800" b="1" spc="-25" dirty="0">
                <a:latin typeface="Times New Roman" panose="02020603050405020304" pitchFamily="18" charset="0"/>
                <a:ea typeface="Times New Roman" panose="02020603050405020304" pitchFamily="18" charset="0"/>
              </a:rPr>
              <a:t> </a:t>
            </a:r>
            <a:r>
              <a:rPr lang="uk-UA" sz="2800" b="1" dirty="0">
                <a:latin typeface="Times New Roman" panose="02020603050405020304" pitchFamily="18" charset="0"/>
                <a:ea typeface="Times New Roman" panose="02020603050405020304" pitchFamily="18" charset="0"/>
              </a:rPr>
              <a:t>3:</a:t>
            </a:r>
            <a:r>
              <a:rPr lang="uk-UA" sz="2800" b="1" spc="-4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"пакетна"</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класифікація</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логістичних</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послуг</a:t>
            </a:r>
            <a:r>
              <a:rPr lang="uk-UA" sz="2800" spc="-30" dirty="0">
                <a:latin typeface="Times New Roman" panose="02020603050405020304" pitchFamily="18" charset="0"/>
                <a:ea typeface="Times New Roman" panose="02020603050405020304" pitchFamily="18" charset="0"/>
              </a:rPr>
              <a:t> </a:t>
            </a:r>
            <a:endParaRPr lang="en-US" dirty="0"/>
          </a:p>
        </p:txBody>
      </p:sp>
      <p:pic>
        <p:nvPicPr>
          <p:cNvPr id="3" name="Рисунок 2"/>
          <p:cNvPicPr>
            <a:picLocks noChangeAspect="1"/>
          </p:cNvPicPr>
          <p:nvPr/>
        </p:nvPicPr>
        <p:blipFill>
          <a:blip r:embed="rId2"/>
          <a:stretch>
            <a:fillRect/>
          </a:stretch>
        </p:blipFill>
        <p:spPr>
          <a:xfrm>
            <a:off x="457200" y="692696"/>
            <a:ext cx="8229599" cy="5760640"/>
          </a:xfrm>
          <a:prstGeom prst="rect">
            <a:avLst/>
          </a:prstGeom>
        </p:spPr>
      </p:pic>
    </p:spTree>
    <p:extLst>
      <p:ext uri="{BB962C8B-B14F-4D97-AF65-F5344CB8AC3E}">
        <p14:creationId xmlns:p14="http://schemas.microsoft.com/office/powerpoint/2010/main" val="3009045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60648"/>
            <a:ext cx="9684568" cy="5746643"/>
          </a:xfrm>
        </p:spPr>
        <p:txBody>
          <a:bodyPr/>
          <a:lstStyle/>
          <a:p>
            <a:pPr marL="457200" lvl="1" indent="0" algn="just">
              <a:spcBef>
                <a:spcPts val="280"/>
              </a:spcBef>
              <a:spcAft>
                <a:spcPts val="0"/>
              </a:spcAft>
              <a:buSzPts val="1600"/>
              <a:buNone/>
              <a:tabLst>
                <a:tab pos="2091055" algn="l"/>
              </a:tabLst>
            </a:pPr>
            <a:r>
              <a:rPr lang="uk-UA" sz="2400" b="1" dirty="0">
                <a:latin typeface="Times New Roman" panose="02020603050405020304" pitchFamily="18" charset="0"/>
                <a:ea typeface="Times New Roman" panose="02020603050405020304" pitchFamily="18" charset="0"/>
              </a:rPr>
              <a:t>Логістичний</a:t>
            </a:r>
            <a:r>
              <a:rPr lang="uk-UA" sz="2400" b="1" spc="-55" dirty="0">
                <a:latin typeface="Times New Roman" panose="02020603050405020304" pitchFamily="18" charset="0"/>
                <a:ea typeface="Times New Roman" panose="02020603050405020304" pitchFamily="18" charset="0"/>
              </a:rPr>
              <a:t> </a:t>
            </a:r>
            <a:r>
              <a:rPr lang="uk-UA" sz="2400" b="1" dirty="0">
                <a:latin typeface="Times New Roman" panose="02020603050405020304" pitchFamily="18" charset="0"/>
                <a:ea typeface="Times New Roman" panose="02020603050405020304" pitchFamily="18" charset="0"/>
              </a:rPr>
              <a:t>процес</a:t>
            </a:r>
            <a:r>
              <a:rPr lang="uk-UA" sz="2400" b="1" spc="-60" dirty="0">
                <a:latin typeface="Times New Roman" panose="02020603050405020304" pitchFamily="18" charset="0"/>
                <a:ea typeface="Times New Roman" panose="02020603050405020304" pitchFamily="18" charset="0"/>
              </a:rPr>
              <a:t> </a:t>
            </a:r>
            <a:r>
              <a:rPr lang="uk-UA" sz="2400" b="1" dirty="0">
                <a:latin typeface="Times New Roman" panose="02020603050405020304" pitchFamily="18" charset="0"/>
                <a:ea typeface="Times New Roman" panose="02020603050405020304" pitchFamily="18" charset="0"/>
              </a:rPr>
              <a:t>на</a:t>
            </a:r>
            <a:r>
              <a:rPr lang="uk-UA" sz="2400" b="1" spc="-55" dirty="0">
                <a:latin typeface="Times New Roman" panose="02020603050405020304" pitchFamily="18" charset="0"/>
                <a:ea typeface="Times New Roman" panose="02020603050405020304" pitchFamily="18" charset="0"/>
              </a:rPr>
              <a:t> </a:t>
            </a:r>
            <a:r>
              <a:rPr lang="uk-UA" sz="2400" b="1" spc="-10" dirty="0" smtClean="0">
                <a:latin typeface="Times New Roman" panose="02020603050405020304" pitchFamily="18" charset="0"/>
                <a:ea typeface="Times New Roman" panose="02020603050405020304" pitchFamily="18" charset="0"/>
              </a:rPr>
              <a:t>складі</a:t>
            </a:r>
          </a:p>
          <a:p>
            <a:pPr marL="817880">
              <a:spcBef>
                <a:spcPts val="1800"/>
              </a:spcBef>
            </a:pPr>
            <a:r>
              <a:rPr lang="uk-UA" sz="2800" dirty="0">
                <a:latin typeface="Times New Roman" panose="02020603050405020304" pitchFamily="18" charset="0"/>
                <a:ea typeface="Times New Roman" panose="02020603050405020304" pitchFamily="18" charset="0"/>
              </a:rPr>
              <a:t>Логістичний</a:t>
            </a:r>
            <a:r>
              <a:rPr lang="uk-UA" sz="2800" spc="-5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процес</a:t>
            </a:r>
            <a:r>
              <a:rPr lang="uk-UA" sz="2800" spc="-6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на</a:t>
            </a:r>
            <a:r>
              <a:rPr lang="uk-UA" sz="2800" spc="-5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складі</a:t>
            </a:r>
            <a:r>
              <a:rPr lang="uk-UA" sz="2800" spc="-3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містить</a:t>
            </a:r>
            <a:r>
              <a:rPr lang="uk-UA" sz="2800" spc="-5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такі</a:t>
            </a:r>
            <a:r>
              <a:rPr lang="uk-UA" sz="2800" spc="-4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елементи:</a:t>
            </a:r>
            <a:endParaRPr lang="en-US" sz="2800" dirty="0">
              <a:latin typeface="Times New Roman" panose="02020603050405020304" pitchFamily="18" charset="0"/>
              <a:ea typeface="Times New Roman" panose="02020603050405020304" pitchFamily="18" charset="0"/>
            </a:endParaRPr>
          </a:p>
          <a:p>
            <a:pPr marL="342900" lvl="0" indent="-342900">
              <a:lnSpc>
                <a:spcPts val="1840"/>
              </a:lnSpc>
              <a:spcBef>
                <a:spcPts val="5"/>
              </a:spcBef>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розвантаження</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і</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приймання</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вантажів;</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70510" lvl="0" indent="-342900">
              <a:buSzPts val="1200"/>
              <a:buFont typeface="Symbol" panose="05050102010706020507" pitchFamily="18" charset="2"/>
              <a:buChar char=""/>
              <a:tabLst>
                <a:tab pos="1046480" algn="l"/>
                <a:tab pos="3182620" algn="l"/>
                <a:tab pos="4926965" algn="l"/>
                <a:tab pos="5251450" algn="l"/>
              </a:tabLst>
            </a:pPr>
            <a:r>
              <a:rPr lang="uk-UA" sz="2800" spc="-10" dirty="0" err="1">
                <a:latin typeface="Times New Roman" panose="02020603050405020304" pitchFamily="18" charset="0"/>
                <a:ea typeface="Symbol" panose="05050102010706020507" pitchFamily="18" charset="2"/>
                <a:cs typeface="Symbol" panose="05050102010706020507" pitchFamily="18" charset="2"/>
              </a:rPr>
              <a:t>внутрішньоскладське</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транспортування</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50" dirty="0" smtClean="0">
                <a:latin typeface="Times New Roman" panose="02020603050405020304" pitchFamily="18" charset="0"/>
                <a:ea typeface="Symbol" panose="05050102010706020507" pitchFamily="18" charset="2"/>
                <a:cs typeface="Symbol" panose="05050102010706020507" pitchFamily="18" charset="2"/>
              </a:rPr>
              <a:t>і </a:t>
            </a:r>
            <a:r>
              <a:rPr lang="uk-UA" sz="2800" spc="-10" dirty="0" smtClean="0">
                <a:latin typeface="Times New Roman" panose="02020603050405020304" pitchFamily="18" charset="0"/>
                <a:ea typeface="Symbol" panose="05050102010706020507" pitchFamily="18" charset="2"/>
                <a:cs typeface="Symbol" panose="05050102010706020507" pitchFamily="18" charset="2"/>
              </a:rPr>
              <a:t>перевалка </a:t>
            </a:r>
            <a:r>
              <a:rPr lang="uk-UA" sz="2800" spc="-10" dirty="0">
                <a:latin typeface="Times New Roman" panose="02020603050405020304" pitchFamily="18" charset="0"/>
                <a:ea typeface="Symbol" panose="05050102010706020507" pitchFamily="18" charset="2"/>
                <a:cs typeface="Symbol" panose="05050102010706020507" pitchFamily="18" charset="2"/>
              </a:rPr>
              <a:t>вантажів;</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40"/>
              </a:lnSpc>
              <a:spcBef>
                <a:spcPts val="5"/>
              </a:spcBef>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складування</a:t>
            </a:r>
            <a:r>
              <a:rPr lang="uk-UA" sz="2800" spc="-5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і</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зберігання</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вантажів;</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35"/>
              </a:lnSpc>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комплектація</a:t>
            </a:r>
            <a:r>
              <a:rPr lang="uk-UA" sz="2800" spc="-7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замовлень</a:t>
            </a:r>
            <a:r>
              <a:rPr lang="uk-UA" sz="2800" spc="-7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клієнтів</a:t>
            </a:r>
            <a:r>
              <a:rPr lang="uk-UA" sz="2800" spc="-6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і</a:t>
            </a:r>
            <a:r>
              <a:rPr lang="uk-UA" sz="2800" spc="-55"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відвантаження;</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40"/>
              </a:lnSpc>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транспортування</a:t>
            </a:r>
            <a:r>
              <a:rPr lang="uk-UA" sz="2800" spc="-6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й</a:t>
            </a:r>
            <a:r>
              <a:rPr lang="uk-UA" sz="2800" spc="-7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експедиція</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замовлень;</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40"/>
              </a:lnSpc>
              <a:spcBef>
                <a:spcPts val="10"/>
              </a:spcBef>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збір</a:t>
            </a:r>
            <a:r>
              <a:rPr lang="uk-UA" sz="2800" spc="-3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і</a:t>
            </a:r>
            <a:r>
              <a:rPr lang="uk-UA" sz="2800" spc="-5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доставка</a:t>
            </a:r>
            <a:r>
              <a:rPr lang="uk-UA" sz="2800" spc="-4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порожніх</a:t>
            </a:r>
            <a:r>
              <a:rPr lang="uk-UA" sz="2800" spc="-40" dirty="0">
                <a:latin typeface="Times New Roman" panose="02020603050405020304" pitchFamily="18" charset="0"/>
                <a:ea typeface="Symbol" panose="05050102010706020507" pitchFamily="18" charset="2"/>
                <a:cs typeface="Symbol" panose="05050102010706020507" pitchFamily="18" charset="2"/>
              </a:rPr>
              <a:t> </a:t>
            </a:r>
            <a:r>
              <a:rPr lang="uk-UA" sz="2800" spc="-10" dirty="0" err="1">
                <a:latin typeface="Times New Roman" panose="02020603050405020304" pitchFamily="18" charset="0"/>
                <a:ea typeface="Symbol" panose="05050102010706020507" pitchFamily="18" charset="2"/>
                <a:cs typeface="Symbol" panose="05050102010706020507" pitchFamily="18" charset="2"/>
              </a:rPr>
              <a:t>товароносіїв</a:t>
            </a:r>
            <a:r>
              <a:rPr lang="uk-UA" sz="2800" spc="-10" dirty="0">
                <a:latin typeface="Times New Roman" panose="02020603050405020304" pitchFamily="18" charset="0"/>
                <a:ea typeface="Symbol" panose="05050102010706020507" pitchFamily="18" charset="2"/>
                <a:cs typeface="Symbol" panose="05050102010706020507" pitchFamily="18" charset="2"/>
              </a:rPr>
              <a:t>;</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40"/>
              </a:lnSpc>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контроль</a:t>
            </a:r>
            <a:r>
              <a:rPr lang="uk-UA" sz="2800" spc="-6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виконанням</a:t>
            </a:r>
            <a:r>
              <a:rPr lang="uk-UA" sz="2800" spc="-65"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замовлень;</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1046480" algn="l"/>
              </a:tabLst>
            </a:pPr>
            <a:r>
              <a:rPr lang="uk-UA" sz="2800" spc="-10" dirty="0">
                <a:latin typeface="Times New Roman" panose="02020603050405020304" pitchFamily="18" charset="0"/>
                <a:ea typeface="Symbol" panose="05050102010706020507" pitchFamily="18" charset="2"/>
                <a:cs typeface="Symbol" panose="05050102010706020507" pitchFamily="18" charset="2"/>
              </a:rPr>
              <a:t>інформаційне</a:t>
            </a:r>
            <a:r>
              <a:rPr lang="uk-UA" sz="2800" spc="1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обслуговування</a:t>
            </a:r>
            <a:r>
              <a:rPr lang="uk-UA" sz="2800" spc="2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складу;</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40"/>
              </a:lnSpc>
              <a:spcBef>
                <a:spcPts val="5"/>
              </a:spcBef>
              <a:buSzPts val="1200"/>
              <a:buFont typeface="Symbol" panose="05050102010706020507" pitchFamily="18" charset="2"/>
              <a:buChar char=""/>
              <a:tabLst>
                <a:tab pos="1046480" algn="l"/>
              </a:tabLst>
            </a:pPr>
            <a:r>
              <a:rPr lang="uk-UA" sz="2800" dirty="0">
                <a:latin typeface="Times New Roman" panose="02020603050405020304" pitchFamily="18" charset="0"/>
                <a:ea typeface="Symbol" panose="05050102010706020507" pitchFamily="18" charset="2"/>
                <a:cs typeface="Symbol" panose="05050102010706020507" pitchFamily="18" charset="2"/>
              </a:rPr>
              <a:t>забезпечення</a:t>
            </a:r>
            <a:r>
              <a:rPr lang="uk-UA" sz="2800" spc="-9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обслуговування</a:t>
            </a:r>
            <a:r>
              <a:rPr lang="uk-UA" sz="2800" spc="-1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клієнтів</a:t>
            </a:r>
            <a:r>
              <a:rPr lang="uk-UA" sz="2800" spc="-1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(надання</a:t>
            </a:r>
            <a:r>
              <a:rPr lang="uk-UA" sz="2800" spc="-95"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послуг).</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457200" lvl="1" indent="0" algn="just">
              <a:spcBef>
                <a:spcPts val="280"/>
              </a:spcBef>
              <a:spcAft>
                <a:spcPts val="0"/>
              </a:spcAft>
              <a:buSzPts val="1600"/>
              <a:buNone/>
              <a:tabLst>
                <a:tab pos="2091055" algn="l"/>
              </a:tabLst>
            </a:pPr>
            <a:endParaRPr lang="en-US" sz="2400" b="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00506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928802"/>
          </a:xfrm>
        </p:spPr>
        <p:txBody>
          <a:bodyPr>
            <a:normAutofit/>
          </a:bodyPr>
          <a:lstStyle/>
          <a:p>
            <a:r>
              <a:rPr lang="uk-UA" sz="2400" dirty="0" smtClean="0">
                <a:latin typeface="Times New Roman" pitchFamily="18" charset="0"/>
                <a:cs typeface="Times New Roman" pitchFamily="18" charset="0"/>
              </a:rPr>
              <a:t>Логістична система — це організаційно-господарський механізм управління матеріальними та інформаційними потоками</a:t>
            </a:r>
            <a:endParaRPr lang="uk-UA" sz="2400" dirty="0">
              <a:latin typeface="Times New Roman" pitchFamily="18" charset="0"/>
              <a:cs typeface="Times New Roman" pitchFamily="18" charset="0"/>
            </a:endParaRPr>
          </a:p>
        </p:txBody>
      </p:sp>
      <p:pic>
        <p:nvPicPr>
          <p:cNvPr id="5" name="Рисунок 4" descr="picture.jpg"/>
          <p:cNvPicPr/>
          <p:nvPr/>
        </p:nvPicPr>
        <p:blipFill>
          <a:blip r:embed="rId2"/>
          <a:srcRect/>
          <a:stretch>
            <a:fillRect/>
          </a:stretch>
        </p:blipFill>
        <p:spPr bwMode="auto">
          <a:xfrm>
            <a:off x="457200" y="1571612"/>
            <a:ext cx="8435280" cy="4953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32656"/>
            <a:ext cx="8229600" cy="6264696"/>
          </a:xfrm>
        </p:spPr>
        <p:txBody>
          <a:bodyPr>
            <a:normAutofit fontScale="85000" lnSpcReduction="20000"/>
          </a:bodyPr>
          <a:lstStyle/>
          <a:p>
            <a:r>
              <a:rPr lang="uk-UA" sz="2800" b="1" i="1" dirty="0" smtClean="0">
                <a:latin typeface="Times New Roman" panose="02020603050405020304" pitchFamily="18" charset="0"/>
                <a:ea typeface="Times New Roman" panose="02020603050405020304" pitchFamily="18" charset="0"/>
              </a:rPr>
              <a:t>Розвантаження і приймання вантажів</a:t>
            </a:r>
            <a:r>
              <a:rPr lang="uk-UA" sz="2800" i="1" dirty="0" smtClean="0">
                <a:latin typeface="Times New Roman" panose="02020603050405020304" pitchFamily="18" charset="0"/>
                <a:ea typeface="Times New Roman" panose="02020603050405020304" pitchFamily="18" charset="0"/>
              </a:rPr>
              <a:t>. </a:t>
            </a:r>
            <a:r>
              <a:rPr lang="uk-UA" sz="2800" dirty="0" smtClean="0">
                <a:latin typeface="Times New Roman" panose="02020603050405020304" pitchFamily="18" charset="0"/>
                <a:ea typeface="Times New Roman" panose="02020603050405020304" pitchFamily="18" charset="0"/>
              </a:rPr>
              <a:t>Під час здійснення цих операцій необхідно орієнтуватися на умови постачання укладеного договору. Спеціальне обладнання місць розвантаження і правильний вибір </a:t>
            </a:r>
            <a:r>
              <a:rPr lang="uk-UA" sz="2800" dirty="0" err="1" smtClean="0">
                <a:latin typeface="Times New Roman" panose="02020603050405020304" pitchFamily="18" charset="0"/>
                <a:ea typeface="Times New Roman" panose="02020603050405020304" pitchFamily="18" charset="0"/>
              </a:rPr>
              <a:t>навантажувально</a:t>
            </a:r>
            <a:r>
              <a:rPr lang="uk-UA" sz="2800" dirty="0" smtClean="0">
                <a:latin typeface="Times New Roman" panose="02020603050405020304" pitchFamily="18" charset="0"/>
                <a:ea typeface="Times New Roman" panose="02020603050405020304" pitchFamily="18" charset="0"/>
              </a:rPr>
              <a:t>- розвантажувального устаткування дають змогу ефективно проводити розвантаження (у найкоротший термін і з мінімальними втратами вантажу), у зв'язку з чим скорочуються простої транспортних засобів, а отже, знижуються витрати обігу. Проведені на цьому етапі операції включають: розвантаження транспортних засобів, контроль документальної та фізичної відповідності замовлень постачання, документальне оформлення прибулого вантажу через інформаційну систему, формування складської вантажної одиниці</a:t>
            </a:r>
          </a:p>
          <a:p>
            <a:pPr marL="360680" marR="267335" indent="456565" algn="just"/>
            <a:r>
              <a:rPr lang="uk-UA" sz="2600" b="1" i="1" dirty="0" err="1">
                <a:latin typeface="Times New Roman" panose="02020603050405020304" pitchFamily="18" charset="0"/>
                <a:ea typeface="Times New Roman" panose="02020603050405020304" pitchFamily="18" charset="0"/>
              </a:rPr>
              <a:t>Внутрішньоскладське</a:t>
            </a:r>
            <a:r>
              <a:rPr lang="uk-UA" sz="2600" b="1" i="1" dirty="0">
                <a:latin typeface="Times New Roman" panose="02020603050405020304" pitchFamily="18" charset="0"/>
                <a:ea typeface="Times New Roman" panose="02020603050405020304" pitchFamily="18" charset="0"/>
              </a:rPr>
              <a:t> транспортування </a:t>
            </a:r>
            <a:r>
              <a:rPr lang="uk-UA" sz="2600" dirty="0">
                <a:latin typeface="Times New Roman" panose="02020603050405020304" pitchFamily="18" charset="0"/>
                <a:ea typeface="Times New Roman" panose="02020603050405020304" pitchFamily="18" charset="0"/>
              </a:rPr>
              <a:t>передбачає переміщення вантажу між різними зонами складу. Транспортування всередині складу має здійснюватися за мінімальної</a:t>
            </a:r>
            <a:r>
              <a:rPr lang="uk-UA" sz="2600" spc="270" dirty="0">
                <a:latin typeface="Times New Roman" panose="02020603050405020304" pitchFamily="18" charset="0"/>
                <a:ea typeface="Times New Roman" panose="02020603050405020304" pitchFamily="18" charset="0"/>
              </a:rPr>
              <a:t>  </a:t>
            </a:r>
            <a:r>
              <a:rPr lang="uk-UA" sz="2600" dirty="0">
                <a:latin typeface="Times New Roman" panose="02020603050405020304" pitchFamily="18" charset="0"/>
                <a:ea typeface="Times New Roman" panose="02020603050405020304" pitchFamily="18" charset="0"/>
              </a:rPr>
              <a:t>тривалості</a:t>
            </a:r>
            <a:r>
              <a:rPr lang="uk-UA" sz="2600" spc="275" dirty="0">
                <a:latin typeface="Times New Roman" panose="02020603050405020304" pitchFamily="18" charset="0"/>
                <a:ea typeface="Times New Roman" panose="02020603050405020304" pitchFamily="18" charset="0"/>
              </a:rPr>
              <a:t>  </a:t>
            </a:r>
            <a:r>
              <a:rPr lang="uk-UA" sz="2600" dirty="0">
                <a:latin typeface="Times New Roman" panose="02020603050405020304" pitchFamily="18" charset="0"/>
                <a:ea typeface="Times New Roman" panose="02020603050405020304" pitchFamily="18" charset="0"/>
              </a:rPr>
              <a:t>в</a:t>
            </a:r>
            <a:r>
              <a:rPr lang="uk-UA" sz="2600" spc="275" dirty="0">
                <a:latin typeface="Times New Roman" panose="02020603050405020304" pitchFamily="18" charset="0"/>
                <a:ea typeface="Times New Roman" panose="02020603050405020304" pitchFamily="18" charset="0"/>
              </a:rPr>
              <a:t>  </a:t>
            </a:r>
            <a:r>
              <a:rPr lang="uk-UA" sz="2600" dirty="0">
                <a:latin typeface="Times New Roman" panose="02020603050405020304" pitchFamily="18" charset="0"/>
                <a:ea typeface="Times New Roman" panose="02020603050405020304" pitchFamily="18" charset="0"/>
              </a:rPr>
              <a:t>часі</a:t>
            </a:r>
            <a:r>
              <a:rPr lang="uk-UA" sz="2600" spc="275" dirty="0">
                <a:latin typeface="Times New Roman" panose="02020603050405020304" pitchFamily="18" charset="0"/>
                <a:ea typeface="Times New Roman" panose="02020603050405020304" pitchFamily="18" charset="0"/>
              </a:rPr>
              <a:t>  </a:t>
            </a:r>
            <a:r>
              <a:rPr lang="uk-UA" sz="2600" dirty="0">
                <a:latin typeface="Times New Roman" panose="02020603050405020304" pitchFamily="18" charset="0"/>
                <a:ea typeface="Times New Roman" panose="02020603050405020304" pitchFamily="18" charset="0"/>
              </a:rPr>
              <a:t>та</a:t>
            </a:r>
            <a:r>
              <a:rPr lang="uk-UA" sz="2600" spc="270" dirty="0">
                <a:latin typeface="Times New Roman" panose="02020603050405020304" pitchFamily="18" charset="0"/>
                <a:ea typeface="Times New Roman" panose="02020603050405020304" pitchFamily="18" charset="0"/>
              </a:rPr>
              <a:t>  </a:t>
            </a:r>
            <a:r>
              <a:rPr lang="uk-UA" sz="2600" dirty="0">
                <a:latin typeface="Times New Roman" panose="02020603050405020304" pitchFamily="18" charset="0"/>
                <a:ea typeface="Times New Roman" panose="02020603050405020304" pitchFamily="18" charset="0"/>
              </a:rPr>
              <a:t>просторі</a:t>
            </a:r>
            <a:r>
              <a:rPr lang="uk-UA" sz="2600" spc="270" dirty="0">
                <a:latin typeface="Times New Roman" panose="02020603050405020304" pitchFamily="18" charset="0"/>
                <a:ea typeface="Times New Roman" panose="02020603050405020304" pitchFamily="18" charset="0"/>
              </a:rPr>
              <a:t>  </a:t>
            </a:r>
            <a:r>
              <a:rPr lang="uk-UA" sz="2600" spc="-10" dirty="0">
                <a:latin typeface="Times New Roman" panose="02020603050405020304" pitchFamily="18" charset="0"/>
                <a:ea typeface="Times New Roman" panose="02020603050405020304" pitchFamily="18" charset="0"/>
              </a:rPr>
              <a:t>наскрізними</a:t>
            </a:r>
            <a:endParaRPr lang="en-US" sz="2600" dirty="0">
              <a:latin typeface="Times New Roman" panose="02020603050405020304" pitchFamily="18" charset="0"/>
              <a:ea typeface="Times New Roman" panose="02020603050405020304" pitchFamily="18" charset="0"/>
            </a:endParaRPr>
          </a:p>
          <a:p>
            <a:r>
              <a:rPr lang="uk-UA" sz="2600" dirty="0">
                <a:latin typeface="Times New Roman" panose="02020603050405020304" pitchFamily="18" charset="0"/>
                <a:ea typeface="Times New Roman" panose="02020603050405020304" pitchFamily="18" charset="0"/>
              </a:rPr>
              <a:t>«прямоточними» маршрутами. Кількість перевалок з одного виду обладнання на інший також має бути мінімальною</a:t>
            </a:r>
            <a:endParaRPr lang="uk-UA" sz="2600" dirty="0" smtClean="0">
              <a:latin typeface="Times New Roman" panose="02020603050405020304" pitchFamily="18" charset="0"/>
              <a:ea typeface="Times New Roman" panose="02020603050405020304" pitchFamily="18" charset="0"/>
            </a:endParaRPr>
          </a:p>
          <a:p>
            <a:endParaRPr lang="en-US" sz="2600" dirty="0"/>
          </a:p>
        </p:txBody>
      </p:sp>
    </p:spTree>
    <p:extLst>
      <p:ext uri="{BB962C8B-B14F-4D97-AF65-F5344CB8AC3E}">
        <p14:creationId xmlns:p14="http://schemas.microsoft.com/office/powerpoint/2010/main" val="523087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16632"/>
            <a:ext cx="8229600" cy="6624736"/>
          </a:xfrm>
        </p:spPr>
        <p:txBody>
          <a:bodyPr>
            <a:normAutofit lnSpcReduction="10000"/>
          </a:bodyPr>
          <a:lstStyle/>
          <a:p>
            <a:pPr marL="360680" marR="267335" indent="456565" algn="just">
              <a:spcBef>
                <a:spcPts val="345"/>
              </a:spcBef>
            </a:pPr>
            <a:r>
              <a:rPr lang="uk-UA" sz="2400" b="1" i="1" dirty="0">
                <a:latin typeface="Times New Roman" panose="02020603050405020304" pitchFamily="18" charset="0"/>
                <a:ea typeface="Times New Roman" panose="02020603050405020304" pitchFamily="18" charset="0"/>
              </a:rPr>
              <a:t>Складування і зберігання </a:t>
            </a:r>
            <a:r>
              <a:rPr lang="uk-UA" sz="2400" dirty="0">
                <a:latin typeface="Times New Roman" panose="02020603050405020304" pitchFamily="18" charset="0"/>
                <a:ea typeface="Times New Roman" panose="02020603050405020304" pitchFamily="18" charset="0"/>
              </a:rPr>
              <a:t>полягає у розміщенні, укладанні вантажу та зберіганні. Основний принцип раціонального складування – ефективне використання обсягу зони зберігання. Передумовою цього є оптимальний вибір системи складування, передусім складського устаткування. Обладнання для зберігання має відповідати специфічним особливостям вантажу і забезпечувати максимальне використання висоти і площі складу. Водночас простір під робочі проходи має бути мінімальним, але з урахуванням чинних норм. Для впорядкованого зберігання вантажу та економного його розташування використовують систему адресного зберігання за принципом жорсткого (фіксованого) або вільного (вантаж розташовується в будь-якому вільному місці) вибору місця складування.</a:t>
            </a:r>
            <a:endParaRPr lang="en-US" sz="2400" dirty="0">
              <a:latin typeface="Times New Roman" panose="02020603050405020304" pitchFamily="18" charset="0"/>
              <a:ea typeface="Times New Roman" panose="02020603050405020304" pitchFamily="18" charset="0"/>
            </a:endParaRPr>
          </a:p>
          <a:p>
            <a:r>
              <a:rPr lang="uk-UA" sz="2400" dirty="0">
                <a:latin typeface="Times New Roman" panose="02020603050405020304" pitchFamily="18" charset="0"/>
                <a:ea typeface="Times New Roman" panose="02020603050405020304" pitchFamily="18" charset="0"/>
              </a:rPr>
              <a:t>Процес складування і зберігання включає закладання вантажу на зберігання, зберігання вантажу і забезпечення відповідних для цього умов, контроль за наявністю запасів на складі, здійснюваний через інформаційну систему</a:t>
            </a:r>
            <a:endParaRPr lang="en-US" sz="2400" dirty="0"/>
          </a:p>
        </p:txBody>
      </p:sp>
    </p:spTree>
    <p:extLst>
      <p:ext uri="{BB962C8B-B14F-4D97-AF65-F5344CB8AC3E}">
        <p14:creationId xmlns:p14="http://schemas.microsoft.com/office/powerpoint/2010/main" val="2566961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54310"/>
            <a:ext cx="8229600" cy="6543042"/>
          </a:xfrm>
        </p:spPr>
        <p:txBody>
          <a:bodyPr>
            <a:normAutofit fontScale="92500"/>
          </a:bodyPr>
          <a:lstStyle/>
          <a:p>
            <a:pPr marL="360680" marR="266065" indent="456565" algn="just"/>
            <a:r>
              <a:rPr lang="uk-UA" sz="2800" b="1" i="1" dirty="0">
                <a:latin typeface="Times New Roman" panose="02020603050405020304" pitchFamily="18" charset="0"/>
                <a:ea typeface="Times New Roman" panose="02020603050405020304" pitchFamily="18" charset="0"/>
              </a:rPr>
              <a:t>Комплектація замовлень і відвантаження</a:t>
            </a:r>
            <a:r>
              <a:rPr lang="uk-UA" sz="2800" i="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Процес комплектації зводиться до підготовки товару відповідно до замовлень споживачів. Комплектація і відвантаження замовлень </a:t>
            </a:r>
            <a:r>
              <a:rPr lang="uk-UA" sz="2800" spc="-10" dirty="0">
                <a:latin typeface="Times New Roman" panose="02020603050405020304" pitchFamily="18" charset="0"/>
                <a:ea typeface="Times New Roman" panose="02020603050405020304" pitchFamily="18" charset="0"/>
              </a:rPr>
              <a:t>включають:</a:t>
            </a:r>
            <a:endParaRPr lang="en-US" sz="1800" dirty="0">
              <a:latin typeface="Times New Roman" panose="02020603050405020304" pitchFamily="18" charset="0"/>
              <a:ea typeface="Times New Roman" panose="02020603050405020304" pitchFamily="18" charset="0"/>
            </a:endParaRPr>
          </a:p>
          <a:p>
            <a:pPr marL="342900" lvl="0" indent="-342900">
              <a:lnSpc>
                <a:spcPts val="1840"/>
              </a:lnSpc>
              <a:spcBef>
                <a:spcPts val="5"/>
              </a:spcBef>
              <a:buSzPts val="1200"/>
              <a:buFont typeface="Symbol" panose="05050102010706020507" pitchFamily="18" charset="2"/>
              <a:buChar char=""/>
              <a:tabLst>
                <a:tab pos="991235" algn="l"/>
              </a:tabLst>
            </a:pPr>
            <a:r>
              <a:rPr lang="uk-UA" sz="2800" dirty="0">
                <a:latin typeface="Times New Roman" panose="02020603050405020304" pitchFamily="18" charset="0"/>
                <a:ea typeface="Symbol" panose="05050102010706020507" pitchFamily="18" charset="2"/>
                <a:cs typeface="Symbol" panose="05050102010706020507" pitchFamily="18" charset="2"/>
              </a:rPr>
              <a:t>отримання</a:t>
            </a:r>
            <a:r>
              <a:rPr lang="uk-UA" sz="2800" spc="-1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замовлення</a:t>
            </a:r>
            <a:r>
              <a:rPr lang="uk-UA" sz="2800" spc="-10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клієнта;</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70510" lvl="0" indent="-342900">
              <a:buSzPts val="1200"/>
              <a:buFont typeface="Symbol" panose="05050102010706020507" pitchFamily="18" charset="2"/>
              <a:buChar char=""/>
              <a:tabLst>
                <a:tab pos="990600" algn="l"/>
                <a:tab pos="1788160" algn="l"/>
                <a:tab pos="2645410" algn="l"/>
                <a:tab pos="3659505" algn="l"/>
                <a:tab pos="5168900" algn="l"/>
                <a:tab pos="5982335" algn="l"/>
              </a:tabLst>
            </a:pPr>
            <a:r>
              <a:rPr lang="uk-UA" sz="2800" spc="-10" dirty="0">
                <a:latin typeface="Times New Roman" panose="02020603050405020304" pitchFamily="18" charset="0"/>
                <a:ea typeface="Symbol" panose="05050102010706020507" pitchFamily="18" charset="2"/>
                <a:cs typeface="Symbol" panose="05050102010706020507" pitchFamily="18" charset="2"/>
              </a:rPr>
              <a:t>відбір</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товару</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кожного</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найменування</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згідно</a:t>
            </a:r>
            <a:r>
              <a:rPr lang="uk-UA" sz="2800" dirty="0">
                <a:latin typeface="Times New Roman" panose="02020603050405020304" pitchFamily="18" charset="0"/>
                <a:ea typeface="Symbol" panose="05050102010706020507" pitchFamily="18" charset="2"/>
                <a:cs typeface="Symbol" panose="05050102010706020507" pitchFamily="18" charset="2"/>
              </a:rPr>
              <a:t>	</a:t>
            </a:r>
            <a:r>
              <a:rPr lang="uk-UA" sz="2800" spc="-30" dirty="0">
                <a:latin typeface="Times New Roman" panose="02020603050405020304" pitchFamily="18" charset="0"/>
                <a:ea typeface="Symbol" panose="05050102010706020507" pitchFamily="18" charset="2"/>
                <a:cs typeface="Symbol" panose="05050102010706020507" pitchFamily="18" charset="2"/>
              </a:rPr>
              <a:t>із </a:t>
            </a:r>
            <a:r>
              <a:rPr lang="uk-UA" sz="2800" dirty="0">
                <a:latin typeface="Times New Roman" panose="02020603050405020304" pitchFamily="18" charset="0"/>
                <a:ea typeface="Symbol" panose="05050102010706020507" pitchFamily="18" charset="2"/>
                <a:cs typeface="Symbol" panose="05050102010706020507" pitchFamily="18" charset="2"/>
              </a:rPr>
              <a:t>замовленням клієнта;</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71780" lvl="0" indent="-342900">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комплектацію відібраного товару для конкретного клієнта відповідно до його замовлення;</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30"/>
              </a:lnSpc>
              <a:buSzPts val="1200"/>
              <a:buFont typeface="Symbol" panose="05050102010706020507" pitchFamily="18" charset="2"/>
              <a:buChar char=""/>
              <a:tabLst>
                <a:tab pos="991235" algn="l"/>
              </a:tabLst>
            </a:pPr>
            <a:r>
              <a:rPr lang="uk-UA" sz="2800" dirty="0">
                <a:latin typeface="Times New Roman" panose="02020603050405020304" pitchFamily="18" charset="0"/>
                <a:ea typeface="Symbol" panose="05050102010706020507" pitchFamily="18" charset="2"/>
                <a:cs typeface="Symbol" panose="05050102010706020507" pitchFamily="18" charset="2"/>
              </a:rPr>
              <a:t>підготовку</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товару</a:t>
            </a:r>
            <a:r>
              <a:rPr lang="uk-UA" sz="2800" spc="-6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до</a:t>
            </a:r>
            <a:r>
              <a:rPr lang="uk-UA" sz="2800" spc="-5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відправлення</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(укладання</a:t>
            </a:r>
            <a:r>
              <a:rPr lang="uk-UA" sz="2800" spc="-5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a:t>
            </a:r>
            <a:r>
              <a:rPr lang="uk-UA" sz="2800" spc="-60"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тару);</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72415" lvl="0" indent="-342900">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документальне</a:t>
            </a:r>
            <a:r>
              <a:rPr lang="uk-UA" sz="2800" spc="2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оформлення</a:t>
            </a:r>
            <a:r>
              <a:rPr lang="uk-UA" sz="2800" spc="2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підготовленого</a:t>
            </a:r>
            <a:r>
              <a:rPr lang="uk-UA" sz="2800" spc="2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замовлення</a:t>
            </a:r>
            <a:r>
              <a:rPr lang="uk-UA" sz="2800" spc="2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і контроль за підготовкою замовлення;</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73050" lvl="0" indent="-342900">
              <a:spcBef>
                <a:spcPts val="5"/>
              </a:spcBef>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об'єднання</a:t>
            </a:r>
            <a:r>
              <a:rPr lang="uk-UA" sz="2800" spc="4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замовлень</a:t>
            </a:r>
            <a:r>
              <a:rPr lang="uk-UA" sz="2800" spc="4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клієнтів</a:t>
            </a:r>
            <a:r>
              <a:rPr lang="uk-UA" sz="2800" spc="4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у</a:t>
            </a:r>
            <a:r>
              <a:rPr lang="uk-UA" sz="2800" spc="4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партію</a:t>
            </a:r>
            <a:r>
              <a:rPr lang="uk-UA" sz="2800" spc="4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відправлень</a:t>
            </a:r>
            <a:r>
              <a:rPr lang="uk-UA" sz="2800" spc="40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й оформлення транспортних накладних;</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840"/>
              </a:lnSpc>
              <a:spcBef>
                <a:spcPts val="5"/>
              </a:spcBef>
              <a:buSzPts val="1200"/>
              <a:buFont typeface="Symbol" panose="05050102010706020507" pitchFamily="18" charset="2"/>
              <a:buChar char=""/>
              <a:tabLst>
                <a:tab pos="991235" algn="l"/>
              </a:tabLst>
            </a:pPr>
            <a:r>
              <a:rPr lang="uk-UA" sz="2800" dirty="0">
                <a:latin typeface="Times New Roman" panose="02020603050405020304" pitchFamily="18" charset="0"/>
                <a:ea typeface="Symbol" panose="05050102010706020507" pitchFamily="18" charset="2"/>
                <a:cs typeface="Symbol" panose="05050102010706020507" pitchFamily="18" charset="2"/>
              </a:rPr>
              <a:t>відвантаження</a:t>
            </a:r>
            <a:r>
              <a:rPr lang="uk-UA" sz="2800" spc="-7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вантажів</a:t>
            </a:r>
            <a:r>
              <a:rPr lang="uk-UA" sz="2800" spc="-7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у</a:t>
            </a:r>
            <a:r>
              <a:rPr lang="uk-UA" sz="2800" spc="-7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транспортний</a:t>
            </a:r>
            <a:r>
              <a:rPr lang="uk-UA" sz="2800" spc="-85"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засіб.</a:t>
            </a:r>
            <a:endParaRPr lang="en-US" sz="1800" spc="0" dirty="0">
              <a:effectLst/>
              <a:latin typeface="Times New Roman" panose="02020603050405020304" pitchFamily="18"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618356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88640"/>
            <a:ext cx="8229600" cy="6669360"/>
          </a:xfrm>
        </p:spPr>
        <p:txBody>
          <a:bodyPr>
            <a:normAutofit fontScale="77500" lnSpcReduction="20000"/>
          </a:bodyPr>
          <a:lstStyle/>
          <a:p>
            <a:pPr marL="360680" marR="269240" indent="456565" algn="just"/>
            <a:r>
              <a:rPr lang="uk-UA" sz="2800" b="1" i="1" dirty="0">
                <a:latin typeface="Times New Roman" panose="02020603050405020304" pitchFamily="18" charset="0"/>
                <a:ea typeface="Times New Roman" panose="02020603050405020304" pitchFamily="18" charset="0"/>
              </a:rPr>
              <a:t>Транспортування і експедиція </a:t>
            </a:r>
            <a:r>
              <a:rPr lang="uk-UA" sz="2800" dirty="0">
                <a:latin typeface="Times New Roman" panose="02020603050405020304" pitchFamily="18" charset="0"/>
                <a:ea typeface="Times New Roman" panose="02020603050405020304" pitchFamily="18" charset="0"/>
              </a:rPr>
              <a:t>замовлень можуть здійснювати і склад, і сам замовник. Останній варіант виправдовує себе лише тоді, коли замовлення роблять партіями, рівними місткості транспортного засобу, і при цьому запаси споживача не збільшуються. Найбільш поширена й економічно виправдана</a:t>
            </a:r>
            <a:r>
              <a:rPr lang="uk-UA" sz="2800" spc="1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централізована</a:t>
            </a:r>
            <a:r>
              <a:rPr lang="uk-UA" sz="2800" spc="1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доставка</a:t>
            </a:r>
            <a:r>
              <a:rPr lang="uk-UA" sz="2800" spc="1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замовлень</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складом.</a:t>
            </a:r>
            <a:r>
              <a:rPr lang="uk-UA" sz="2800" spc="1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У</a:t>
            </a:r>
            <a:r>
              <a:rPr lang="uk-UA" sz="2800" spc="1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цьому</a:t>
            </a:r>
            <a:endParaRPr lang="en-US" sz="2800" dirty="0">
              <a:latin typeface="Times New Roman" panose="02020603050405020304" pitchFamily="18" charset="0"/>
              <a:ea typeface="Times New Roman" panose="02020603050405020304" pitchFamily="18" charset="0"/>
            </a:endParaRPr>
          </a:p>
          <a:p>
            <a:pPr marL="360680" marR="270510" algn="just">
              <a:spcBef>
                <a:spcPts val="345"/>
              </a:spcBef>
            </a:pPr>
            <a:r>
              <a:rPr lang="uk-UA" sz="2800" dirty="0">
                <a:latin typeface="Times New Roman" panose="02020603050405020304" pitchFamily="18" charset="0"/>
                <a:ea typeface="Times New Roman" panose="02020603050405020304" pitchFamily="18" charset="0"/>
              </a:rPr>
              <a:t/>
            </a:r>
            <a:br>
              <a:rPr lang="uk-UA" sz="2800" dirty="0">
                <a:latin typeface="Times New Roman" panose="02020603050405020304" pitchFamily="18" charset="0"/>
                <a:ea typeface="Times New Roman" panose="02020603050405020304" pitchFamily="18" charset="0"/>
              </a:rPr>
            </a:br>
            <a:r>
              <a:rPr lang="uk-UA" sz="2800" dirty="0">
                <a:latin typeface="Times New Roman" panose="02020603050405020304" pitchFamily="18" charset="0"/>
                <a:ea typeface="Times New Roman" panose="02020603050405020304" pitchFamily="18" charset="0"/>
              </a:rPr>
              <a:t>разі завдяки об'єднанню вантажів і оптимальних маршрутів доставки досягається скорочення транспортних витрат і з'являється реальна можливість здійснювати постачання</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дрібними і частішими партіями, що призводить до скорочення запасів у споживача.</a:t>
            </a:r>
            <a:endParaRPr lang="en-US" sz="2800" dirty="0">
              <a:latin typeface="Times New Roman" panose="02020603050405020304" pitchFamily="18" charset="0"/>
              <a:ea typeface="Times New Roman" panose="02020603050405020304" pitchFamily="18" charset="0"/>
            </a:endParaRPr>
          </a:p>
          <a:p>
            <a:pPr marL="360680" marR="267335" indent="456565" algn="just"/>
            <a:r>
              <a:rPr lang="uk-UA" sz="2800" b="1" i="1" dirty="0">
                <a:latin typeface="Times New Roman" panose="02020603050405020304" pitchFamily="18" charset="0"/>
                <a:ea typeface="Times New Roman" panose="02020603050405020304" pitchFamily="18" charset="0"/>
              </a:rPr>
              <a:t>Збір і доставка порожніх </a:t>
            </a:r>
            <a:r>
              <a:rPr lang="uk-UA" sz="2800" b="1" i="1" dirty="0" err="1">
                <a:latin typeface="Times New Roman" panose="02020603050405020304" pitchFamily="18" charset="0"/>
                <a:ea typeface="Times New Roman" panose="02020603050405020304" pitchFamily="18" charset="0"/>
              </a:rPr>
              <a:t>товароносіїв</a:t>
            </a:r>
            <a:r>
              <a:rPr lang="uk-UA" sz="2800" b="1" i="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відіграють суттєву роль у статті витрат. </a:t>
            </a:r>
            <a:r>
              <a:rPr lang="uk-UA" sz="2800" dirty="0" err="1">
                <a:latin typeface="Times New Roman" panose="02020603050405020304" pitchFamily="18" charset="0"/>
                <a:ea typeface="Times New Roman" panose="02020603050405020304" pitchFamily="18" charset="0"/>
              </a:rPr>
              <a:t>Товароносії</a:t>
            </a:r>
            <a:r>
              <a:rPr lang="uk-UA" sz="2800" dirty="0">
                <a:latin typeface="Times New Roman" panose="02020603050405020304" pitchFamily="18" charset="0"/>
                <a:ea typeface="Times New Roman" panose="02020603050405020304" pitchFamily="18" charset="0"/>
              </a:rPr>
              <a:t> (піддони, контейнери, тара, устаткування) під час </a:t>
            </a:r>
            <a:r>
              <a:rPr lang="uk-UA" sz="2800" dirty="0" err="1">
                <a:latin typeface="Times New Roman" panose="02020603050405020304" pitchFamily="18" charset="0"/>
                <a:ea typeface="Times New Roman" panose="02020603050405020304" pitchFamily="18" charset="0"/>
              </a:rPr>
              <a:t>внутрішньоміських</a:t>
            </a:r>
            <a:r>
              <a:rPr lang="uk-UA" sz="2800" dirty="0">
                <a:latin typeface="Times New Roman" panose="02020603050405020304" pitchFamily="18" charset="0"/>
                <a:ea typeface="Times New Roman" panose="02020603050405020304" pitchFamily="18" charset="0"/>
              </a:rPr>
              <a:t> перевезень найчастіше бувають багатооборотними, а тому потребують повернення відправнику. Ефективний обмін </a:t>
            </a:r>
            <a:r>
              <a:rPr lang="uk-UA" sz="2800" dirty="0" err="1">
                <a:latin typeface="Times New Roman" panose="02020603050405020304" pitchFamily="18" charset="0"/>
                <a:ea typeface="Times New Roman" panose="02020603050405020304" pitchFamily="18" charset="0"/>
              </a:rPr>
              <a:t>товароносіїв</a:t>
            </a:r>
            <a:r>
              <a:rPr lang="uk-UA" sz="2800" dirty="0">
                <a:latin typeface="Times New Roman" panose="02020603050405020304" pitchFamily="18" charset="0"/>
                <a:ea typeface="Times New Roman" panose="02020603050405020304" pitchFamily="18" charset="0"/>
              </a:rPr>
              <a:t> можливий лише в разі, коли достовірно відома їхня оптимальна кількість і чітко виконується графік їх обміну зі споживачами.</a:t>
            </a:r>
            <a:endParaRPr lang="en-US" sz="2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60795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229600" cy="6480720"/>
          </a:xfrm>
        </p:spPr>
        <p:txBody>
          <a:bodyPr>
            <a:normAutofit fontScale="77500" lnSpcReduction="20000"/>
          </a:bodyPr>
          <a:lstStyle/>
          <a:p>
            <a:pPr marL="360680" marR="267970" indent="456565" algn="just"/>
            <a:r>
              <a:rPr lang="uk-UA" sz="2800" b="1" i="1" dirty="0">
                <a:latin typeface="Times New Roman" panose="02020603050405020304" pitchFamily="18" charset="0"/>
                <a:ea typeface="Times New Roman" panose="02020603050405020304" pitchFamily="18" charset="0"/>
              </a:rPr>
              <a:t>Управління і контроль складських запасів</a:t>
            </a:r>
            <a:r>
              <a:rPr lang="uk-UA" sz="2800" i="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Головною </a:t>
            </a:r>
            <a:r>
              <a:rPr lang="uk-UA" sz="2800" i="1" dirty="0">
                <a:latin typeface="Times New Roman" panose="02020603050405020304" pitchFamily="18" charset="0"/>
                <a:ea typeface="Times New Roman" panose="02020603050405020304" pitchFamily="18" charset="0"/>
              </a:rPr>
              <a:t>метою </a:t>
            </a:r>
            <a:r>
              <a:rPr lang="uk-UA" sz="2800" dirty="0">
                <a:latin typeface="Times New Roman" panose="02020603050405020304" pitchFamily="18" charset="0"/>
                <a:ea typeface="Times New Roman" panose="02020603050405020304" pitchFamily="18" charset="0"/>
              </a:rPr>
              <a:t>будь-якої </a:t>
            </a:r>
            <a:r>
              <a:rPr lang="uk-UA" sz="2800" i="1" dirty="0">
                <a:latin typeface="Times New Roman" panose="02020603050405020304" pitchFamily="18" charset="0"/>
                <a:ea typeface="Times New Roman" panose="02020603050405020304" pitchFamily="18" charset="0"/>
              </a:rPr>
              <a:t>системи управління запасами </a:t>
            </a:r>
            <a:r>
              <a:rPr lang="uk-UA" sz="2800" dirty="0">
                <a:latin typeface="Times New Roman" panose="02020603050405020304" pitchFamily="18" charset="0"/>
                <a:ea typeface="Times New Roman" panose="02020603050405020304" pitchFamily="18" charset="0"/>
              </a:rPr>
              <a:t>є підтримка розмірів матеріальних запасів на такому рівні, щоб забезпечити безперебійне постачання всіх підрозділів необхідними матеріальними ресурсами за умови дотримання вимог економічності всього процесу переміщення матеріального</a:t>
            </a:r>
            <a:r>
              <a:rPr lang="uk-UA" sz="2800" spc="2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потоку.</a:t>
            </a:r>
            <a:endParaRPr lang="en-US" sz="1800" dirty="0">
              <a:latin typeface="Times New Roman" panose="02020603050405020304" pitchFamily="18" charset="0"/>
              <a:ea typeface="Times New Roman" panose="02020603050405020304" pitchFamily="18" charset="0"/>
            </a:endParaRPr>
          </a:p>
          <a:p>
            <a:pPr marL="817880" algn="just"/>
            <a:r>
              <a:rPr lang="uk-UA" sz="2800" i="1" dirty="0">
                <a:latin typeface="Times New Roman" panose="02020603050405020304" pitchFamily="18" charset="0"/>
                <a:ea typeface="Times New Roman" panose="02020603050405020304" pitchFamily="18" charset="0"/>
              </a:rPr>
              <a:t>Параметрами</a:t>
            </a:r>
            <a:r>
              <a:rPr lang="uk-UA" sz="2800" i="1" spc="-70" dirty="0">
                <a:latin typeface="Times New Roman" panose="02020603050405020304" pitchFamily="18" charset="0"/>
                <a:ea typeface="Times New Roman" panose="02020603050405020304" pitchFamily="18" charset="0"/>
              </a:rPr>
              <a:t> </a:t>
            </a:r>
            <a:r>
              <a:rPr lang="uk-UA" sz="2800" i="1" dirty="0">
                <a:latin typeface="Times New Roman" panose="02020603050405020304" pitchFamily="18" charset="0"/>
                <a:ea typeface="Times New Roman" panose="02020603050405020304" pitchFamily="18" charset="0"/>
              </a:rPr>
              <a:t>системи</a:t>
            </a:r>
            <a:r>
              <a:rPr lang="uk-UA" sz="2800" i="1" spc="-75" dirty="0">
                <a:latin typeface="Times New Roman" panose="02020603050405020304" pitchFamily="18" charset="0"/>
                <a:ea typeface="Times New Roman" panose="02020603050405020304" pitchFamily="18" charset="0"/>
              </a:rPr>
              <a:t> </a:t>
            </a:r>
            <a:r>
              <a:rPr lang="uk-UA" sz="2800" i="1" dirty="0">
                <a:latin typeface="Times New Roman" panose="02020603050405020304" pitchFamily="18" charset="0"/>
                <a:ea typeface="Times New Roman" panose="02020603050405020304" pitchFamily="18" charset="0"/>
              </a:rPr>
              <a:t>управління</a:t>
            </a:r>
            <a:r>
              <a:rPr lang="uk-UA" sz="2800" i="1" spc="-70" dirty="0">
                <a:latin typeface="Times New Roman" panose="02020603050405020304" pitchFamily="18" charset="0"/>
                <a:ea typeface="Times New Roman" panose="02020603050405020304" pitchFamily="18" charset="0"/>
              </a:rPr>
              <a:t> </a:t>
            </a:r>
            <a:r>
              <a:rPr lang="uk-UA" sz="2800" i="1" dirty="0">
                <a:latin typeface="Times New Roman" panose="02020603050405020304" pitchFamily="18" charset="0"/>
                <a:ea typeface="Times New Roman" panose="02020603050405020304" pitchFamily="18" charset="0"/>
              </a:rPr>
              <a:t>запасами</a:t>
            </a:r>
            <a:r>
              <a:rPr lang="uk-UA" sz="2800" i="1" spc="-50" dirty="0">
                <a:latin typeface="Times New Roman" panose="02020603050405020304" pitchFamily="18" charset="0"/>
                <a:ea typeface="Times New Roman" panose="02020603050405020304" pitchFamily="18" charset="0"/>
              </a:rPr>
              <a:t> </a:t>
            </a:r>
            <a:r>
              <a:rPr lang="uk-UA" sz="2800" spc="-25" dirty="0">
                <a:latin typeface="Times New Roman" panose="02020603050405020304" pitchFamily="18" charset="0"/>
                <a:ea typeface="Times New Roman" panose="02020603050405020304" pitchFamily="18" charset="0"/>
              </a:rPr>
              <a:t>є:</a:t>
            </a:r>
            <a:endParaRPr lang="en-US" sz="1800" dirty="0">
              <a:latin typeface="Times New Roman" panose="02020603050405020304" pitchFamily="18" charset="0"/>
              <a:ea typeface="Times New Roman" panose="02020603050405020304" pitchFamily="18" charset="0"/>
            </a:endParaRPr>
          </a:p>
          <a:p>
            <a:pPr marL="342900" marR="269240" lvl="0" indent="-342900" algn="just">
              <a:spcBef>
                <a:spcPts val="5"/>
              </a:spcBef>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точка замовлення – мінімальний (контрольний) рівень запасів продукції, за умови досягнення якого необхідно їх </a:t>
            </a:r>
            <a:r>
              <a:rPr lang="uk-UA" sz="2800" spc="-10" dirty="0">
                <a:latin typeface="Times New Roman" panose="02020603050405020304" pitchFamily="18" charset="0"/>
                <a:ea typeface="Symbol" panose="05050102010706020507" pitchFamily="18" charset="2"/>
                <a:cs typeface="Symbol" panose="05050102010706020507" pitchFamily="18" charset="2"/>
              </a:rPr>
              <a:t>поповнити;</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69875" lvl="0" indent="-342900" algn="just">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нормативний рівень запасів – розрахункова величина запасів, яка досягається під час чергової закупівлі;</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lvl="0" indent="-342900" algn="just">
              <a:buSzPts val="1200"/>
              <a:buFont typeface="Symbol" panose="05050102010706020507" pitchFamily="18" charset="2"/>
              <a:buChar char=""/>
              <a:tabLst>
                <a:tab pos="991235" algn="l"/>
              </a:tabLst>
            </a:pPr>
            <a:r>
              <a:rPr lang="uk-UA" sz="2800" dirty="0">
                <a:latin typeface="Times New Roman" panose="02020603050405020304" pitchFamily="18" charset="0"/>
                <a:ea typeface="Symbol" panose="05050102010706020507" pitchFamily="18" charset="2"/>
                <a:cs typeface="Symbol" panose="05050102010706020507" pitchFamily="18" charset="2"/>
              </a:rPr>
              <a:t>обсяг</a:t>
            </a:r>
            <a:r>
              <a:rPr lang="uk-UA" sz="2800" spc="-5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окремої</a:t>
            </a:r>
            <a:r>
              <a:rPr lang="uk-UA" sz="2800" spc="-55" dirty="0">
                <a:latin typeface="Times New Roman" panose="02020603050405020304" pitchFamily="18" charset="0"/>
                <a:ea typeface="Symbol" panose="05050102010706020507" pitchFamily="18" charset="2"/>
                <a:cs typeface="Symbol" panose="05050102010706020507" pitchFamily="18" charset="2"/>
              </a:rPr>
              <a:t> </a:t>
            </a:r>
            <a:r>
              <a:rPr lang="uk-UA" sz="2800" spc="-10" dirty="0">
                <a:latin typeface="Times New Roman" panose="02020603050405020304" pitchFamily="18" charset="0"/>
                <a:ea typeface="Symbol" panose="05050102010706020507" pitchFamily="18" charset="2"/>
                <a:cs typeface="Symbol" panose="05050102010706020507" pitchFamily="18" charset="2"/>
              </a:rPr>
              <a:t>закупівлі;</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71145" lvl="0" indent="-342900" algn="just">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частота здійснення </a:t>
            </a:r>
            <a:r>
              <a:rPr lang="uk-UA" sz="2800" dirty="0" err="1">
                <a:latin typeface="Times New Roman" panose="02020603050405020304" pitchFamily="18" charset="0"/>
                <a:ea typeface="Symbol" panose="05050102010706020507" pitchFamily="18" charset="2"/>
                <a:cs typeface="Symbol" panose="05050102010706020507" pitchFamily="18" charset="2"/>
              </a:rPr>
              <a:t>закупівель</a:t>
            </a:r>
            <a:r>
              <a:rPr lang="uk-UA" sz="2800" dirty="0">
                <a:latin typeface="Times New Roman" panose="02020603050405020304" pitchFamily="18" charset="0"/>
                <a:ea typeface="Symbol" panose="05050102010706020507" pitchFamily="18" charset="2"/>
                <a:cs typeface="Symbol" panose="05050102010706020507" pitchFamily="18" charset="2"/>
              </a:rPr>
              <a:t> – тривалість інтервалу між двома можливими </a:t>
            </a:r>
            <a:r>
              <a:rPr lang="uk-UA" sz="2800" dirty="0" err="1">
                <a:latin typeface="Times New Roman" panose="02020603050405020304" pitchFamily="18" charset="0"/>
                <a:ea typeface="Symbol" panose="05050102010706020507" pitchFamily="18" charset="2"/>
                <a:cs typeface="Symbol" panose="05050102010706020507" pitchFamily="18" charset="2"/>
              </a:rPr>
              <a:t>закупівлями</a:t>
            </a:r>
            <a:r>
              <a:rPr lang="uk-UA" sz="2800" dirty="0">
                <a:latin typeface="Times New Roman" panose="02020603050405020304" pitchFamily="18" charset="0"/>
                <a:ea typeface="Symbol" panose="05050102010706020507" pitchFamily="18" charset="2"/>
                <a:cs typeface="Symbol" panose="05050102010706020507" pitchFamily="18" charset="2"/>
              </a:rPr>
              <a:t> продукції, тобто періодичність поповнення запасів продукції;</a:t>
            </a:r>
            <a:endParaRPr lang="en-US" sz="1800" dirty="0">
              <a:latin typeface="Times New Roman" panose="02020603050405020304" pitchFamily="18" charset="0"/>
              <a:ea typeface="Symbol" panose="05050102010706020507" pitchFamily="18" charset="2"/>
              <a:cs typeface="Symbol" panose="05050102010706020507" pitchFamily="18" charset="2"/>
            </a:endParaRPr>
          </a:p>
          <a:p>
            <a:pPr marL="342900" marR="269875" lvl="0" indent="-342900" algn="just">
              <a:buSzPts val="1200"/>
              <a:buFont typeface="Symbol" panose="05050102010706020507" pitchFamily="18" charset="2"/>
              <a:buChar char=""/>
              <a:tabLst>
                <a:tab pos="990600" algn="l"/>
              </a:tabLst>
            </a:pPr>
            <a:r>
              <a:rPr lang="uk-UA" sz="2800" dirty="0">
                <a:latin typeface="Times New Roman" panose="02020603050405020304" pitchFamily="18" charset="0"/>
                <a:ea typeface="Symbol" panose="05050102010706020507" pitchFamily="18" charset="2"/>
                <a:cs typeface="Symbol" panose="05050102010706020507" pitchFamily="18" charset="2"/>
              </a:rPr>
              <a:t>поповнювана кількість продукції, за якої досягається мінімум</a:t>
            </a:r>
            <a:r>
              <a:rPr lang="uk-UA" sz="2800" spc="-2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витрат</a:t>
            </a:r>
            <a:r>
              <a:rPr lang="uk-UA" sz="2800" spc="-2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на</a:t>
            </a:r>
            <a:r>
              <a:rPr lang="uk-UA" sz="2800" spc="-2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зберігання</a:t>
            </a:r>
            <a:r>
              <a:rPr lang="uk-UA" sz="2800" spc="-2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запасу</a:t>
            </a:r>
            <a:r>
              <a:rPr lang="uk-UA" sz="2800" spc="-30"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згідно</a:t>
            </a:r>
            <a:r>
              <a:rPr lang="uk-UA" sz="2800" spc="-1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із</a:t>
            </a:r>
            <a:r>
              <a:rPr lang="uk-UA" sz="2800" spc="-2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заданими</a:t>
            </a:r>
            <a:r>
              <a:rPr lang="uk-UA" sz="2800" spc="-25" dirty="0">
                <a:latin typeface="Times New Roman" panose="02020603050405020304" pitchFamily="18" charset="0"/>
                <a:ea typeface="Symbol" panose="05050102010706020507" pitchFamily="18" charset="2"/>
                <a:cs typeface="Symbol" panose="05050102010706020507" pitchFamily="18" charset="2"/>
              </a:rPr>
              <a:t> </a:t>
            </a:r>
            <a:r>
              <a:rPr lang="uk-UA" sz="2800" dirty="0">
                <a:latin typeface="Times New Roman" panose="02020603050405020304" pitchFamily="18" charset="0"/>
                <a:ea typeface="Symbol" panose="05050102010706020507" pitchFamily="18" charset="2"/>
                <a:cs typeface="Symbol" panose="05050102010706020507" pitchFamily="18" charset="2"/>
              </a:rPr>
              <a:t>витратами на поповнення і заданими альтернативними витратами інвестованого капіталу.</a:t>
            </a:r>
            <a:endParaRPr lang="en-US" sz="1800" spc="0" dirty="0">
              <a:effectLst/>
              <a:latin typeface="Times New Roman" panose="02020603050405020304" pitchFamily="18"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4015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229600" cy="4525963"/>
          </a:xfrm>
        </p:spPr>
        <p:txBody>
          <a:bodyPr>
            <a:normAutofit fontScale="77500" lnSpcReduction="20000"/>
          </a:bodyPr>
          <a:lstStyle/>
          <a:p>
            <a:pPr marL="360680" marR="269240" indent="456565">
              <a:spcBef>
                <a:spcPts val="345"/>
              </a:spcBef>
            </a:pPr>
            <a:r>
              <a:rPr lang="uk-UA" sz="2800" dirty="0">
                <a:latin typeface="Times New Roman" panose="02020603050405020304" pitchFamily="18" charset="0"/>
                <a:ea typeface="Times New Roman" panose="02020603050405020304" pitchFamily="18" charset="0"/>
              </a:rPr>
              <a:t>В</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управлінні</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запасами</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готової</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продукції</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використовують</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такі технологічні системи:</a:t>
            </a:r>
            <a:endParaRPr lang="en-US" sz="2800" dirty="0">
              <a:latin typeface="Times New Roman" panose="02020603050405020304" pitchFamily="18" charset="0"/>
              <a:ea typeface="Times New Roman" panose="02020603050405020304" pitchFamily="18" charset="0"/>
            </a:endParaRPr>
          </a:p>
          <a:p>
            <a:pPr marL="342900" marR="269875" lvl="0" indent="-342900" algn="just">
              <a:buSzPts val="1600"/>
              <a:buFont typeface="Times New Roman" panose="02020603050405020304" pitchFamily="18" charset="0"/>
              <a:buAutoNum type="arabicParenR"/>
              <a:tabLst>
                <a:tab pos="1078230" algn="l"/>
                <a:tab pos="1916430" algn="l"/>
                <a:tab pos="3020695" algn="l"/>
                <a:tab pos="3946525" algn="l"/>
                <a:tab pos="4170045" algn="l"/>
                <a:tab pos="5318125" algn="l"/>
              </a:tabLst>
            </a:pPr>
            <a:r>
              <a:rPr lang="uk-UA" sz="2800" spc="-10" dirty="0">
                <a:latin typeface="Times New Roman" panose="02020603050405020304" pitchFamily="18" charset="0"/>
                <a:ea typeface="Times New Roman" panose="02020603050405020304" pitchFamily="18" charset="0"/>
              </a:rPr>
              <a:t>систему</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управління</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запасами</a:t>
            </a:r>
            <a:r>
              <a:rPr lang="uk-UA" sz="2800" dirty="0">
                <a:latin typeface="Times New Roman" panose="02020603050405020304" pitchFamily="18" charset="0"/>
                <a:ea typeface="Times New Roman" panose="02020603050405020304" pitchFamily="18" charset="0"/>
              </a:rPr>
              <a:t>	</a:t>
            </a:r>
            <a:r>
              <a:rPr lang="uk-UA" sz="2800" spc="-50" dirty="0">
                <a:latin typeface="Times New Roman" panose="02020603050405020304" pitchFamily="18" charset="0"/>
                <a:ea typeface="Times New Roman" panose="02020603050405020304" pitchFamily="18" charset="0"/>
              </a:rPr>
              <a:t>з</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фіксованим</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розміром замовлення;</a:t>
            </a:r>
            <a:endParaRPr lang="en-US" sz="1800" dirty="0">
              <a:latin typeface="Times New Roman" panose="02020603050405020304" pitchFamily="18" charset="0"/>
              <a:ea typeface="Times New Roman" panose="02020603050405020304" pitchFamily="18" charset="0"/>
            </a:endParaRPr>
          </a:p>
          <a:p>
            <a:pPr marL="342900" marR="271145" lvl="0" indent="-342900" algn="just">
              <a:buSzPts val="1600"/>
              <a:buFont typeface="Times New Roman" panose="02020603050405020304" pitchFamily="18" charset="0"/>
              <a:buAutoNum type="arabicParenR"/>
              <a:tabLst>
                <a:tab pos="1078230" algn="l"/>
                <a:tab pos="2148205" algn="l"/>
                <a:tab pos="3484245" algn="l"/>
                <a:tab pos="4639945" algn="l"/>
                <a:tab pos="5090795" algn="l"/>
              </a:tabLst>
            </a:pPr>
            <a:r>
              <a:rPr lang="uk-UA" sz="2800" spc="-10" dirty="0">
                <a:latin typeface="Times New Roman" panose="02020603050405020304" pitchFamily="18" charset="0"/>
                <a:ea typeface="Times New Roman" panose="02020603050405020304" pitchFamily="18" charset="0"/>
              </a:rPr>
              <a:t>систему</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управління</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запасами</a:t>
            </a:r>
            <a:r>
              <a:rPr lang="uk-UA" sz="2800" dirty="0">
                <a:latin typeface="Times New Roman" panose="02020603050405020304" pitchFamily="18" charset="0"/>
                <a:ea typeface="Times New Roman" panose="02020603050405020304" pitchFamily="18" charset="0"/>
              </a:rPr>
              <a:t>	</a:t>
            </a:r>
            <a:r>
              <a:rPr lang="uk-UA" sz="2800" spc="-50" dirty="0">
                <a:latin typeface="Times New Roman" panose="02020603050405020304" pitchFamily="18" charset="0"/>
                <a:ea typeface="Times New Roman" panose="02020603050405020304" pitchFamily="18" charset="0"/>
              </a:rPr>
              <a:t>з</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фіксованою </a:t>
            </a:r>
            <a:r>
              <a:rPr lang="uk-UA" sz="2800" dirty="0">
                <a:latin typeface="Times New Roman" panose="02020603050405020304" pitchFamily="18" charset="0"/>
                <a:ea typeface="Times New Roman" panose="02020603050405020304" pitchFamily="18" charset="0"/>
              </a:rPr>
              <a:t>періодичністю замовлення;</a:t>
            </a:r>
            <a:endParaRPr lang="en-US" sz="1800" dirty="0">
              <a:latin typeface="Times New Roman" panose="02020603050405020304" pitchFamily="18" charset="0"/>
              <a:ea typeface="Times New Roman" panose="02020603050405020304" pitchFamily="18" charset="0"/>
            </a:endParaRPr>
          </a:p>
          <a:p>
            <a:pPr marL="342900" marR="270510" lvl="0" indent="-342900" algn="just">
              <a:spcBef>
                <a:spcPts val="5"/>
              </a:spcBef>
              <a:buSzPts val="1600"/>
              <a:buFont typeface="Times New Roman" panose="02020603050405020304" pitchFamily="18" charset="0"/>
              <a:buAutoNum type="arabicParenR"/>
              <a:tabLst>
                <a:tab pos="1078230" algn="l"/>
                <a:tab pos="1948180" algn="l"/>
                <a:tab pos="2256790" algn="l"/>
                <a:tab pos="3652520" algn="l"/>
                <a:tab pos="5091430" algn="l"/>
              </a:tabLst>
            </a:pPr>
            <a:r>
              <a:rPr lang="uk-UA" sz="2800" spc="-10" dirty="0">
                <a:latin typeface="Times New Roman" panose="02020603050405020304" pitchFamily="18" charset="0"/>
                <a:ea typeface="Times New Roman" panose="02020603050405020304" pitchFamily="18" charset="0"/>
              </a:rPr>
              <a:t>систему</a:t>
            </a:r>
            <a:r>
              <a:rPr lang="uk-UA" sz="2800" dirty="0">
                <a:latin typeface="Times New Roman" panose="02020603050405020304" pitchFamily="18" charset="0"/>
                <a:ea typeface="Times New Roman" panose="02020603050405020304" pitchFamily="18" charset="0"/>
              </a:rPr>
              <a:t>	</a:t>
            </a:r>
            <a:r>
              <a:rPr lang="uk-UA" sz="2800" spc="-30" dirty="0">
                <a:latin typeface="Times New Roman" panose="02020603050405020304" pitchFamily="18" charset="0"/>
                <a:ea typeface="Times New Roman" panose="02020603050405020304" pitchFamily="18" charset="0"/>
              </a:rPr>
              <a:t>зі</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встановленою</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періодичністю</a:t>
            </a:r>
            <a:r>
              <a:rPr lang="uk-UA" sz="2800"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поповнення </a:t>
            </a:r>
            <a:r>
              <a:rPr lang="uk-UA" sz="2800" dirty="0">
                <a:latin typeface="Times New Roman" panose="02020603050405020304" pitchFamily="18" charset="0"/>
                <a:ea typeface="Times New Roman" panose="02020603050405020304" pitchFamily="18" charset="0"/>
              </a:rPr>
              <a:t>запасів до встановленого рівня;</a:t>
            </a:r>
            <a:endParaRPr lang="en-US" sz="1800" dirty="0">
              <a:latin typeface="Times New Roman" panose="02020603050405020304" pitchFamily="18" charset="0"/>
              <a:ea typeface="Times New Roman" panose="02020603050405020304" pitchFamily="18" charset="0"/>
            </a:endParaRPr>
          </a:p>
          <a:p>
            <a:pPr marL="342900" lvl="0" indent="-342900" algn="just">
              <a:lnSpc>
                <a:spcPts val="1830"/>
              </a:lnSpc>
              <a:buSzPts val="1600"/>
              <a:buFont typeface="Times New Roman" panose="02020603050405020304" pitchFamily="18" charset="0"/>
              <a:buAutoNum type="arabicParenR"/>
              <a:tabLst>
                <a:tab pos="1078865" algn="l"/>
              </a:tabLst>
            </a:pPr>
            <a:r>
              <a:rPr lang="uk-UA" sz="2800" dirty="0">
                <a:latin typeface="Times New Roman" panose="02020603050405020304" pitchFamily="18" charset="0"/>
                <a:ea typeface="Times New Roman" panose="02020603050405020304" pitchFamily="18" charset="0"/>
              </a:rPr>
              <a:t>систему</a:t>
            </a:r>
            <a:r>
              <a:rPr lang="uk-UA" sz="2800" spc="-45" dirty="0">
                <a:latin typeface="Times New Roman" panose="02020603050405020304" pitchFamily="18" charset="0"/>
                <a:ea typeface="Times New Roman" panose="02020603050405020304" pitchFamily="18" charset="0"/>
              </a:rPr>
              <a:t> </a:t>
            </a:r>
            <a:r>
              <a:rPr lang="uk-UA" sz="2800" spc="-10" dirty="0">
                <a:latin typeface="Times New Roman" panose="02020603050405020304" pitchFamily="18" charset="0"/>
                <a:ea typeface="Times New Roman" panose="02020603050405020304" pitchFamily="18" charset="0"/>
              </a:rPr>
              <a:t>«Мінімум–максимум».</a:t>
            </a:r>
            <a:endParaRPr lang="en-US" sz="1800" dirty="0">
              <a:latin typeface="Times New Roman" panose="02020603050405020304" pitchFamily="18" charset="0"/>
              <a:ea typeface="Times New Roman" panose="02020603050405020304" pitchFamily="18" charset="0"/>
            </a:endParaRPr>
          </a:p>
          <a:p>
            <a:pPr marL="360680" marR="265430" indent="456565" algn="just">
              <a:spcBef>
                <a:spcPts val="5"/>
              </a:spcBef>
            </a:pPr>
            <a:r>
              <a:rPr lang="uk-UA" sz="2800" dirty="0">
                <a:latin typeface="Times New Roman" panose="02020603050405020304" pitchFamily="18" charset="0"/>
                <a:ea typeface="Times New Roman" panose="02020603050405020304" pitchFamily="18" charset="0"/>
              </a:rPr>
              <a:t>Для ситуації, коли відсутні відхилення від запланованих показників</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і</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запаси</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споживаються</a:t>
            </a:r>
            <a:r>
              <a:rPr lang="uk-UA" sz="2800" spc="-1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рівномірно,</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у</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теорії</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управління запасами розроблено дві основні </a:t>
            </a:r>
            <a:r>
              <a:rPr lang="uk-UA" sz="2800" i="1" dirty="0">
                <a:latin typeface="Times New Roman" panose="02020603050405020304" pitchFamily="18" charset="0"/>
                <a:ea typeface="Times New Roman" panose="02020603050405020304" pitchFamily="18" charset="0"/>
              </a:rPr>
              <a:t>системи управління запасами </a:t>
            </a:r>
            <a:r>
              <a:rPr lang="uk-UA" sz="2800" dirty="0">
                <a:latin typeface="Times New Roman" panose="02020603050405020304" pitchFamily="18" charset="0"/>
                <a:ea typeface="Times New Roman" panose="02020603050405020304" pitchFamily="18" charset="0"/>
              </a:rPr>
              <a:t>– система</a:t>
            </a:r>
            <a:r>
              <a:rPr lang="uk-UA" sz="2800" spc="-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управління</a:t>
            </a:r>
            <a:r>
              <a:rPr lang="uk-UA" sz="2800" spc="-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запасами</a:t>
            </a:r>
            <a:r>
              <a:rPr lang="uk-UA" sz="2800" spc="-1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 фіксованим</a:t>
            </a:r>
            <a:r>
              <a:rPr lang="uk-UA" sz="2800" spc="-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розміром</a:t>
            </a:r>
            <a:r>
              <a:rPr lang="uk-UA" sz="2800" spc="-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замовлення</a:t>
            </a:r>
            <a:r>
              <a:rPr lang="uk-UA" sz="2800" spc="-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і система управління запасами з фіксованою періодичністю замовлення. Інші системи управління є модифікацією цих двох </a:t>
            </a:r>
            <a:r>
              <a:rPr lang="uk-UA" sz="2800" spc="-10" dirty="0">
                <a:latin typeface="Times New Roman" panose="02020603050405020304" pitchFamily="18" charset="0"/>
                <a:ea typeface="Times New Roman" panose="02020603050405020304" pitchFamily="18" charset="0"/>
              </a:rPr>
              <a:t>систем.</a:t>
            </a:r>
            <a:endParaRPr lang="en-US" sz="2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50364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229600" cy="4525963"/>
          </a:xfrm>
        </p:spPr>
        <p:txBody>
          <a:bodyPr>
            <a:noAutofit/>
          </a:bodyPr>
          <a:lstStyle/>
          <a:p>
            <a:r>
              <a:rPr lang="uk-UA" sz="1800" b="1" i="1" dirty="0">
                <a:latin typeface="Times New Roman" panose="02020603050405020304" pitchFamily="18" charset="0"/>
                <a:ea typeface="Times New Roman" panose="02020603050405020304" pitchFamily="18" charset="0"/>
              </a:rPr>
              <a:t>Система з фіксованим розміром замовлення</a:t>
            </a:r>
            <a:r>
              <a:rPr lang="uk-UA" sz="1800" i="1"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Ця система проста</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і</a:t>
            </a:r>
            <a:r>
              <a:rPr lang="uk-UA" sz="1800" spc="-1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свого</a:t>
            </a:r>
            <a:r>
              <a:rPr lang="uk-UA" sz="1800" spc="-1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роду</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є</a:t>
            </a:r>
            <a:r>
              <a:rPr lang="uk-UA" sz="1800" spc="-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класичною.</a:t>
            </a:r>
            <a:r>
              <a:rPr lang="uk-UA" sz="1800" spc="-1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У</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цій</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системі</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розмір</a:t>
            </a:r>
            <a:r>
              <a:rPr lang="uk-UA" sz="1800" spc="-1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замовлення на поповнення запасу є постійною величиною. Замовлення на постачання продукції здійснюють за умови зменшення наявного на складах логістичної системи запасу до встановленого мінімального критичного рівня, який називається точкою замовлення. У процесі формування цієї логістичної системи інтервали постачання можуть бути різними залежно від інтенсивності витрат (споживання) матеріальних ресурсів у логістичній системі. За умови досягнення запасом нижньої критичної межі та організації чергового замовлення на постачання необхідних матеріальних ресурсів рівень запасу на момент організації замовлення має бути достатнім для безперебійної роботи в період логістичного </a:t>
            </a:r>
            <a:r>
              <a:rPr lang="uk-UA" sz="1800" dirty="0" smtClean="0">
                <a:latin typeface="Times New Roman" panose="02020603050405020304" pitchFamily="18" charset="0"/>
                <a:ea typeface="Times New Roman" panose="02020603050405020304" pitchFamily="18" charset="0"/>
              </a:rPr>
              <a:t>циклу</a:t>
            </a:r>
          </a:p>
          <a:p>
            <a:pPr marL="360680" marR="269240" indent="456565" algn="just"/>
            <a:r>
              <a:rPr lang="uk-UA" sz="1800" b="1" i="1" dirty="0">
                <a:latin typeface="Times New Roman" panose="02020603050405020304" pitchFamily="18" charset="0"/>
                <a:ea typeface="Times New Roman" panose="02020603050405020304" pitchFamily="18" charset="0"/>
              </a:rPr>
              <a:t>Система з фіксованою періодичністю замовлення</a:t>
            </a:r>
            <a:r>
              <a:rPr lang="uk-UA" sz="1800" i="1"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У</a:t>
            </a:r>
            <a:r>
              <a:rPr lang="uk-UA" sz="1800" spc="20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системі з фіксованою періодичністю замовлення роблять у чітко визначені моменти часу, віддалені одне від одного на рівні інтервали (раз на місяць або раз на квартал), а розмір запасу регулюється шляхом зміни обсягу партії.</a:t>
            </a:r>
            <a:endParaRPr lang="en-US" sz="1800" dirty="0">
              <a:latin typeface="Times New Roman" panose="02020603050405020304" pitchFamily="18" charset="0"/>
              <a:ea typeface="Times New Roman" panose="02020603050405020304" pitchFamily="18" charset="0"/>
            </a:endParaRPr>
          </a:p>
          <a:p>
            <a:pPr marL="360680" marR="271145" indent="456565" algn="just">
              <a:spcBef>
                <a:spcPts val="5"/>
              </a:spcBef>
            </a:pPr>
            <a:r>
              <a:rPr lang="uk-UA" sz="1800" dirty="0">
                <a:latin typeface="Times New Roman" panose="02020603050405020304" pitchFamily="18" charset="0"/>
                <a:ea typeface="Times New Roman" panose="02020603050405020304" pitchFamily="18" charset="0"/>
              </a:rPr>
              <a:t>Наприкінці кожного періоду перевіряють рівень запасів і на основі цього визначають розмір партії постачання. Таким чином, у</a:t>
            </a:r>
            <a:r>
              <a:rPr lang="uk-UA" sz="1800" spc="38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системі</a:t>
            </a:r>
            <a:r>
              <a:rPr lang="uk-UA" sz="1800" spc="39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з</a:t>
            </a:r>
            <a:r>
              <a:rPr lang="uk-UA" sz="1800" spc="20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фіксованою</a:t>
            </a:r>
            <a:r>
              <a:rPr lang="uk-UA" sz="1800" spc="39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періодичністю</a:t>
            </a:r>
            <a:r>
              <a:rPr lang="uk-UA" sz="1800" spc="39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замовлення</a:t>
            </a:r>
            <a:r>
              <a:rPr lang="uk-UA" sz="1800" spc="390" dirty="0">
                <a:latin typeface="Times New Roman" panose="02020603050405020304" pitchFamily="18" charset="0"/>
                <a:ea typeface="Times New Roman" panose="02020603050405020304" pitchFamily="18" charset="0"/>
              </a:rPr>
              <a:t> </a:t>
            </a:r>
            <a:r>
              <a:rPr lang="uk-UA" sz="1800" spc="-10" dirty="0" smtClean="0">
                <a:latin typeface="Times New Roman" panose="02020603050405020304" pitchFamily="18" charset="0"/>
                <a:ea typeface="Times New Roman" panose="02020603050405020304" pitchFamily="18" charset="0"/>
              </a:rPr>
              <a:t>змінюється </a:t>
            </a:r>
            <a:r>
              <a:rPr lang="uk-UA" sz="1800" dirty="0">
                <a:latin typeface="Times New Roman" panose="02020603050405020304" pitchFamily="18" charset="0"/>
                <a:ea typeface="Times New Roman" panose="02020603050405020304" pitchFamily="18" charset="0"/>
              </a:rPr>
              <a:t/>
            </a:r>
            <a:br>
              <a:rPr lang="uk-UA" sz="1800" dirty="0">
                <a:latin typeface="Times New Roman" panose="02020603050405020304" pitchFamily="18" charset="0"/>
                <a:ea typeface="Times New Roman" panose="02020603050405020304" pitchFamily="18" charset="0"/>
              </a:rPr>
            </a:br>
            <a:r>
              <a:rPr lang="uk-UA" sz="1800" dirty="0">
                <a:latin typeface="Times New Roman" panose="02020603050405020304" pitchFamily="18" charset="0"/>
                <a:ea typeface="Times New Roman" panose="02020603050405020304" pitchFamily="18" charset="0"/>
              </a:rPr>
              <a:t>розмір замовлення (обсяг партії), який залежить від рівня витрат (споживання) матеріальних ресурсів у попередньому періоді. Величину замовлення визначають як різницю між фіксованим максимальним</a:t>
            </a:r>
            <a:r>
              <a:rPr lang="uk-UA" sz="1800" spc="-1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рівнем,</a:t>
            </a:r>
            <a:r>
              <a:rPr lang="uk-UA" sz="1800" spc="-1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до якого</a:t>
            </a:r>
            <a:r>
              <a:rPr lang="uk-UA" sz="1800" spc="-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відбувається поповнення</a:t>
            </a:r>
            <a:r>
              <a:rPr lang="uk-UA" sz="1800" spc="-1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запасу,</a:t>
            </a:r>
            <a:r>
              <a:rPr lang="uk-UA" sz="1800" spc="-1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і фактичним його обсягом на момент замовлення</a:t>
            </a:r>
            <a:endParaRPr lang="en-US" sz="1800" dirty="0"/>
          </a:p>
        </p:txBody>
      </p:sp>
    </p:spTree>
    <p:extLst>
      <p:ext uri="{BB962C8B-B14F-4D97-AF65-F5344CB8AC3E}">
        <p14:creationId xmlns:p14="http://schemas.microsoft.com/office/powerpoint/2010/main" val="3552097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404664"/>
            <a:ext cx="8229600" cy="6264696"/>
          </a:xfrm>
        </p:spPr>
        <p:txBody>
          <a:bodyPr>
            <a:normAutofit fontScale="85000" lnSpcReduction="10000"/>
          </a:bodyPr>
          <a:lstStyle/>
          <a:p>
            <a:pPr marL="360680" marR="270510" indent="456565" algn="just"/>
            <a:r>
              <a:rPr lang="uk-UA" sz="2800" b="1" i="1" dirty="0">
                <a:latin typeface="Times New Roman" panose="02020603050405020304" pitchFamily="18" charset="0"/>
                <a:ea typeface="Times New Roman" panose="02020603050405020304" pitchFamily="18" charset="0"/>
              </a:rPr>
              <a:t>Система із заданою періодичністю поповнення запасів до встановленого рівня</a:t>
            </a:r>
            <a:r>
              <a:rPr lang="uk-UA" sz="2800" i="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Відмінністю системи є те, що замовлення поділяють на дві категорії: планові та додаткові. Планові замовлення роблять через задані інтервали часу. Можливі додаткові замовлення, якщо наявність запасів на складі досягає граничного рівня. Очевидно, необхідність додаткових замовлень може</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з'явитися</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тільки</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умови</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відхилення</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темпів</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споживання</a:t>
            </a:r>
            <a:r>
              <a:rPr lang="uk-UA" sz="2800" spc="-2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від </a:t>
            </a:r>
            <a:r>
              <a:rPr lang="uk-UA" sz="2800" spc="-10" dirty="0">
                <a:latin typeface="Times New Roman" panose="02020603050405020304" pitchFamily="18" charset="0"/>
                <a:ea typeface="Times New Roman" panose="02020603050405020304" pitchFamily="18" charset="0"/>
              </a:rPr>
              <a:t>запланованих.</a:t>
            </a:r>
            <a:endParaRPr lang="en-US" sz="2800" dirty="0">
              <a:latin typeface="Times New Roman" panose="02020603050405020304" pitchFamily="18" charset="0"/>
              <a:ea typeface="Times New Roman" panose="02020603050405020304" pitchFamily="18" charset="0"/>
            </a:endParaRPr>
          </a:p>
          <a:p>
            <a:pPr marL="360680" marR="268605" indent="456565" algn="just">
              <a:spcBef>
                <a:spcPts val="5"/>
              </a:spcBef>
            </a:pPr>
            <a:r>
              <a:rPr lang="uk-UA" sz="2800" b="1" i="1" dirty="0">
                <a:latin typeface="Times New Roman" panose="02020603050405020304" pitchFamily="18" charset="0"/>
                <a:ea typeface="Times New Roman" panose="02020603050405020304" pitchFamily="18" charset="0"/>
              </a:rPr>
              <a:t>Система «Мінімум–максимум</a:t>
            </a:r>
            <a:r>
              <a:rPr lang="uk-UA" sz="2800" i="1" dirty="0">
                <a:latin typeface="Times New Roman" panose="02020603050405020304" pitchFamily="18" charset="0"/>
                <a:ea typeface="Times New Roman" panose="02020603050405020304" pitchFamily="18" charset="0"/>
              </a:rPr>
              <a:t>»</a:t>
            </a:r>
            <a:r>
              <a:rPr lang="uk-UA" sz="2800" dirty="0">
                <a:latin typeface="Times New Roman" panose="02020603050405020304" pitchFamily="18" charset="0"/>
                <a:ea typeface="Times New Roman" panose="02020603050405020304" pitchFamily="18" charset="0"/>
              </a:rPr>
              <a:t>. Як і в системі з фіксованим інтервалом часу між замовленнями, тут використовують сталий інтервал часу між замовленнями. Тому в цій системі замовлення виникають не через задані інтервали часу, а тільки за умови, що запаси на складі на цей момент виявилися рівними або меншими встановленого мінімального рівня. Таким чином, ця система працює лише з двома рівнями запасів – мінімальним і </a:t>
            </a:r>
            <a:r>
              <a:rPr lang="uk-UA" sz="2800" spc="-10" dirty="0">
                <a:latin typeface="Times New Roman" panose="02020603050405020304" pitchFamily="18" charset="0"/>
                <a:ea typeface="Times New Roman" panose="02020603050405020304" pitchFamily="18" charset="0"/>
              </a:rPr>
              <a:t>максимальним.</a:t>
            </a:r>
            <a:endParaRPr lang="en-US" sz="2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00288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674635"/>
          </a:xfrm>
        </p:spPr>
        <p:txBody>
          <a:bodyPr>
            <a:normAutofit fontScale="92500" lnSpcReduction="10000"/>
          </a:bodyPr>
          <a:lstStyle/>
          <a:p>
            <a:pPr marL="360680" marR="267335" indent="456565" algn="just">
              <a:spcBef>
                <a:spcPts val="20"/>
              </a:spcBef>
            </a:pPr>
            <a:r>
              <a:rPr lang="uk-UA" sz="2800" b="1" i="1" dirty="0">
                <a:latin typeface="Times New Roman" panose="02020603050405020304" pitchFamily="18" charset="0"/>
                <a:ea typeface="Times New Roman" panose="02020603050405020304" pitchFamily="18" charset="0"/>
              </a:rPr>
              <a:t>Обробка замовлень</a:t>
            </a:r>
            <a:r>
              <a:rPr lang="uk-UA" sz="2800" i="1" dirty="0">
                <a:latin typeface="Times New Roman" panose="02020603050405020304" pitchFamily="18" charset="0"/>
                <a:ea typeface="Times New Roman" panose="02020603050405020304" pitchFamily="18" charset="0"/>
              </a:rPr>
              <a:t>. Обробка і управління замовленнями </a:t>
            </a:r>
            <a:r>
              <a:rPr lang="uk-UA" sz="2800" dirty="0">
                <a:latin typeface="Times New Roman" panose="02020603050405020304" pitchFamily="18" charset="0"/>
                <a:ea typeface="Times New Roman" panose="02020603050405020304" pitchFamily="18" charset="0"/>
              </a:rPr>
              <a:t>–</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це конкретна робота всередині фірми з отримання, оформлення і забезпечення замовлень, що надходять; діяльність, здійснювана між моментом отримання замовлення до моменту, коли на склад надходить повідомлення про необхідність відвантажити товар</a:t>
            </a:r>
            <a:r>
              <a:rPr lang="uk-UA" sz="2800" spc="20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для виконання замовлення. Звичайно під час обробки та управління замовлення контролюють такий головний параметр, як цикл замовлення.</a:t>
            </a:r>
            <a:endParaRPr lang="en-US" sz="2800" dirty="0">
              <a:latin typeface="Times New Roman" panose="02020603050405020304" pitchFamily="18" charset="0"/>
              <a:ea typeface="Times New Roman" panose="02020603050405020304" pitchFamily="18" charset="0"/>
            </a:endParaRPr>
          </a:p>
          <a:p>
            <a:pPr marL="360680" marR="270510" indent="456565" algn="just"/>
            <a:r>
              <a:rPr lang="uk-UA" sz="2800" i="1" dirty="0">
                <a:latin typeface="Times New Roman" panose="02020603050405020304" pitchFamily="18" charset="0"/>
                <a:ea typeface="Times New Roman" panose="02020603050405020304" pitchFamily="18" charset="0"/>
              </a:rPr>
              <a:t>Цикл замовлення </a:t>
            </a:r>
            <a:r>
              <a:rPr lang="uk-UA" sz="2800" dirty="0">
                <a:latin typeface="Times New Roman" panose="02020603050405020304" pitchFamily="18" charset="0"/>
                <a:ea typeface="Times New Roman" panose="02020603050405020304" pitchFamily="18" charset="0"/>
              </a:rPr>
              <a:t>становить період часу з моменту відправлення замовлення до моменту отримання товару. Що коротше і стабільніше цикл замовлення, то менше необхідно клієнту запасу товарів.</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8574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0"/>
            <a:ext cx="8229600" cy="4525963"/>
          </a:xfrm>
        </p:spPr>
        <p:txBody>
          <a:bodyPr>
            <a:noAutofit/>
          </a:bodyPr>
          <a:lstStyle/>
          <a:p>
            <a:pPr marL="360680" marR="271145" algn="just">
              <a:spcBef>
                <a:spcPts val="345"/>
              </a:spcBef>
            </a:pPr>
            <a:r>
              <a:rPr lang="uk-UA" sz="1800" dirty="0">
                <a:latin typeface="Times New Roman" panose="02020603050405020304" pitchFamily="18" charset="0"/>
                <a:ea typeface="Times New Roman" panose="02020603050405020304" pitchFamily="18" charset="0"/>
              </a:rPr>
              <a:t>Замовлення дедалі оперативніше обробляються внаслідок суттєвої підтримки комп'ютерними системами, і вантаж доставляється перевізниками, які суворо дотримуються графіка. Водночас</a:t>
            </a:r>
            <a:r>
              <a:rPr lang="uk-UA" sz="1800" spc="-2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клієнт</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має</a:t>
            </a:r>
            <a:r>
              <a:rPr lang="uk-UA" sz="1800" spc="-3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можливість</a:t>
            </a:r>
            <a:r>
              <a:rPr lang="uk-UA" sz="1800" spc="-2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"стежити"</a:t>
            </a:r>
            <a:r>
              <a:rPr lang="uk-UA" sz="1800" spc="-3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за</a:t>
            </a:r>
            <a:r>
              <a:rPr lang="uk-UA" sz="1800" spc="-2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замовленням,</a:t>
            </a:r>
            <a:r>
              <a:rPr lang="uk-UA" sz="1800" spc="-35"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тобто визначати його фазу і географічне розташування.</a:t>
            </a:r>
            <a:endParaRPr lang="en-US" sz="1800" dirty="0">
              <a:latin typeface="Times New Roman" panose="02020603050405020304" pitchFamily="18" charset="0"/>
              <a:ea typeface="Times New Roman" panose="02020603050405020304" pitchFamily="18" charset="0"/>
            </a:endParaRPr>
          </a:p>
          <a:p>
            <a:r>
              <a:rPr lang="uk-UA" sz="1800" dirty="0">
                <a:latin typeface="Times New Roman" panose="02020603050405020304" pitchFamily="18" charset="0"/>
                <a:ea typeface="Times New Roman" panose="02020603050405020304" pitchFamily="18" charset="0"/>
              </a:rPr>
              <a:t>Щоб вирівняти завантаження логістичного каналу, фірми планують рівномірний розподіл замовлень. Найбільша проблема</a:t>
            </a:r>
            <a:r>
              <a:rPr lang="uk-UA" sz="1800" spc="200" dirty="0">
                <a:latin typeface="Times New Roman" panose="02020603050405020304" pitchFamily="18" charset="0"/>
                <a:ea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в досягненні ефективного опрацювання замовлень – це "гора" замовлень, тобто майже одночасне надходження замовлень від багатьох клієнтів. "Гора" замовлень призводить до перевантаження системи, через що відбувається затримка опрацювання замовлень, збільшення повного циклу проходження замовлення і зниження рівня обслуговування клієнтів. </a:t>
            </a:r>
            <a:endParaRPr lang="uk-UA" sz="1800" dirty="0" smtClean="0">
              <a:latin typeface="Times New Roman" panose="02020603050405020304" pitchFamily="18" charset="0"/>
              <a:ea typeface="Times New Roman" panose="02020603050405020304" pitchFamily="18" charset="0"/>
            </a:endParaRPr>
          </a:p>
          <a:p>
            <a:pPr marL="360680" marR="272415" indent="456565" algn="just">
              <a:spcBef>
                <a:spcPts val="10"/>
              </a:spcBef>
            </a:pPr>
            <a:r>
              <a:rPr lang="uk-UA" sz="1800" b="1" dirty="0">
                <a:latin typeface="Times New Roman" panose="02020603050405020304" pitchFamily="18" charset="0"/>
                <a:ea typeface="Times New Roman" panose="02020603050405020304" pitchFamily="18" charset="0"/>
              </a:rPr>
              <a:t>цикл замовлення і шляхи управління </a:t>
            </a:r>
            <a:r>
              <a:rPr lang="uk-UA" sz="1800" b="1" spc="-10" dirty="0">
                <a:latin typeface="Times New Roman" panose="02020603050405020304" pitchFamily="18" charset="0"/>
                <a:ea typeface="Times New Roman" panose="02020603050405020304" pitchFamily="18" charset="0"/>
              </a:rPr>
              <a:t>замовленнями</a:t>
            </a:r>
            <a:r>
              <a:rPr lang="uk-UA" sz="1800" spc="-10"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60680" marR="271780" indent="456565" algn="just"/>
            <a:r>
              <a:rPr lang="uk-UA" sz="1800" b="1" dirty="0">
                <a:latin typeface="Times New Roman" panose="02020603050405020304" pitchFamily="18" charset="0"/>
                <a:ea typeface="Times New Roman" panose="02020603050405020304" pitchFamily="18" charset="0"/>
              </a:rPr>
              <a:t>І етап. Збір замовлень </a:t>
            </a:r>
            <a:r>
              <a:rPr lang="uk-UA" sz="1800" dirty="0">
                <a:latin typeface="Times New Roman" panose="02020603050405020304" pitchFamily="18" charset="0"/>
                <a:ea typeface="Times New Roman" panose="02020603050405020304" pitchFamily="18" charset="0"/>
              </a:rPr>
              <a:t>– на цьому етапі здійснюють управління інтенсивністю розміщення замовлень клієнтами трьома засобами:</a:t>
            </a:r>
            <a:endParaRPr lang="en-US" sz="1800" dirty="0">
              <a:latin typeface="Times New Roman" panose="02020603050405020304" pitchFamily="18" charset="0"/>
              <a:ea typeface="Times New Roman" panose="02020603050405020304" pitchFamily="18" charset="0"/>
            </a:endParaRPr>
          </a:p>
          <a:p>
            <a:pPr marL="342900" marR="268605" lvl="0" indent="-342900" algn="just">
              <a:buSzPts val="1600"/>
              <a:buFont typeface="Times New Roman" panose="02020603050405020304" pitchFamily="18" charset="0"/>
              <a:buAutoNum type="arabicParenR"/>
              <a:tabLst>
                <a:tab pos="1078865" algn="l"/>
              </a:tabLst>
            </a:pPr>
            <a:r>
              <a:rPr lang="uk-UA" sz="1800" dirty="0">
                <a:latin typeface="Times New Roman" panose="02020603050405020304" pitchFamily="18" charset="0"/>
                <a:ea typeface="Times New Roman" panose="02020603050405020304" pitchFamily="18" charset="0"/>
              </a:rPr>
              <a:t>спеціалісти – виїзні збутові агенти, що працюють поза офісом, приймають замовлення через відвідування клієнтів. Для клієнтів, які віддають перевагу замовленню у збутового </a:t>
            </a:r>
            <a:r>
              <a:rPr lang="uk-UA" sz="1800" dirty="0" err="1">
                <a:latin typeface="Times New Roman" panose="02020603050405020304" pitchFamily="18" charset="0"/>
                <a:ea typeface="Times New Roman" panose="02020603050405020304" pitchFamily="18" charset="0"/>
              </a:rPr>
              <a:t>агента</a:t>
            </a:r>
            <a:r>
              <a:rPr lang="uk-UA" sz="1800" dirty="0">
                <a:latin typeface="Times New Roman" panose="02020603050405020304" pitchFamily="18" charset="0"/>
                <a:ea typeface="Times New Roman" panose="02020603050405020304" pitchFamily="18" charset="0"/>
              </a:rPr>
              <a:t>, складають планові графіки відвідин клієнтів і таким чином регулюють планомірне отримання замовлень;</a:t>
            </a:r>
            <a:endParaRPr lang="en-US" sz="1800" dirty="0">
              <a:latin typeface="Times New Roman" panose="02020603050405020304" pitchFamily="18" charset="0"/>
              <a:ea typeface="Times New Roman" panose="02020603050405020304" pitchFamily="18" charset="0"/>
            </a:endParaRPr>
          </a:p>
          <a:p>
            <a:pPr marL="342900" marR="271780" lvl="0" indent="-342900" algn="just">
              <a:buSzPts val="1600"/>
              <a:buFont typeface="Times New Roman" panose="02020603050405020304" pitchFamily="18" charset="0"/>
              <a:buAutoNum type="arabicParenR"/>
              <a:tabLst>
                <a:tab pos="1129030" algn="l"/>
              </a:tabLst>
            </a:pPr>
            <a:r>
              <a:rPr lang="uk-UA" sz="1800" dirty="0">
                <a:latin typeface="Times New Roman" panose="02020603050405020304" pitchFamily="18" charset="0"/>
                <a:ea typeface="Times New Roman" panose="02020603050405020304" pitchFamily="18" charset="0"/>
              </a:rPr>
              <a:t>збутові агенти, які працюють в офісі, телефонують клієнтам також у визначений час;</a:t>
            </a:r>
            <a:endParaRPr lang="en-US" sz="1800" dirty="0">
              <a:latin typeface="Times New Roman" panose="02020603050405020304" pitchFamily="18" charset="0"/>
              <a:ea typeface="Times New Roman" panose="02020603050405020304" pitchFamily="18" charset="0"/>
            </a:endParaRPr>
          </a:p>
          <a:p>
            <a:r>
              <a:rPr lang="uk-UA" sz="1800" dirty="0">
                <a:latin typeface="Times New Roman" panose="02020603050405020304" pitchFamily="18" charset="0"/>
                <a:ea typeface="Times New Roman" panose="02020603050405020304" pitchFamily="18" charset="0"/>
              </a:rPr>
              <a:t>клієнтам пропонують суттєві знижки, якщо замовлення розміщують у визначені дні</a:t>
            </a:r>
            <a:endParaRPr lang="en-US" sz="1800" dirty="0"/>
          </a:p>
        </p:txBody>
      </p:sp>
    </p:spTree>
    <p:extLst>
      <p:ext uri="{BB962C8B-B14F-4D97-AF65-F5344CB8AC3E}">
        <p14:creationId xmlns:p14="http://schemas.microsoft.com/office/powerpoint/2010/main" val="350026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857388"/>
          </a:xfrm>
        </p:spPr>
        <p:txBody>
          <a:bodyPr>
            <a:noAutofit/>
          </a:bodyPr>
          <a:lstStyle/>
          <a:p>
            <a:r>
              <a:rPr lang="uk-UA" sz="1800" dirty="0" smtClean="0">
                <a:latin typeface="Times New Roman" pitchFamily="18" charset="0"/>
                <a:cs typeface="Times New Roman" pitchFamily="18" charset="0"/>
              </a:rPr>
              <a:t>Метою логістичної системи є забезпечення своєчасної доставки товарів у необхідне місце, у потрібній кількості відповідно до запитів споживачів, а також запланованого рівня обслуговування з мінімальними витратами. Таким чином, мета маркетинг-логістики - одночасно максимізувати рівень обслуговування і мінімізувати витрати на розподіл товарів.</a:t>
            </a:r>
            <a:r>
              <a:rPr lang="uk-UA" sz="1600" dirty="0" smtClean="0"/>
              <a:t/>
            </a:r>
            <a:br>
              <a:rPr lang="uk-UA" sz="1600" dirty="0" smtClean="0"/>
            </a:br>
            <a:endParaRPr lang="uk-UA" sz="1600" dirty="0"/>
          </a:p>
        </p:txBody>
      </p:sp>
      <p:sp>
        <p:nvSpPr>
          <p:cNvPr id="4" name="Прямоугольник 3"/>
          <p:cNvSpPr/>
          <p:nvPr/>
        </p:nvSpPr>
        <p:spPr>
          <a:xfrm>
            <a:off x="4000496" y="1785926"/>
            <a:ext cx="4143404" cy="64294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uk-UA" dirty="0" smtClean="0"/>
              <a:t>оптимізації рівня товарних запасів;</a:t>
            </a:r>
            <a:endParaRPr lang="uk-UA" dirty="0"/>
          </a:p>
        </p:txBody>
      </p:sp>
      <p:sp>
        <p:nvSpPr>
          <p:cNvPr id="5" name="Прямоугольник 4"/>
          <p:cNvSpPr/>
          <p:nvPr/>
        </p:nvSpPr>
        <p:spPr>
          <a:xfrm>
            <a:off x="4429124" y="2571744"/>
            <a:ext cx="4214810" cy="78581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uk-UA" dirty="0" smtClean="0"/>
              <a:t>використанню менш дорогих засобів транспортування;</a:t>
            </a:r>
            <a:endParaRPr lang="uk-UA" dirty="0"/>
          </a:p>
        </p:txBody>
      </p:sp>
      <p:sp>
        <p:nvSpPr>
          <p:cNvPr id="6" name="Прямоугольник 5"/>
          <p:cNvSpPr/>
          <p:nvPr/>
        </p:nvSpPr>
        <p:spPr>
          <a:xfrm>
            <a:off x="4857752" y="3571876"/>
            <a:ext cx="4143404" cy="6429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uk-UA" dirty="0" smtClean="0"/>
              <a:t>відвантаженню товарів великими партіями;</a:t>
            </a:r>
            <a:endParaRPr lang="uk-UA" dirty="0"/>
          </a:p>
        </p:txBody>
      </p:sp>
      <p:sp>
        <p:nvSpPr>
          <p:cNvPr id="7" name="Прямоугольник 6"/>
          <p:cNvSpPr/>
          <p:nvPr/>
        </p:nvSpPr>
        <p:spPr>
          <a:xfrm>
            <a:off x="4500530" y="4357694"/>
            <a:ext cx="4500626" cy="114300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uk-UA" dirty="0" smtClean="0"/>
              <a:t>швидким та надійним поставкам, у тому числі своєчасному відвантаженню товару відповідних обсягу та якості;</a:t>
            </a:r>
            <a:endParaRPr lang="uk-UA" dirty="0"/>
          </a:p>
        </p:txBody>
      </p:sp>
      <p:sp>
        <p:nvSpPr>
          <p:cNvPr id="8" name="Прямоугольник 7"/>
          <p:cNvSpPr/>
          <p:nvPr/>
        </p:nvSpPr>
        <p:spPr>
          <a:xfrm>
            <a:off x="4071934" y="5715016"/>
            <a:ext cx="4143404" cy="7143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uk-UA" dirty="0" smtClean="0"/>
              <a:t>швидким виконанням замовлень.</a:t>
            </a:r>
            <a:endParaRPr lang="uk-UA" dirty="0"/>
          </a:p>
        </p:txBody>
      </p:sp>
      <p:sp>
        <p:nvSpPr>
          <p:cNvPr id="9" name="Овал 8"/>
          <p:cNvSpPr/>
          <p:nvPr/>
        </p:nvSpPr>
        <p:spPr>
          <a:xfrm>
            <a:off x="0" y="2714620"/>
            <a:ext cx="3071834" cy="221457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buNone/>
            </a:pPr>
            <a:r>
              <a:rPr lang="uk-UA" sz="2400" dirty="0" smtClean="0">
                <a:latin typeface="Times New Roman" pitchFamily="18" charset="0"/>
                <a:cs typeface="Times New Roman" pitchFamily="18" charset="0"/>
              </a:rPr>
              <a:t>Цього можна досягти завдяки:</a:t>
            </a:r>
          </a:p>
        </p:txBody>
      </p:sp>
      <p:cxnSp>
        <p:nvCxnSpPr>
          <p:cNvPr id="11" name="Прямая со стрелкой 10"/>
          <p:cNvCxnSpPr/>
          <p:nvPr/>
        </p:nvCxnSpPr>
        <p:spPr>
          <a:xfrm flipV="1">
            <a:off x="2786050" y="2214554"/>
            <a:ext cx="1071570" cy="64294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flipV="1">
            <a:off x="3214678" y="3071810"/>
            <a:ext cx="928694" cy="2857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Прямая со стрелкой 14"/>
          <p:cNvCxnSpPr/>
          <p:nvPr/>
        </p:nvCxnSpPr>
        <p:spPr>
          <a:xfrm>
            <a:off x="3357554" y="3929066"/>
            <a:ext cx="128588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p:nvPr/>
        </p:nvCxnSpPr>
        <p:spPr>
          <a:xfrm>
            <a:off x="3071802" y="4500570"/>
            <a:ext cx="1214446" cy="4286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Прямая со стрелкой 19"/>
          <p:cNvCxnSpPr/>
          <p:nvPr/>
        </p:nvCxnSpPr>
        <p:spPr>
          <a:xfrm>
            <a:off x="2786050" y="5000636"/>
            <a:ext cx="1071570" cy="10001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5746643"/>
          </a:xfrm>
        </p:spPr>
        <p:txBody>
          <a:bodyPr>
            <a:normAutofit/>
          </a:bodyPr>
          <a:lstStyle/>
          <a:p>
            <a:pPr marL="360680" marR="268605" indent="456565" algn="just"/>
            <a:r>
              <a:rPr lang="uk-UA" sz="2000" b="1" dirty="0">
                <a:latin typeface="Times New Roman" panose="02020603050405020304" pitchFamily="18" charset="0"/>
                <a:ea typeface="Times New Roman" panose="02020603050405020304" pitchFamily="18" charset="0"/>
              </a:rPr>
              <a:t>ІІ</a:t>
            </a:r>
            <a:r>
              <a:rPr lang="uk-UA" sz="2000" b="1" spc="-15"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етап</a:t>
            </a:r>
            <a:r>
              <a:rPr lang="uk-UA" sz="2000" dirty="0">
                <a:latin typeface="Times New Roman" panose="02020603050405020304" pitchFamily="18" charset="0"/>
                <a:ea typeface="Times New Roman" panose="02020603050405020304" pitchFamily="18" charset="0"/>
              </a:rPr>
              <a:t>.</a:t>
            </a:r>
            <a:r>
              <a:rPr lang="uk-UA" sz="2000" spc="-1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Передача</a:t>
            </a:r>
            <a:r>
              <a:rPr lang="uk-UA" sz="2000" b="1" spc="-15"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замовлення </a:t>
            </a:r>
            <a:r>
              <a:rPr lang="uk-UA" sz="2000" dirty="0">
                <a:latin typeface="Times New Roman" panose="02020603050405020304" pitchFamily="18" charset="0"/>
                <a:ea typeface="Times New Roman" panose="02020603050405020304" pitchFamily="18" charset="0"/>
              </a:rPr>
              <a:t>–</a:t>
            </a:r>
            <a:r>
              <a:rPr lang="uk-UA" sz="2000" spc="-1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це</a:t>
            </a:r>
            <a:r>
              <a:rPr lang="uk-UA" sz="2000" spc="-2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низка</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дій,</a:t>
            </a:r>
            <a:r>
              <a:rPr lang="uk-UA" sz="2000" spc="-1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здійснюваних з моменту, коли клієнт розміщує або посилає замовлення, до моменту, коли постачальник його отримує (використовують електронні засоби передачі замовлення).</a:t>
            </a:r>
            <a:endParaRPr lang="en-US" sz="2000" dirty="0">
              <a:latin typeface="Times New Roman" panose="02020603050405020304" pitchFamily="18" charset="0"/>
              <a:ea typeface="Times New Roman" panose="02020603050405020304" pitchFamily="18" charset="0"/>
            </a:endParaRPr>
          </a:p>
          <a:p>
            <a:pPr marL="360680" marR="269875" indent="456565" algn="just"/>
            <a:r>
              <a:rPr lang="uk-UA" sz="2000" b="1" dirty="0">
                <a:latin typeface="Times New Roman" panose="02020603050405020304" pitchFamily="18" charset="0"/>
                <a:ea typeface="Times New Roman" panose="02020603050405020304" pitchFamily="18" charset="0"/>
              </a:rPr>
              <a:t>ІІІ етап. Опрацювання замовлення </a:t>
            </a:r>
            <a:r>
              <a:rPr lang="uk-UA" sz="2000" dirty="0">
                <a:latin typeface="Times New Roman" panose="02020603050405020304" pitchFamily="18" charset="0"/>
                <a:ea typeface="Times New Roman" panose="02020603050405020304" pitchFamily="18" charset="0"/>
              </a:rPr>
              <a:t>включає такі дії (з використанням персонального комп'ютера):</a:t>
            </a:r>
            <a:endParaRPr lang="en-US" sz="2000" dirty="0">
              <a:latin typeface="Times New Roman" panose="02020603050405020304" pitchFamily="18" charset="0"/>
              <a:ea typeface="Times New Roman" panose="02020603050405020304" pitchFamily="18" charset="0"/>
            </a:endParaRPr>
          </a:p>
          <a:p>
            <a:pPr marL="742950" marR="274320" lvl="1" indent="-285750">
              <a:spcBef>
                <a:spcPts val="345"/>
              </a:spcBef>
              <a:buSzPts val="1600"/>
              <a:buFont typeface="Times New Roman" panose="02020603050405020304" pitchFamily="18" charset="0"/>
              <a:buChar char="–"/>
            </a:pPr>
            <a:r>
              <a:rPr lang="uk-UA" sz="2000" dirty="0">
                <a:latin typeface="Times New Roman" panose="02020603050405020304" pitchFamily="18" charset="0"/>
                <a:ea typeface="Times New Roman" panose="02020603050405020304" pitchFamily="18" charset="0"/>
              </a:rPr>
              <a:t/>
            </a:r>
            <a:br>
              <a:rPr lang="uk-UA" sz="2000" dirty="0">
                <a:latin typeface="Times New Roman" panose="02020603050405020304" pitchFamily="18" charset="0"/>
                <a:ea typeface="Times New Roman" panose="02020603050405020304" pitchFamily="18" charset="0"/>
              </a:rPr>
            </a:br>
            <a:r>
              <a:rPr lang="uk-UA" sz="2000" dirty="0">
                <a:latin typeface="Times New Roman" panose="02020603050405020304" pitchFamily="18" charset="0"/>
                <a:ea typeface="Times New Roman" panose="02020603050405020304" pitchFamily="18" charset="0"/>
              </a:rPr>
              <a:t>перевіряється</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інформація</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про</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замовлення</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на</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повноту</a:t>
            </a:r>
            <a:r>
              <a:rPr lang="uk-UA" sz="2000" spc="20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і </a:t>
            </a:r>
            <a:r>
              <a:rPr lang="uk-UA" sz="2000" spc="-10" dirty="0">
                <a:latin typeface="Times New Roman" panose="02020603050405020304" pitchFamily="18" charset="0"/>
                <a:ea typeface="Times New Roman" panose="02020603050405020304" pitchFamily="18" charset="0"/>
              </a:rPr>
              <a:t>точність;</a:t>
            </a:r>
            <a:endParaRPr lang="en-US" sz="2000" dirty="0">
              <a:latin typeface="Times New Roman" panose="02020603050405020304" pitchFamily="18" charset="0"/>
              <a:ea typeface="Times New Roman" panose="02020603050405020304" pitchFamily="18" charset="0"/>
            </a:endParaRPr>
          </a:p>
          <a:p>
            <a:pPr marL="742950" lvl="1" indent="-285750">
              <a:lnSpc>
                <a:spcPts val="1835"/>
              </a:lnSpc>
              <a:buSzPts val="1600"/>
              <a:buFont typeface="Times New Roman" panose="02020603050405020304" pitchFamily="18" charset="0"/>
              <a:buChar char="–"/>
            </a:pPr>
            <a:r>
              <a:rPr lang="uk-UA" sz="2000" spc="-10" dirty="0">
                <a:latin typeface="Times New Roman" panose="02020603050405020304" pitchFamily="18" charset="0"/>
                <a:ea typeface="Times New Roman" panose="02020603050405020304" pitchFamily="18" charset="0"/>
              </a:rPr>
              <a:t>перевіряється</a:t>
            </a:r>
            <a:r>
              <a:rPr lang="uk-UA" sz="2000" spc="25" dirty="0">
                <a:latin typeface="Times New Roman" panose="02020603050405020304" pitchFamily="18" charset="0"/>
                <a:ea typeface="Times New Roman" panose="02020603050405020304" pitchFamily="18" charset="0"/>
              </a:rPr>
              <a:t> </a:t>
            </a:r>
            <a:r>
              <a:rPr lang="uk-UA" sz="2000" spc="-10" dirty="0">
                <a:latin typeface="Times New Roman" panose="02020603050405020304" pitchFamily="18" charset="0"/>
                <a:ea typeface="Times New Roman" panose="02020603050405020304" pitchFamily="18" charset="0"/>
              </a:rPr>
              <a:t>платоспроможність</a:t>
            </a:r>
            <a:r>
              <a:rPr lang="uk-UA" sz="2000" spc="15" dirty="0">
                <a:latin typeface="Times New Roman" panose="02020603050405020304" pitchFamily="18" charset="0"/>
                <a:ea typeface="Times New Roman" panose="02020603050405020304" pitchFamily="18" charset="0"/>
              </a:rPr>
              <a:t> </a:t>
            </a:r>
            <a:r>
              <a:rPr lang="uk-UA" sz="2000" spc="-10" dirty="0">
                <a:latin typeface="Times New Roman" panose="02020603050405020304" pitchFamily="18" charset="0"/>
                <a:ea typeface="Times New Roman" panose="02020603050405020304" pitchFamily="18" charset="0"/>
              </a:rPr>
              <a:t>клієнта;</a:t>
            </a:r>
            <a:endParaRPr lang="en-US" sz="2000" dirty="0">
              <a:latin typeface="Times New Roman" panose="02020603050405020304" pitchFamily="18" charset="0"/>
              <a:ea typeface="Times New Roman" panose="02020603050405020304" pitchFamily="18" charset="0"/>
            </a:endParaRPr>
          </a:p>
          <a:p>
            <a:pPr marL="742950" lvl="1" indent="-285750">
              <a:lnSpc>
                <a:spcPts val="1840"/>
              </a:lnSpc>
              <a:spcBef>
                <a:spcPts val="10"/>
              </a:spcBef>
              <a:buSzPts val="1600"/>
              <a:buFont typeface="Times New Roman" panose="02020603050405020304" pitchFamily="18" charset="0"/>
              <a:buChar char="–"/>
            </a:pPr>
            <a:r>
              <a:rPr lang="uk-UA" sz="2000" dirty="0">
                <a:latin typeface="Times New Roman" panose="02020603050405020304" pitchFamily="18" charset="0"/>
                <a:ea typeface="Times New Roman" panose="02020603050405020304" pitchFamily="18" charset="0"/>
              </a:rPr>
              <a:t>заповнюються</a:t>
            </a:r>
            <a:r>
              <a:rPr lang="uk-UA" sz="2000" spc="-9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бланки</a:t>
            </a:r>
            <a:r>
              <a:rPr lang="uk-UA" sz="2000" spc="-9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вхідних</a:t>
            </a:r>
            <a:r>
              <a:rPr lang="uk-UA" sz="2000" spc="-8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реєстраційних</a:t>
            </a:r>
            <a:r>
              <a:rPr lang="uk-UA" sz="2000" spc="-90" dirty="0">
                <a:latin typeface="Times New Roman" panose="02020603050405020304" pitchFamily="18" charset="0"/>
                <a:ea typeface="Times New Roman" panose="02020603050405020304" pitchFamily="18" charset="0"/>
              </a:rPr>
              <a:t> </a:t>
            </a:r>
            <a:r>
              <a:rPr lang="uk-UA" sz="2000" spc="-10" dirty="0">
                <a:latin typeface="Times New Roman" panose="02020603050405020304" pitchFamily="18" charset="0"/>
                <a:ea typeface="Times New Roman" panose="02020603050405020304" pitchFamily="18" charset="0"/>
              </a:rPr>
              <a:t>документів;</a:t>
            </a:r>
            <a:endParaRPr lang="en-US" sz="2000" dirty="0">
              <a:latin typeface="Times New Roman" panose="02020603050405020304" pitchFamily="18" charset="0"/>
              <a:ea typeface="Times New Roman" panose="02020603050405020304" pitchFamily="18" charset="0"/>
            </a:endParaRPr>
          </a:p>
          <a:p>
            <a:pPr marL="742950" lvl="1" indent="-285750">
              <a:lnSpc>
                <a:spcPts val="1835"/>
              </a:lnSpc>
              <a:buSzPts val="1600"/>
              <a:buFont typeface="Times New Roman" panose="02020603050405020304" pitchFamily="18" charset="0"/>
              <a:buChar char="–"/>
            </a:pPr>
            <a:r>
              <a:rPr lang="uk-UA" sz="2000" dirty="0">
                <a:latin typeface="Times New Roman" panose="02020603050405020304" pitchFamily="18" charset="0"/>
                <a:ea typeface="Times New Roman" panose="02020603050405020304" pitchFamily="18" charset="0"/>
              </a:rPr>
              <a:t>дається</a:t>
            </a:r>
            <a:r>
              <a:rPr lang="uk-UA" sz="2000" spc="-6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доручення</a:t>
            </a:r>
            <a:r>
              <a:rPr lang="uk-UA" sz="2000" spc="-5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агенту</a:t>
            </a:r>
            <a:r>
              <a:rPr lang="uk-UA" sz="2000" spc="-5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з</a:t>
            </a:r>
            <a:r>
              <a:rPr lang="uk-UA" sz="2000" spc="-45" dirty="0">
                <a:latin typeface="Times New Roman" panose="02020603050405020304" pitchFamily="18" charset="0"/>
                <a:ea typeface="Times New Roman" panose="02020603050405020304" pitchFamily="18" charset="0"/>
              </a:rPr>
              <a:t> </a:t>
            </a:r>
            <a:r>
              <a:rPr lang="uk-UA" sz="2000" spc="-10" dirty="0">
                <a:latin typeface="Times New Roman" panose="02020603050405020304" pitchFamily="18" charset="0"/>
                <a:ea typeface="Times New Roman" panose="02020603050405020304" pitchFamily="18" charset="0"/>
              </a:rPr>
              <a:t>продажу;</a:t>
            </a:r>
            <a:endParaRPr lang="en-US" sz="2000" dirty="0">
              <a:latin typeface="Times New Roman" panose="02020603050405020304" pitchFamily="18" charset="0"/>
              <a:ea typeface="Times New Roman" panose="02020603050405020304" pitchFamily="18" charset="0"/>
            </a:endParaRPr>
          </a:p>
          <a:p>
            <a:pPr marL="742950" lvl="1" indent="-285750">
              <a:lnSpc>
                <a:spcPts val="1840"/>
              </a:lnSpc>
              <a:buSzPts val="1600"/>
              <a:buFont typeface="Times New Roman" panose="02020603050405020304" pitchFamily="18" charset="0"/>
              <a:buChar char="–"/>
            </a:pPr>
            <a:r>
              <a:rPr lang="uk-UA" sz="2000" dirty="0">
                <a:latin typeface="Times New Roman" panose="02020603050405020304" pitchFamily="18" charset="0"/>
                <a:ea typeface="Times New Roman" panose="02020603050405020304" pitchFamily="18" charset="0"/>
              </a:rPr>
              <a:t>бухгалтерія</a:t>
            </a:r>
            <a:r>
              <a:rPr lang="uk-UA" sz="2000" spc="-8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реєструє</a:t>
            </a:r>
            <a:r>
              <a:rPr lang="uk-UA" sz="2000" spc="-80" dirty="0">
                <a:latin typeface="Times New Roman" panose="02020603050405020304" pitchFamily="18" charset="0"/>
                <a:ea typeface="Times New Roman" panose="02020603050405020304" pitchFamily="18" charset="0"/>
              </a:rPr>
              <a:t> </a:t>
            </a:r>
            <a:r>
              <a:rPr lang="uk-UA" sz="2000" spc="-10" dirty="0">
                <a:latin typeface="Times New Roman" panose="02020603050405020304" pitchFamily="18" charset="0"/>
                <a:ea typeface="Times New Roman" panose="02020603050405020304" pitchFamily="18" charset="0"/>
              </a:rPr>
              <a:t>трансакцію;</a:t>
            </a:r>
            <a:endParaRPr lang="en-US" sz="2000" dirty="0">
              <a:latin typeface="Times New Roman" panose="02020603050405020304" pitchFamily="18" charset="0"/>
              <a:ea typeface="Times New Roman" panose="02020603050405020304" pitchFamily="18" charset="0"/>
            </a:endParaRPr>
          </a:p>
          <a:p>
            <a:pPr marL="742950" marR="270510" lvl="1" indent="-285750">
              <a:spcBef>
                <a:spcPts val="5"/>
              </a:spcBef>
              <a:buSzPts val="1600"/>
              <a:buFont typeface="Times New Roman" panose="02020603050405020304" pitchFamily="18" charset="0"/>
              <a:buChar char="–"/>
            </a:pPr>
            <a:r>
              <a:rPr lang="uk-UA" sz="2000" dirty="0">
                <a:latin typeface="Times New Roman" panose="02020603050405020304" pitchFamily="18" charset="0"/>
                <a:ea typeface="Times New Roman" panose="02020603050405020304" pitchFamily="18" charset="0"/>
              </a:rPr>
              <a:t>визначається найближчий до клієнта склад і передається розпорядження з добору товару;</a:t>
            </a:r>
            <a:endParaRPr lang="en-US" sz="2000" dirty="0">
              <a:latin typeface="Times New Roman" panose="02020603050405020304" pitchFamily="18" charset="0"/>
              <a:ea typeface="Times New Roman" panose="02020603050405020304" pitchFamily="18" charset="0"/>
            </a:endParaRPr>
          </a:p>
          <a:p>
            <a:pPr marL="742950" lvl="1" indent="-285750">
              <a:lnSpc>
                <a:spcPts val="1830"/>
              </a:lnSpc>
              <a:buSzPts val="1600"/>
              <a:buFont typeface="Times New Roman" panose="02020603050405020304" pitchFamily="18" charset="0"/>
              <a:buChar char="–"/>
            </a:pPr>
            <a:r>
              <a:rPr lang="uk-UA" sz="2000" dirty="0">
                <a:latin typeface="Times New Roman" panose="02020603050405020304" pitchFamily="18" charset="0"/>
                <a:ea typeface="Times New Roman" panose="02020603050405020304" pitchFamily="18" charset="0"/>
              </a:rPr>
              <a:t>транспортний</a:t>
            </a:r>
            <a:r>
              <a:rPr lang="uk-UA" sz="2000" spc="-9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підрозділ</a:t>
            </a:r>
            <a:r>
              <a:rPr lang="uk-UA" sz="2000" spc="-8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організовує</a:t>
            </a:r>
            <a:r>
              <a:rPr lang="uk-UA" sz="2000" spc="-8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доставку</a:t>
            </a:r>
            <a:r>
              <a:rPr lang="uk-UA" sz="2000" spc="-80" dirty="0">
                <a:latin typeface="Times New Roman" panose="02020603050405020304" pitchFamily="18" charset="0"/>
                <a:ea typeface="Times New Roman" panose="02020603050405020304" pitchFamily="18" charset="0"/>
              </a:rPr>
              <a:t> </a:t>
            </a:r>
            <a:r>
              <a:rPr lang="uk-UA" sz="2000" spc="-10" dirty="0">
                <a:latin typeface="Times New Roman" panose="02020603050405020304" pitchFamily="18" charset="0"/>
                <a:ea typeface="Times New Roman" panose="02020603050405020304" pitchFamily="18" charset="0"/>
              </a:rPr>
              <a:t>вантажу.</a:t>
            </a:r>
            <a:endParaRPr lang="en-US" sz="2000" dirty="0">
              <a:latin typeface="Times New Roman" panose="02020603050405020304" pitchFamily="18" charset="0"/>
              <a:ea typeface="Times New Roman" panose="02020603050405020304" pitchFamily="18" charset="0"/>
            </a:endParaRPr>
          </a:p>
          <a:p>
            <a:pPr marL="360680" marR="268605" indent="456565" algn="just">
              <a:spcBef>
                <a:spcPts val="10"/>
              </a:spcBef>
            </a:pPr>
            <a:r>
              <a:rPr lang="uk-UA" sz="2000" dirty="0">
                <a:latin typeface="Times New Roman" panose="02020603050405020304" pitchFamily="18" charset="0"/>
                <a:ea typeface="Times New Roman" panose="02020603050405020304" pitchFamily="18" charset="0"/>
              </a:rPr>
              <a:t>Замовлення поділяють на термінові і звичайні; постійних і нових клієнтів.</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31410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54310"/>
            <a:ext cx="8229600" cy="6255010"/>
          </a:xfrm>
        </p:spPr>
        <p:txBody>
          <a:bodyPr>
            <a:normAutofit fontScale="77500" lnSpcReduction="20000"/>
          </a:bodyPr>
          <a:lstStyle/>
          <a:p>
            <a:pPr marL="360680" marR="266700" indent="456565" algn="just"/>
            <a:r>
              <a:rPr lang="uk-UA" sz="2800" b="1" dirty="0">
                <a:latin typeface="Times New Roman" panose="02020603050405020304" pitchFamily="18" charset="0"/>
                <a:ea typeface="Times New Roman" panose="02020603050405020304" pitchFamily="18" charset="0"/>
              </a:rPr>
              <a:t>ІV етап. Добір товарів і комплектація замовлення </a:t>
            </a:r>
            <a:r>
              <a:rPr lang="uk-UA" sz="2800" dirty="0">
                <a:latin typeface="Times New Roman" panose="02020603050405020304" pitchFamily="18" charset="0"/>
                <a:ea typeface="Times New Roman" panose="02020603050405020304" pitchFamily="18" charset="0"/>
              </a:rPr>
              <a:t>– він починається з упорядкування документа, за допомогою якого віддають розпорядження конкретному складу комплектувати конкретне замовлення для клієнта (використовується персональний комп’ютер).</a:t>
            </a:r>
            <a:endParaRPr lang="en-US" sz="1800" dirty="0">
              <a:latin typeface="Times New Roman" panose="02020603050405020304" pitchFamily="18" charset="0"/>
              <a:ea typeface="Times New Roman" panose="02020603050405020304" pitchFamily="18" charset="0"/>
            </a:endParaRPr>
          </a:p>
          <a:p>
            <a:pPr marL="360680" marR="269875" indent="456565" algn="just"/>
            <a:r>
              <a:rPr lang="uk-UA" sz="2800" b="1" dirty="0">
                <a:latin typeface="Times New Roman" panose="02020603050405020304" pitchFamily="18" charset="0"/>
                <a:ea typeface="Times New Roman" panose="02020603050405020304" pitchFamily="18" charset="0"/>
              </a:rPr>
              <a:t>V етап. Доставка товару </a:t>
            </a:r>
            <a:r>
              <a:rPr lang="uk-UA" sz="2800" dirty="0">
                <a:latin typeface="Times New Roman" panose="02020603050405020304" pitchFamily="18" charset="0"/>
                <a:ea typeface="Times New Roman" panose="02020603050405020304" pitchFamily="18" charset="0"/>
              </a:rPr>
              <a:t>– час із моменту, коли перевізник забирає вантаж, до моменту прибуття вантажу на місце розвантаження у покупця. Існує планування завантаження, тобто розташування товарів усередині причепа або контейнера. У багатьох випадках перевізники гарантують виконання графіка доставки і сплачують вантажовідправнику штраф, якщо доставку здійснюють пізніше визначеного терміну.</a:t>
            </a:r>
            <a:endParaRPr lang="en-US" sz="2800" dirty="0">
              <a:latin typeface="Times New Roman" panose="02020603050405020304" pitchFamily="18" charset="0"/>
              <a:ea typeface="Times New Roman" panose="02020603050405020304" pitchFamily="18" charset="0"/>
            </a:endParaRPr>
          </a:p>
          <a:p>
            <a:pPr marL="360680" marR="269240" indent="456565" algn="just"/>
            <a:r>
              <a:rPr lang="uk-UA" sz="2800" dirty="0">
                <a:latin typeface="Times New Roman" panose="02020603050405020304" pitchFamily="18" charset="0"/>
                <a:ea typeface="Times New Roman" panose="02020603050405020304" pitchFamily="18" charset="0"/>
              </a:rPr>
              <a:t>Якщо всі п'ять етапів циклу – планування, передача, обробка,</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добір</a:t>
            </a:r>
            <a:r>
              <a:rPr lang="uk-UA" sz="2800" spc="-1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і</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комплектація,</a:t>
            </a:r>
            <a:r>
              <a:rPr lang="uk-UA" sz="2800" spc="-1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доставка –</a:t>
            </a:r>
            <a:r>
              <a:rPr lang="uk-UA" sz="2800" spc="-15"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старанно</a:t>
            </a:r>
            <a:r>
              <a:rPr lang="uk-UA" sz="2800" spc="-20"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відпрацьовані, вміло скоординовані і перебувають під суворим контролем, то фірма може суттєво підвищити продуктивність. Під час укладання угод про терміни доставки необхідно враховувати графік роботи виробника чи розподільного центру.</a:t>
            </a:r>
            <a:endParaRPr lang="en-US" sz="2800" dirty="0">
              <a:latin typeface="Times New Roman" panose="02020603050405020304" pitchFamily="18" charset="0"/>
              <a:ea typeface="Times New Roman" panose="02020603050405020304" pitchFamily="18" charset="0"/>
            </a:endParaRPr>
          </a:p>
          <a:p>
            <a:pPr marL="360680">
              <a:spcBef>
                <a:spcPts val="35"/>
              </a:spcBef>
            </a:pPr>
            <a:r>
              <a:rPr lang="uk-UA" sz="2800" dirty="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9575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_1227121143.jpg"/>
          <p:cNvPicPr>
            <a:picLocks noChangeAspect="1" noChangeArrowheads="1"/>
          </p:cNvPicPr>
          <p:nvPr/>
        </p:nvPicPr>
        <p:blipFill>
          <a:blip r:embed="rId2"/>
          <a:srcRect/>
          <a:stretch>
            <a:fillRect/>
          </a:stretch>
        </p:blipFill>
        <p:spPr bwMode="auto">
          <a:xfrm>
            <a:off x="6357950" y="4357694"/>
            <a:ext cx="2786050" cy="2500306"/>
          </a:xfrm>
          <a:prstGeom prst="rect">
            <a:avLst/>
          </a:prstGeom>
          <a:noFill/>
        </p:spPr>
      </p:pic>
      <p:sp>
        <p:nvSpPr>
          <p:cNvPr id="2" name="Заголовок 1"/>
          <p:cNvSpPr>
            <a:spLocks noGrp="1"/>
          </p:cNvSpPr>
          <p:nvPr>
            <p:ph type="title"/>
          </p:nvPr>
        </p:nvSpPr>
        <p:spPr>
          <a:xfrm>
            <a:off x="457200" y="274638"/>
            <a:ext cx="8229600" cy="2011354"/>
          </a:xfrm>
        </p:spPr>
        <p:txBody>
          <a:bodyPr>
            <a:noAutofit/>
          </a:bodyPr>
          <a:lstStyle/>
          <a:p>
            <a:r>
              <a:rPr lang="uk-UA" sz="2000" dirty="0" smtClean="0"/>
              <a:t/>
            </a:r>
            <a:br>
              <a:rPr lang="uk-UA" sz="2000" dirty="0" smtClean="0"/>
            </a:br>
            <a:endParaRPr lang="uk-UA" sz="2000" dirty="0"/>
          </a:p>
        </p:txBody>
      </p:sp>
      <p:sp>
        <p:nvSpPr>
          <p:cNvPr id="4" name="Скругленный прямоугольник 3"/>
          <p:cNvSpPr/>
          <p:nvPr/>
        </p:nvSpPr>
        <p:spPr>
          <a:xfrm>
            <a:off x="1000100" y="1500174"/>
            <a:ext cx="5214974" cy="5000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uk-UA" dirty="0" smtClean="0">
                <a:latin typeface="Times New Roman" pitchFamily="18" charset="0"/>
                <a:cs typeface="Times New Roman" pitchFamily="18" charset="0"/>
              </a:rPr>
              <a:t>продукт – потрібний продукт;</a:t>
            </a:r>
            <a:endParaRPr lang="uk-UA" dirty="0"/>
          </a:p>
        </p:txBody>
      </p:sp>
      <p:sp>
        <p:nvSpPr>
          <p:cNvPr id="5" name="Скругленный прямоугольник 4"/>
          <p:cNvSpPr/>
          <p:nvPr/>
        </p:nvSpPr>
        <p:spPr>
          <a:xfrm>
            <a:off x="1000100" y="2143116"/>
            <a:ext cx="5214974"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dirty="0" smtClean="0">
                <a:latin typeface="Times New Roman" pitchFamily="18" charset="0"/>
                <a:cs typeface="Times New Roman" pitchFamily="18" charset="0"/>
              </a:rPr>
              <a:t>кількість - у необхідній кількості;</a:t>
            </a:r>
            <a:endParaRPr lang="uk-UA" dirty="0"/>
          </a:p>
        </p:txBody>
      </p:sp>
      <p:sp>
        <p:nvSpPr>
          <p:cNvPr id="6" name="Скругленный прямоугольник 5"/>
          <p:cNvSpPr/>
          <p:nvPr/>
        </p:nvSpPr>
        <p:spPr>
          <a:xfrm>
            <a:off x="1000100" y="2786058"/>
            <a:ext cx="5214974"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smtClean="0">
                <a:latin typeface="Times New Roman" pitchFamily="18" charset="0"/>
                <a:cs typeface="Times New Roman" pitchFamily="18" charset="0"/>
              </a:rPr>
              <a:t>якість – необхідної якості;</a:t>
            </a:r>
            <a:endParaRPr lang="uk-UA" dirty="0"/>
          </a:p>
        </p:txBody>
      </p:sp>
      <p:sp>
        <p:nvSpPr>
          <p:cNvPr id="7" name="Скругленный прямоугольник 6"/>
          <p:cNvSpPr/>
          <p:nvPr/>
        </p:nvSpPr>
        <p:spPr>
          <a:xfrm>
            <a:off x="1000100" y="4000504"/>
            <a:ext cx="5214974" cy="5000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latin typeface="Times New Roman" pitchFamily="18" charset="0"/>
                <a:cs typeface="Times New Roman" pitchFamily="18" charset="0"/>
              </a:rPr>
              <a:t>час – необхідно доставити у потрібний час;</a:t>
            </a:r>
            <a:endParaRPr lang="uk-UA" dirty="0"/>
          </a:p>
        </p:txBody>
      </p:sp>
      <p:sp>
        <p:nvSpPr>
          <p:cNvPr id="8" name="Скругленный прямоугольник 7"/>
          <p:cNvSpPr/>
          <p:nvPr/>
        </p:nvSpPr>
        <p:spPr>
          <a:xfrm>
            <a:off x="1000100" y="3429000"/>
            <a:ext cx="5214974"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smtClean="0">
                <a:latin typeface="Times New Roman" pitchFamily="18" charset="0"/>
                <a:cs typeface="Times New Roman" pitchFamily="18" charset="0"/>
              </a:rPr>
              <a:t>місце – у потрібне місце;</a:t>
            </a:r>
            <a:endParaRPr lang="uk-UA" dirty="0"/>
          </a:p>
        </p:txBody>
      </p:sp>
      <p:sp>
        <p:nvSpPr>
          <p:cNvPr id="9" name="Скругленный прямоугольник 8"/>
          <p:cNvSpPr/>
          <p:nvPr/>
        </p:nvSpPr>
        <p:spPr>
          <a:xfrm>
            <a:off x="1000100" y="4643446"/>
            <a:ext cx="5214974" cy="428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latin typeface="Times New Roman" pitchFamily="18" charset="0"/>
                <a:cs typeface="Times New Roman" pitchFamily="18" charset="0"/>
              </a:rPr>
              <a:t>витрати – з мінімальними витратами.</a:t>
            </a:r>
            <a:endParaRPr lang="uk-UA" dirty="0"/>
          </a:p>
        </p:txBody>
      </p:sp>
      <p:sp>
        <p:nvSpPr>
          <p:cNvPr id="12" name="TextBox 11"/>
          <p:cNvSpPr txBox="1"/>
          <p:nvPr/>
        </p:nvSpPr>
        <p:spPr>
          <a:xfrm>
            <a:off x="857224" y="285729"/>
            <a:ext cx="7786742" cy="923330"/>
          </a:xfrm>
          <a:prstGeom prst="rect">
            <a:avLst/>
          </a:prstGeom>
          <a:noFill/>
        </p:spPr>
        <p:txBody>
          <a:bodyPr wrap="square" rtlCol="0">
            <a:spAutoFit/>
          </a:bodyPr>
          <a:lstStyle/>
          <a:p>
            <a:r>
              <a:rPr lang="uk-UA" b="1" dirty="0" smtClean="0">
                <a:latin typeface="Times New Roman" pitchFamily="18" charset="0"/>
                <a:cs typeface="Times New Roman" pitchFamily="18" charset="0"/>
              </a:rPr>
              <a:t>Найчастіше мету логістичної діяльності пов'язують з виконанням так званих правил логістики. Найбільш розповсюдженим підходом є виділення «шести правил логістики», так званого логістичного </a:t>
            </a:r>
            <a:r>
              <a:rPr lang="uk-UA" b="1" dirty="0" err="1" smtClean="0">
                <a:latin typeface="Times New Roman" pitchFamily="18" charset="0"/>
                <a:cs typeface="Times New Roman" pitchFamily="18" charset="0"/>
              </a:rPr>
              <a:t>міксу</a:t>
            </a:r>
            <a:r>
              <a:rPr lang="uk-UA" b="1" dirty="0" smtClean="0">
                <a:latin typeface="Times New Roman" pitchFamily="18" charset="0"/>
                <a:cs typeface="Times New Roman" pitchFamily="18" charset="0"/>
              </a:rPr>
              <a:t>:</a:t>
            </a:r>
            <a:endParaRPr lang="uk-UA"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357554" y="214290"/>
            <a:ext cx="4786346" cy="335758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uk-UA" dirty="0" smtClean="0">
                <a:latin typeface="Times New Roman" pitchFamily="18" charset="0"/>
                <a:cs typeface="Times New Roman" pitchFamily="18" charset="0"/>
              </a:rPr>
              <a:t>Мета логістичної діяльності буде реалізована, якщо наведені вище правила виконані, тобто забезпечена найкраща і швидка відповідь на ринковий попит при найменших витратах.</a:t>
            </a:r>
          </a:p>
          <a:p>
            <a:pPr algn="ctr"/>
            <a:endParaRPr lang="uk-UA" dirty="0"/>
          </a:p>
        </p:txBody>
      </p:sp>
      <p:sp>
        <p:nvSpPr>
          <p:cNvPr id="5" name="Овал 4"/>
          <p:cNvSpPr/>
          <p:nvPr/>
        </p:nvSpPr>
        <p:spPr>
          <a:xfrm>
            <a:off x="3857620" y="3500438"/>
            <a:ext cx="4929222" cy="300039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uk-UA" dirty="0" smtClean="0">
                <a:latin typeface="Times New Roman" pitchFamily="18" charset="0"/>
                <a:cs typeface="Times New Roman" pitchFamily="18" charset="0"/>
              </a:rPr>
              <a:t>Кінцевою метою маркетингової логістики є задоволення запитів і вимог покупців та одержання на цій основі прибутку.</a:t>
            </a:r>
          </a:p>
          <a:p>
            <a:pPr algn="ctr"/>
            <a:endParaRPr lang="uk-UA" dirty="0"/>
          </a:p>
        </p:txBody>
      </p:sp>
      <p:sp>
        <p:nvSpPr>
          <p:cNvPr id="6" name="Овал 5"/>
          <p:cNvSpPr/>
          <p:nvPr/>
        </p:nvSpPr>
        <p:spPr>
          <a:xfrm>
            <a:off x="0" y="2285992"/>
            <a:ext cx="4643438" cy="30718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uk-UA" dirty="0" smtClean="0">
                <a:latin typeface="Times New Roman" pitchFamily="18" charset="0"/>
                <a:cs typeface="Times New Roman" pitchFamily="18" charset="0"/>
              </a:rPr>
              <a:t>Встановлено,що застосування на практиці принципів логістики дає змогу скоротити до 30-50 % рівень запасі сировини та палива, до 25-30% транспортні витрати.</a:t>
            </a:r>
          </a:p>
          <a:p>
            <a:pPr algn="ct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85926"/>
            <a:ext cx="8229600" cy="4221365"/>
          </a:xfrm>
        </p:spPr>
        <p:txBody>
          <a:bodyPr/>
          <a:lstStyle/>
          <a:p>
            <a:pPr algn="ctr"/>
            <a:r>
              <a:rPr lang="uk-UA" sz="2800" dirty="0" smtClean="0"/>
              <a:t>координація зусиль учасників каналу розподілу з метою забезпечення максимальної цінності товару для споживачів.</a:t>
            </a:r>
            <a:endParaRPr lang="uk-UA" dirty="0"/>
          </a:p>
        </p:txBody>
      </p:sp>
      <p:sp>
        <p:nvSpPr>
          <p:cNvPr id="3" name="Заголовок 2"/>
          <p:cNvSpPr>
            <a:spLocks noGrp="1"/>
          </p:cNvSpPr>
          <p:nvPr>
            <p:ph type="title"/>
          </p:nvPr>
        </p:nvSpPr>
        <p:spPr>
          <a:xfrm>
            <a:off x="457200" y="274638"/>
            <a:ext cx="8229600" cy="1939916"/>
          </a:xfrm>
        </p:spPr>
        <p:txBody>
          <a:bodyPr>
            <a:noAutofit/>
          </a:bodyPr>
          <a:lstStyle/>
          <a:p>
            <a:r>
              <a:rPr lang="uk-UA" sz="3200" dirty="0" smtClean="0">
                <a:latin typeface="Times New Roman" pitchFamily="18" charset="0"/>
                <a:cs typeface="Times New Roman" pitchFamily="18" charset="0"/>
              </a:rPr>
              <a:t>Основне завдання маркетингової логістики </a:t>
            </a:r>
            <a:br>
              <a:rPr lang="uk-UA" sz="3200" dirty="0" smtClean="0">
                <a:latin typeface="Times New Roman" pitchFamily="18" charset="0"/>
                <a:cs typeface="Times New Roman" pitchFamily="18" charset="0"/>
              </a:rPr>
            </a:br>
            <a:endParaRPr lang="uk-UA" sz="3200" dirty="0">
              <a:latin typeface="Times New Roman" pitchFamily="18" charset="0"/>
              <a:cs typeface="Times New Roman" pitchFamily="18" charset="0"/>
            </a:endParaRPr>
          </a:p>
        </p:txBody>
      </p:sp>
      <p:pic>
        <p:nvPicPr>
          <p:cNvPr id="4098" name="Picture 2" descr="C:\Users\user\Desktop\Contract Logistics Forum 2013_Image.jpg"/>
          <p:cNvPicPr>
            <a:picLocks noChangeAspect="1" noChangeArrowheads="1"/>
          </p:cNvPicPr>
          <p:nvPr/>
        </p:nvPicPr>
        <p:blipFill>
          <a:blip r:embed="rId2"/>
          <a:srcRect/>
          <a:stretch>
            <a:fillRect/>
          </a:stretch>
        </p:blipFill>
        <p:spPr bwMode="auto">
          <a:xfrm>
            <a:off x="928662" y="3571876"/>
            <a:ext cx="7429520" cy="24288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427195969-2839.jpg"/>
          <p:cNvPicPr>
            <a:picLocks noChangeAspect="1" noChangeArrowheads="1"/>
          </p:cNvPicPr>
          <p:nvPr/>
        </p:nvPicPr>
        <p:blipFill>
          <a:blip r:embed="rId2"/>
          <a:srcRect/>
          <a:stretch>
            <a:fillRect/>
          </a:stretch>
        </p:blipFill>
        <p:spPr bwMode="auto">
          <a:xfrm>
            <a:off x="4901846" y="3143248"/>
            <a:ext cx="4242154" cy="3714752"/>
          </a:xfrm>
          <a:prstGeom prst="rect">
            <a:avLst/>
          </a:prstGeom>
          <a:noFill/>
        </p:spPr>
      </p:pic>
      <p:sp>
        <p:nvSpPr>
          <p:cNvPr id="2" name="Содержимое 1"/>
          <p:cNvSpPr>
            <a:spLocks noGrp="1"/>
          </p:cNvSpPr>
          <p:nvPr>
            <p:ph idx="1"/>
          </p:nvPr>
        </p:nvSpPr>
        <p:spPr>
          <a:xfrm>
            <a:off x="0" y="857232"/>
            <a:ext cx="8358246" cy="3429024"/>
          </a:xfrm>
        </p:spPr>
        <p:txBody>
          <a:bodyPr>
            <a:normAutofit fontScale="55000" lnSpcReduction="20000"/>
          </a:bodyPr>
          <a:lstStyle/>
          <a:p>
            <a:r>
              <a:rPr lang="uk-UA" sz="2900" dirty="0" smtClean="0">
                <a:latin typeface="Times New Roman" pitchFamily="18" charset="0"/>
                <a:cs typeface="Times New Roman" pitchFamily="18" charset="0"/>
              </a:rPr>
              <a:t>здійснення наскрізного контролю за потоковими процесами в логістичних процесах;</a:t>
            </a:r>
          </a:p>
          <a:p>
            <a:r>
              <a:rPr lang="uk-UA" sz="2900" dirty="0" smtClean="0">
                <a:latin typeface="Times New Roman" pitchFamily="18" charset="0"/>
                <a:cs typeface="Times New Roman" pitchFamily="18" charset="0"/>
              </a:rPr>
              <a:t>розробка та удосконалення способів управління матеріальними потоками;</a:t>
            </a:r>
          </a:p>
          <a:p>
            <a:r>
              <a:rPr lang="uk-UA" sz="2900" dirty="0" smtClean="0">
                <a:latin typeface="Times New Roman" pitchFamily="18" charset="0"/>
                <a:cs typeface="Times New Roman" pitchFamily="18" charset="0"/>
              </a:rPr>
              <a:t>багатоваріантне прогнозування обсягів виробництва, перевезень, запасів;</a:t>
            </a:r>
          </a:p>
          <a:p>
            <a:r>
              <a:rPr lang="uk-UA" sz="2900" dirty="0" smtClean="0">
                <a:latin typeface="Times New Roman" pitchFamily="18" charset="0"/>
                <a:cs typeface="Times New Roman" pitchFamily="18" charset="0"/>
              </a:rPr>
              <a:t>стандартизація вимог до якості логістичних послуг і окремих операцій;</a:t>
            </a:r>
          </a:p>
          <a:p>
            <a:r>
              <a:rPr lang="uk-UA" sz="2900" dirty="0" smtClean="0">
                <a:latin typeface="Times New Roman" pitchFamily="18" charset="0"/>
                <a:cs typeface="Times New Roman" pitchFamily="18" charset="0"/>
              </a:rPr>
              <a:t>раціональне формування господарських зв’язків;</a:t>
            </a:r>
          </a:p>
          <a:p>
            <a:r>
              <a:rPr lang="uk-UA" sz="2900" dirty="0" err="1" smtClean="0">
                <a:latin typeface="Times New Roman" pitchFamily="18" charset="0"/>
                <a:cs typeface="Times New Roman" pitchFamily="18" charset="0"/>
              </a:rPr>
              <a:t>птимізація</a:t>
            </a:r>
            <a:r>
              <a:rPr lang="uk-UA" sz="2900" dirty="0" smtClean="0">
                <a:latin typeface="Times New Roman" pitchFamily="18" charset="0"/>
                <a:cs typeface="Times New Roman" pitchFamily="18" charset="0"/>
              </a:rPr>
              <a:t> технічної та технологічної структури транспортно-складських комплексів;</a:t>
            </a:r>
          </a:p>
          <a:p>
            <a:r>
              <a:rPr lang="uk-UA" sz="2900" dirty="0" smtClean="0">
                <a:latin typeface="Times New Roman" pitchFamily="18" charset="0"/>
                <a:cs typeface="Times New Roman" pitchFamily="18" charset="0"/>
              </a:rPr>
              <a:t>визначення стратегії та технології фізичного переміщення матеріальних ресурсів, напівфабрикатів, готової продукції;</a:t>
            </a:r>
          </a:p>
          <a:p>
            <a:r>
              <a:rPr lang="uk-UA" sz="2900" dirty="0" smtClean="0">
                <a:latin typeface="Times New Roman" pitchFamily="18" charset="0"/>
                <a:cs typeface="Times New Roman" pitchFamily="18" charset="0"/>
              </a:rPr>
              <a:t>оптимізація запасів усіх видів і на всіх етапах </a:t>
            </a:r>
            <a:r>
              <a:rPr lang="uk-UA" sz="2900" dirty="0" err="1" smtClean="0">
                <a:latin typeface="Times New Roman" pitchFamily="18" charset="0"/>
                <a:cs typeface="Times New Roman" pitchFamily="18" charset="0"/>
              </a:rPr>
              <a:t>товароруу</a:t>
            </a:r>
            <a:r>
              <a:rPr lang="uk-UA" sz="2900" dirty="0" smtClean="0">
                <a:latin typeface="Times New Roman" pitchFamily="18" charset="0"/>
                <a:cs typeface="Times New Roman" pitchFamily="18" charset="0"/>
              </a:rPr>
              <a:t>;</a:t>
            </a:r>
          </a:p>
          <a:p>
            <a:r>
              <a:rPr lang="uk-UA" sz="2900" dirty="0" smtClean="0">
                <a:latin typeface="Times New Roman" pitchFamily="18" charset="0"/>
                <a:cs typeface="Times New Roman" pitchFamily="18" charset="0"/>
              </a:rPr>
              <a:t>скорочення часу перевезень;</a:t>
            </a:r>
          </a:p>
          <a:p>
            <a:r>
              <a:rPr lang="uk-UA" sz="2900" dirty="0" smtClean="0">
                <a:latin typeface="Times New Roman" pitchFamily="18" charset="0"/>
                <a:cs typeface="Times New Roman" pitchFamily="18" charset="0"/>
              </a:rPr>
              <a:t>швидка реакція на вимоги споживачів;</a:t>
            </a:r>
          </a:p>
          <a:p>
            <a:r>
              <a:rPr lang="uk-UA" sz="2900" dirty="0" smtClean="0">
                <a:latin typeface="Times New Roman" pitchFamily="18" charset="0"/>
                <a:cs typeface="Times New Roman" pitchFamily="18" charset="0"/>
              </a:rPr>
              <a:t>гарантування якісного після продажного обслуговування.</a:t>
            </a:r>
          </a:p>
          <a:p>
            <a:endParaRPr lang="uk-UA" dirty="0"/>
          </a:p>
        </p:txBody>
      </p:sp>
      <p:sp>
        <p:nvSpPr>
          <p:cNvPr id="3" name="Заголовок 2"/>
          <p:cNvSpPr>
            <a:spLocks noGrp="1"/>
          </p:cNvSpPr>
          <p:nvPr>
            <p:ph type="title"/>
          </p:nvPr>
        </p:nvSpPr>
        <p:spPr>
          <a:xfrm>
            <a:off x="214282" y="214290"/>
            <a:ext cx="8472518" cy="1143008"/>
          </a:xfrm>
        </p:spPr>
        <p:txBody>
          <a:bodyPr>
            <a:normAutofit fontScale="90000"/>
          </a:bodyPr>
          <a:lstStyle/>
          <a:p>
            <a:r>
              <a:rPr lang="uk-UA" sz="3100" dirty="0" smtClean="0">
                <a:latin typeface="Times New Roman" pitchFamily="18" charset="0"/>
                <a:cs typeface="Times New Roman" pitchFamily="18" charset="0"/>
              </a:rPr>
              <a:t>До основних завдань логістики відносять:</a:t>
            </a:r>
            <a:r>
              <a:rPr lang="uk-UA" dirty="0" smtClean="0"/>
              <a:t/>
            </a:r>
            <a:br>
              <a:rPr lang="uk-UA" dirty="0" smtClean="0"/>
            </a:b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241</TotalTime>
  <Words>3981</Words>
  <Application>Microsoft Office PowerPoint</Application>
  <PresentationFormat>Экран (4:3)</PresentationFormat>
  <Paragraphs>210</Paragraphs>
  <Slides>51</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51</vt:i4>
      </vt:variant>
    </vt:vector>
  </HeadingPairs>
  <TitlesOfParts>
    <vt:vector size="62" baseType="lpstr">
      <vt:lpstr>Arial</vt:lpstr>
      <vt:lpstr>Calibri</vt:lpstr>
      <vt:lpstr>Lucida Sans Unicode</vt:lpstr>
      <vt:lpstr>Symbol</vt:lpstr>
      <vt:lpstr>Tahoma</vt:lpstr>
      <vt:lpstr>Times New Roman</vt:lpstr>
      <vt:lpstr>Verdana</vt:lpstr>
      <vt:lpstr>Wingdings 2</vt:lpstr>
      <vt:lpstr>Wingdings 3</vt:lpstr>
      <vt:lpstr>Открытая</vt:lpstr>
      <vt:lpstr>Оформление по умолчанию</vt:lpstr>
      <vt:lpstr>Мета та завдання маркетинг-логістики</vt:lpstr>
      <vt:lpstr>Презентация PowerPoint</vt:lpstr>
      <vt:lpstr>Презентация PowerPoint</vt:lpstr>
      <vt:lpstr>Логістична система — це організаційно-господарський механізм управління матеріальними та інформаційними потоками</vt:lpstr>
      <vt:lpstr>Метою логістичної системи є забезпечення своєчасної доставки товарів у необхідне місце, у потрібній кількості відповідно до запитів споживачів, а також запланованого рівня обслуговування з мінімальними витратами. Таким чином, мета маркетинг-логістики - одночасно максимізувати рівень обслуговування і мінімізувати витрати на розподіл товарів. </vt:lpstr>
      <vt:lpstr> </vt:lpstr>
      <vt:lpstr>Презентация PowerPoint</vt:lpstr>
      <vt:lpstr>Основне завдання маркетингової логістики  </vt:lpstr>
      <vt:lpstr>До основних завдань логістики відносять: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Логістична модель процесу збуту продукції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Valeria Tymoshyk</cp:lastModifiedBy>
  <cp:revision>26</cp:revision>
  <dcterms:created xsi:type="dcterms:W3CDTF">2016-04-27T19:26:44Z</dcterms:created>
  <dcterms:modified xsi:type="dcterms:W3CDTF">2025-04-07T16:59:34Z</dcterms:modified>
</cp:coreProperties>
</file>