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5d93ba3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45d93ba3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45d93ba3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45d93ba3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42188667a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42188667a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38d5a7b94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38d5a7b94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38d5a7b94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38d5a7b94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8d5a7b94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8d5a7b94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38d5a7b9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38d5a7b9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8d5a7b94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8d5a7b94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8d5a7b94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8d5a7b94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2254ee9f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42254ee9f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Н</a:t>
            </a:r>
            <a:r>
              <a:rPr lang="ru"/>
              <a:t>акопичення повітря у плевральній порожнині</a:t>
            </a:r>
            <a:endParaRPr/>
          </a:p>
        </p:txBody>
      </p:sp>
      <p:sp>
        <p:nvSpPr>
          <p:cNvPr id="55" name="Google Shape;55;p13"/>
          <p:cNvSpPr txBox="1"/>
          <p:nvPr>
            <p:ph idx="1" type="subTitle"/>
          </p:nvPr>
        </p:nvSpPr>
        <p:spPr>
          <a:xfrm>
            <a:off x="4125075" y="3835425"/>
            <a:ext cx="4707300" cy="784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a:solidFill>
                  <a:schemeClr val="dk1"/>
                </a:solidFill>
              </a:rPr>
              <a:t>Виконала Лелека  Настя</a:t>
            </a:r>
            <a:endParaRPr>
              <a:solidFill>
                <a:schemeClr val="dk1"/>
              </a:solidFill>
            </a:endParaRPr>
          </a:p>
        </p:txBody>
      </p:sp>
      <p:pic>
        <p:nvPicPr>
          <p:cNvPr id="56" name="Google Shape;56;p13"/>
          <p:cNvPicPr preferRelativeResize="0"/>
          <p:nvPr/>
        </p:nvPicPr>
        <p:blipFill>
          <a:blip r:embed="rId3">
            <a:alphaModFix/>
          </a:blip>
          <a:stretch>
            <a:fillRect/>
          </a:stretch>
        </p:blipFill>
        <p:spPr>
          <a:xfrm>
            <a:off x="152400" y="2949575"/>
            <a:ext cx="2619375" cy="174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Перкусія</a:t>
            </a:r>
            <a:endParaRPr/>
          </a:p>
        </p:txBody>
      </p:sp>
      <p:sp>
        <p:nvSpPr>
          <p:cNvPr id="123" name="Google Shape;123;p22"/>
          <p:cNvSpPr txBox="1"/>
          <p:nvPr>
            <p:ph idx="1" type="body"/>
          </p:nvPr>
        </p:nvSpPr>
        <p:spPr>
          <a:xfrm>
            <a:off x="311700" y="1152475"/>
            <a:ext cx="6168000" cy="34164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ru" sz="2200">
                <a:solidFill>
                  <a:schemeClr val="dk1"/>
                </a:solidFill>
              </a:rPr>
              <a:t>При діагностиці пневмотораксу використовуються такі методи як перкусія та аускультація.</a:t>
            </a:r>
            <a:endParaRPr sz="2200">
              <a:solidFill>
                <a:schemeClr val="dk1"/>
              </a:solidFill>
            </a:endParaRPr>
          </a:p>
          <a:p>
            <a:pPr indent="0" lvl="0" marL="0" rtl="0" algn="l">
              <a:spcBef>
                <a:spcPts val="1200"/>
              </a:spcBef>
              <a:spcAft>
                <a:spcPts val="0"/>
              </a:spcAft>
              <a:buNone/>
            </a:pPr>
            <a:r>
              <a:rPr lang="ru" sz="2200">
                <a:solidFill>
                  <a:schemeClr val="dk1"/>
                </a:solidFill>
              </a:rPr>
              <a:t>Тимпанічний (коробковий) звук: Над зоною пневмотораксу перкуторний звук стає високим, барабанним, схожим на звук при постукуванні по порожній коробці. Це пов'язано з наявністю повітря в плевральній порожнині, яке добре проводить звук.</a:t>
            </a:r>
            <a:endParaRPr sz="2200">
              <a:solidFill>
                <a:schemeClr val="dk1"/>
              </a:solidFill>
            </a:endParaRPr>
          </a:p>
          <a:p>
            <a:pPr indent="0" lvl="0" marL="0" rtl="0" algn="l">
              <a:spcBef>
                <a:spcPts val="1200"/>
              </a:spcBef>
              <a:spcAft>
                <a:spcPts val="1200"/>
              </a:spcAft>
              <a:buNone/>
            </a:pPr>
            <a:r>
              <a:rPr lang="ru" sz="2200">
                <a:solidFill>
                  <a:schemeClr val="dk1"/>
                </a:solidFill>
              </a:rPr>
              <a:t>Цей звук виникає через те, що повітря стискає легеню і змінює звукові властивості грудної клітки  . Крім того, можуть спостерігатися розширення верхніх та опущення нижніх меж легенів, а також зміна органів середини в здорову сторону.</a:t>
            </a:r>
            <a:endParaRPr sz="2200">
              <a:solidFill>
                <a:schemeClr val="dk1"/>
              </a:solidFill>
            </a:endParaRPr>
          </a:p>
        </p:txBody>
      </p:sp>
      <p:pic>
        <p:nvPicPr>
          <p:cNvPr id="124" name="Google Shape;124;p22"/>
          <p:cNvPicPr preferRelativeResize="0"/>
          <p:nvPr/>
        </p:nvPicPr>
        <p:blipFill>
          <a:blip r:embed="rId3">
            <a:alphaModFix/>
          </a:blip>
          <a:stretch>
            <a:fillRect/>
          </a:stretch>
        </p:blipFill>
        <p:spPr>
          <a:xfrm>
            <a:off x="6395625" y="1408375"/>
            <a:ext cx="2359501" cy="19078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Аускультація</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solidFill>
                  <a:schemeClr val="dk1"/>
                </a:solidFill>
              </a:rPr>
              <a:t>Різке послаблення або відсутність везикулярного дихання: Оскільки повітря в плевральній порожнині ізолює легеню від грудної стінки, нормальні звуки дихання (везикулярне дихання) стають значно тихішими або взагалі не прослуховуються над ураженою ділянкою.</a:t>
            </a:r>
            <a:endParaRPr>
              <a:solidFill>
                <a:schemeClr val="dk1"/>
              </a:solidFill>
            </a:endParaRPr>
          </a:p>
          <a:p>
            <a:pPr indent="0" lvl="0" marL="0" rtl="0" algn="l">
              <a:spcBef>
                <a:spcPts val="1200"/>
              </a:spcBef>
              <a:spcAft>
                <a:spcPts val="0"/>
              </a:spcAft>
              <a:buNone/>
            </a:pPr>
            <a:r>
              <a:rPr lang="ru">
                <a:solidFill>
                  <a:schemeClr val="dk1"/>
                </a:solidFill>
              </a:rPr>
              <a:t>Відсутність голосового тремтіння (бронхофонії): При пальпації грудної клітки під час розмови пацієнта, голосове тремтіння над зоною пневмотораксу буде відсутнім або значно ослабленим. Це також пов'язано з ізоляцією легені повітрям.</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Визначення</a:t>
            </a:r>
            <a:endParaRPr/>
          </a:p>
        </p:txBody>
      </p:sp>
      <p:sp>
        <p:nvSpPr>
          <p:cNvPr id="62" name="Google Shape;62;p14"/>
          <p:cNvSpPr txBox="1"/>
          <p:nvPr>
            <p:ph idx="1" type="body"/>
          </p:nvPr>
        </p:nvSpPr>
        <p:spPr>
          <a:xfrm>
            <a:off x="311700" y="1152475"/>
            <a:ext cx="608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sz="2300">
                <a:solidFill>
                  <a:schemeClr val="dk1"/>
                </a:solidFill>
              </a:rPr>
              <a:t>Накопичення повітря у плевральній порожнині називається пневмотораксом. Це стан, при якому повітря потрапляє в простір між легенями та грудною стінкою (плевральну порожнину), що може призвести до часткового або повного колапсу легені.</a:t>
            </a:r>
            <a:endParaRPr sz="2500">
              <a:solidFill>
                <a:schemeClr val="dk1"/>
              </a:solidFill>
            </a:endParaRPr>
          </a:p>
        </p:txBody>
      </p:sp>
      <p:pic>
        <p:nvPicPr>
          <p:cNvPr id="63" name="Google Shape;63;p14"/>
          <p:cNvPicPr preferRelativeResize="0"/>
          <p:nvPr/>
        </p:nvPicPr>
        <p:blipFill>
          <a:blip r:embed="rId3">
            <a:alphaModFix/>
          </a:blip>
          <a:stretch>
            <a:fillRect/>
          </a:stretch>
        </p:blipFill>
        <p:spPr>
          <a:xfrm>
            <a:off x="6471613" y="2256988"/>
            <a:ext cx="2143125"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116800" y="402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Класифікація пневмотораксу:</a:t>
            </a:r>
            <a:endParaRPr/>
          </a:p>
        </p:txBody>
      </p:sp>
      <p:sp>
        <p:nvSpPr>
          <p:cNvPr id="69" name="Google Shape;69;p15"/>
          <p:cNvSpPr txBox="1"/>
          <p:nvPr>
            <p:ph idx="1" type="body"/>
          </p:nvPr>
        </p:nvSpPr>
        <p:spPr>
          <a:xfrm>
            <a:off x="116800" y="1152475"/>
            <a:ext cx="6166800" cy="387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358"/>
              <a:buNone/>
            </a:pPr>
            <a:r>
              <a:rPr lang="ru" sz="1210">
                <a:solidFill>
                  <a:srgbClr val="000000"/>
                </a:solidFill>
              </a:rPr>
              <a:t>Спонтанний пневмоторакс:</a:t>
            </a:r>
            <a:endParaRPr sz="1210">
              <a:solidFill>
                <a:srgbClr val="000000"/>
              </a:solidFill>
            </a:endParaRPr>
          </a:p>
          <a:p>
            <a:pPr indent="0" lvl="0" marL="0" rtl="0" algn="l">
              <a:spcBef>
                <a:spcPts val="1200"/>
              </a:spcBef>
              <a:spcAft>
                <a:spcPts val="0"/>
              </a:spcAft>
              <a:buSzPts val="358"/>
              <a:buNone/>
            </a:pPr>
            <a:r>
              <a:rPr lang="ru" sz="1210">
                <a:solidFill>
                  <a:srgbClr val="000000"/>
                </a:solidFill>
              </a:rPr>
              <a:t>Первинний: виникає без видимої причини у раніше здорових людей. Часто зустрічається у високих, худорлявих чоловіків молодого віку.</a:t>
            </a:r>
            <a:endParaRPr sz="1210">
              <a:solidFill>
                <a:srgbClr val="000000"/>
              </a:solidFill>
            </a:endParaRPr>
          </a:p>
          <a:p>
            <a:pPr indent="0" lvl="0" marL="0" rtl="0" algn="l">
              <a:spcBef>
                <a:spcPts val="1200"/>
              </a:spcBef>
              <a:spcAft>
                <a:spcPts val="0"/>
              </a:spcAft>
              <a:buSzPts val="358"/>
              <a:buNone/>
            </a:pPr>
            <a:r>
              <a:rPr lang="ru" sz="1210">
                <a:solidFill>
                  <a:srgbClr val="000000"/>
                </a:solidFill>
              </a:rPr>
              <a:t>Вторинний: розвивається на тлі існуючих захворювань легень, таких як хронічна обструктивна хвороба легень (ХОЗЛ), емфізема, кістозний фіброз, туберкульоз, пневмонія, або рак легенів.</a:t>
            </a:r>
            <a:endParaRPr sz="1210">
              <a:solidFill>
                <a:srgbClr val="000000"/>
              </a:solidFill>
            </a:endParaRPr>
          </a:p>
          <a:p>
            <a:pPr indent="0" lvl="0" marL="0" rtl="0" algn="l">
              <a:spcBef>
                <a:spcPts val="1200"/>
              </a:spcBef>
              <a:spcAft>
                <a:spcPts val="0"/>
              </a:spcAft>
              <a:buSzPts val="358"/>
              <a:buNone/>
            </a:pPr>
            <a:r>
              <a:rPr lang="ru" sz="1210">
                <a:solidFill>
                  <a:srgbClr val="000000"/>
                </a:solidFill>
              </a:rPr>
              <a:t>Травматичний пневмоторакс:</a:t>
            </a:r>
            <a:endParaRPr sz="1210">
              <a:solidFill>
                <a:srgbClr val="000000"/>
              </a:solidFill>
            </a:endParaRPr>
          </a:p>
          <a:p>
            <a:pPr indent="0" lvl="0" marL="0" rtl="0" algn="l">
              <a:spcBef>
                <a:spcPts val="1200"/>
              </a:spcBef>
              <a:spcAft>
                <a:spcPts val="0"/>
              </a:spcAft>
              <a:buSzPts val="358"/>
              <a:buNone/>
            </a:pPr>
            <a:r>
              <a:rPr lang="ru" sz="1210">
                <a:solidFill>
                  <a:srgbClr val="000000"/>
                </a:solidFill>
              </a:rPr>
              <a:t>Виникає внаслідок травми грудної клітки, наприклад, при переломі ребер, проникаючих пораненнях, або тупих травмах грудної клітки.</a:t>
            </a:r>
            <a:endParaRPr sz="1210">
              <a:solidFill>
                <a:srgbClr val="000000"/>
              </a:solidFill>
            </a:endParaRPr>
          </a:p>
          <a:p>
            <a:pPr indent="0" lvl="0" marL="0" rtl="0" algn="l">
              <a:spcBef>
                <a:spcPts val="1200"/>
              </a:spcBef>
              <a:spcAft>
                <a:spcPts val="0"/>
              </a:spcAft>
              <a:buSzPts val="358"/>
              <a:buNone/>
            </a:pPr>
            <a:r>
              <a:rPr lang="ru" sz="1210">
                <a:solidFill>
                  <a:srgbClr val="000000"/>
                </a:solidFill>
              </a:rPr>
              <a:t>Ятрогенний пневмоторакс:</a:t>
            </a:r>
            <a:endParaRPr sz="1210">
              <a:solidFill>
                <a:srgbClr val="000000"/>
              </a:solidFill>
            </a:endParaRPr>
          </a:p>
          <a:p>
            <a:pPr indent="0" lvl="0" marL="0" rtl="0" algn="l">
              <a:spcBef>
                <a:spcPts val="1200"/>
              </a:spcBef>
              <a:spcAft>
                <a:spcPts val="0"/>
              </a:spcAft>
              <a:buSzPts val="358"/>
              <a:buNone/>
            </a:pPr>
            <a:r>
              <a:rPr lang="ru" sz="1210">
                <a:solidFill>
                  <a:srgbClr val="000000"/>
                </a:solidFill>
              </a:rPr>
              <a:t>Виникає як ускладнення медичних процедур, таких як біопсія легені, пункція плевральної порожнини, катетеризація центральної вени, або штучна вентиляція легень.</a:t>
            </a:r>
            <a:endParaRPr sz="1210">
              <a:solidFill>
                <a:srgbClr val="000000"/>
              </a:solidFill>
            </a:endParaRPr>
          </a:p>
          <a:p>
            <a:pPr indent="0" lvl="0" marL="0" rtl="0" algn="l">
              <a:spcBef>
                <a:spcPts val="1200"/>
              </a:spcBef>
              <a:spcAft>
                <a:spcPts val="0"/>
              </a:spcAft>
              <a:buSzPts val="358"/>
              <a:buNone/>
            </a:pPr>
            <a:r>
              <a:t/>
            </a:r>
            <a:endParaRPr sz="785"/>
          </a:p>
          <a:p>
            <a:pPr indent="0" lvl="0" marL="0" rtl="0" algn="l">
              <a:spcBef>
                <a:spcPts val="1200"/>
              </a:spcBef>
              <a:spcAft>
                <a:spcPts val="1200"/>
              </a:spcAft>
              <a:buSzPts val="358"/>
              <a:buNone/>
            </a:pPr>
            <a:r>
              <a:t/>
            </a:r>
            <a:endParaRPr sz="785"/>
          </a:p>
        </p:txBody>
      </p:sp>
      <p:pic>
        <p:nvPicPr>
          <p:cNvPr id="70" name="Google Shape;70;p15"/>
          <p:cNvPicPr preferRelativeResize="0"/>
          <p:nvPr/>
        </p:nvPicPr>
        <p:blipFill>
          <a:blip r:embed="rId3">
            <a:alphaModFix/>
          </a:blip>
          <a:stretch>
            <a:fillRect/>
          </a:stretch>
        </p:blipFill>
        <p:spPr>
          <a:xfrm>
            <a:off x="6283500" y="2013175"/>
            <a:ext cx="2555699" cy="2555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З</a:t>
            </a:r>
            <a:r>
              <a:rPr lang="ru"/>
              <a:t>алежно від механізму виникнення</a:t>
            </a:r>
            <a:endParaRPr/>
          </a:p>
        </p:txBody>
      </p:sp>
      <p:sp>
        <p:nvSpPr>
          <p:cNvPr id="76" name="Google Shape;76;p1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ru">
                <a:solidFill>
                  <a:schemeClr val="dk1"/>
                </a:solidFill>
              </a:rPr>
              <a:t>а)закритий — одномоментно у плевральну порожнину проникає певна кількість повітря, яке може самостійно розсмоктатись впродовж кількох днів (напр. ятрогенний пневмоторакс після пункції плевральної порожнини);</a:t>
            </a:r>
            <a:endParaRPr>
              <a:solidFill>
                <a:schemeClr val="dk1"/>
              </a:solidFill>
            </a:endParaRPr>
          </a:p>
          <a:p>
            <a:pPr indent="0" lvl="0" marL="0" rtl="0" algn="l">
              <a:spcBef>
                <a:spcPts val="1200"/>
              </a:spcBef>
              <a:spcAft>
                <a:spcPts val="0"/>
              </a:spcAft>
              <a:buNone/>
            </a:pPr>
            <a:r>
              <a:rPr lang="ru">
                <a:solidFill>
                  <a:schemeClr val="dk1"/>
                </a:solidFill>
              </a:rPr>
              <a:t>б) відкритий — повітря вільно проникає у плевральну порожнину через отвір у грудній клітці або у бронху і вільно виходить назовні через той же отвір; наслідком можуть стати «маятникові рухи середостіння», які можуть спричинити рефлекторну зупинку серця;</a:t>
            </a:r>
            <a:endParaRPr>
              <a:solidFill>
                <a:schemeClr val="dk1"/>
              </a:solidFill>
            </a:endParaRPr>
          </a:p>
          <a:p>
            <a:pPr indent="0" lvl="0" marL="0" rtl="0" algn="l">
              <a:spcBef>
                <a:spcPts val="1200"/>
              </a:spcBef>
              <a:spcAft>
                <a:spcPts val="1200"/>
              </a:spcAft>
              <a:buNone/>
            </a:pPr>
            <a:r>
              <a:rPr lang="ru">
                <a:solidFill>
                  <a:schemeClr val="dk1"/>
                </a:solidFill>
              </a:rPr>
              <a:t>в) напружений (клапанний) — в отворі, через який повітря потрапляє у плевральну порожнину, утворюється клапан, і при кожному вдиху повітря надходить у плевральну порожнину, проте під час видиху не може з неї вийти . Як наслідок, внутрішньоплевральний тиск перевищує атмосферний і постійно підвищується; це призводить не тільки до стиснення легені на стороні ураження, а й до зміщення середостіння на неуражену сторону, компресії іншої легені, стиснення великих венозних судин, зниження венозного відтоку та серцевого викиду. Наслідком цих змін є різка гіпотензія та гіпоксемія; може виникнути раптова зупинка кровообігу. Напружений пневмоторакс є станом, який безпосередньо загрожує життю та вимагає невідкладного втручання.</a:t>
            </a:r>
            <a:endParaRPr>
              <a:solidFill>
                <a:schemeClr val="dk1"/>
              </a:solidFill>
            </a:endParaRPr>
          </a:p>
        </p:txBody>
      </p:sp>
      <p:pic>
        <p:nvPicPr>
          <p:cNvPr id="77" name="Google Shape;77;p16"/>
          <p:cNvPicPr preferRelativeResize="0"/>
          <p:nvPr/>
        </p:nvPicPr>
        <p:blipFill>
          <a:blip r:embed="rId3">
            <a:alphaModFix/>
          </a:blip>
          <a:stretch>
            <a:fillRect/>
          </a:stretch>
        </p:blipFill>
        <p:spPr>
          <a:xfrm>
            <a:off x="6407800" y="2221250"/>
            <a:ext cx="2143125" cy="2143125"/>
          </a:xfrm>
          <a:prstGeom prst="rect">
            <a:avLst/>
          </a:prstGeom>
          <a:noFill/>
          <a:ln>
            <a:noFill/>
          </a:ln>
        </p:spPr>
      </p:pic>
      <p:sp>
        <p:nvSpPr>
          <p:cNvPr id="78" name="Google Shape;78;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9" name="Google Shape;79;p16"/>
          <p:cNvPicPr preferRelativeResize="0"/>
          <p:nvPr/>
        </p:nvPicPr>
        <p:blipFill>
          <a:blip r:embed="rId3">
            <a:alphaModFix/>
          </a:blip>
          <a:stretch>
            <a:fillRect/>
          </a:stretch>
        </p:blipFill>
        <p:spPr>
          <a:xfrm>
            <a:off x="4832400" y="1219900"/>
            <a:ext cx="3999900" cy="3348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Закритий пневмоторакс</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ru">
                <a:solidFill>
                  <a:schemeClr val="dk1"/>
                </a:solidFill>
              </a:rPr>
              <a:t>Відмітна особливість - повітря не має прямого доступу ззовні через отвір у грудній стінці. У разі закритого пневмотораксу повітря запечатується всередині плевральної порожнини, і не відбувається постійного надходження повітря ззовні.</a:t>
            </a:r>
            <a:endParaRPr>
              <a:solidFill>
                <a:schemeClr val="dk1"/>
              </a:solidFill>
            </a:endParaRPr>
          </a:p>
          <a:p>
            <a:pPr indent="0" lvl="0" marL="0" rtl="0" algn="l">
              <a:spcBef>
                <a:spcPts val="1200"/>
              </a:spcBef>
              <a:spcAft>
                <a:spcPts val="0"/>
              </a:spcAft>
              <a:buNone/>
            </a:pPr>
            <a:r>
              <a:rPr lang="ru">
                <a:solidFill>
                  <a:schemeClr val="dk1"/>
                </a:solidFill>
              </a:rPr>
              <a:t>Симптоми закритого пневмотораксу можуть включати біль у грудях, утруднене дихання і швидке серцебиття.</a:t>
            </a:r>
            <a:endParaRPr>
              <a:solidFill>
                <a:schemeClr val="dk1"/>
              </a:solidFill>
            </a:endParaRPr>
          </a:p>
          <a:p>
            <a:pPr indent="0" lvl="0" marL="0" rtl="0" algn="l">
              <a:spcBef>
                <a:spcPts val="1200"/>
              </a:spcBef>
              <a:spcAft>
                <a:spcPts val="1200"/>
              </a:spcAft>
              <a:buNone/>
            </a:pPr>
            <a:r>
              <a:rPr lang="ru">
                <a:solidFill>
                  <a:schemeClr val="dk1"/>
                </a:solidFill>
              </a:rPr>
              <a:t>У деяких випадках повітря може резорбуватись самостійно. Як правило, його об'єм у плевральній порожнині незначний і тенденції до наростання немає. Лікування закритого пневмотораксу може включати в себе медикаментозну терапію, аспірацію повітря або, в разі важкого стану - хірургічне втручання.</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Відкритий пневмоторакс</a:t>
            </a:r>
            <a:endParaRPr/>
          </a:p>
        </p:txBody>
      </p:sp>
      <p:sp>
        <p:nvSpPr>
          <p:cNvPr id="91" name="Google Shape;91;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311700" y="1152475"/>
            <a:ext cx="3999900" cy="3341675"/>
          </a:xfrm>
          <a:prstGeom prst="rect">
            <a:avLst/>
          </a:prstGeom>
          <a:noFill/>
          <a:ln>
            <a:noFill/>
          </a:ln>
        </p:spPr>
      </p:pic>
      <p:pic>
        <p:nvPicPr>
          <p:cNvPr id="93" name="Google Shape;93;p18"/>
          <p:cNvPicPr preferRelativeResize="0"/>
          <p:nvPr/>
        </p:nvPicPr>
        <p:blipFill>
          <a:blip r:embed="rId4">
            <a:alphaModFix/>
          </a:blip>
          <a:stretch>
            <a:fillRect/>
          </a:stretch>
        </p:blipFill>
        <p:spPr>
          <a:xfrm>
            <a:off x="4832400" y="1152475"/>
            <a:ext cx="3999900" cy="3416400"/>
          </a:xfrm>
          <a:prstGeom prst="rect">
            <a:avLst/>
          </a:prstGeom>
          <a:noFill/>
          <a:ln>
            <a:noFill/>
          </a:ln>
        </p:spPr>
      </p:pic>
      <p:sp>
        <p:nvSpPr>
          <p:cNvPr id="94" name="Google Shape;94;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Клапанний пневмоторакс</a:t>
            </a:r>
            <a:endParaRPr/>
          </a:p>
        </p:txBody>
      </p:sp>
      <p:sp>
        <p:nvSpPr>
          <p:cNvPr id="100" name="Google Shape;100;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Характерною особливістю цього типу є наявність одностороннього клапана, який дозволяє повітрю вільно надходити і накопичуватися в плевральній порожнині, але не дає йому виходити назад. З кожним дихальним рухом тиск наростає. Відрізняється тенденцією до швидкого прогресування і тяжкого перебігу. У разі відсутності допомоги протягом лише кількох хвилин може призвести до зупинки дихання і серцевої діяльності. Пацієнту потрібно терміново зробити пункцію і видалити повітря.</a:t>
            </a:r>
            <a:endParaRPr/>
          </a:p>
        </p:txBody>
      </p:sp>
      <p:sp>
        <p:nvSpPr>
          <p:cNvPr id="101" name="Google Shape;101;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2" name="Google Shape;102;p19"/>
          <p:cNvPicPr preferRelativeResize="0"/>
          <p:nvPr/>
        </p:nvPicPr>
        <p:blipFill>
          <a:blip r:embed="rId3">
            <a:alphaModFix/>
          </a:blip>
          <a:stretch>
            <a:fillRect/>
          </a:stretch>
        </p:blipFill>
        <p:spPr>
          <a:xfrm>
            <a:off x="4937950" y="1152475"/>
            <a:ext cx="3930500"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Фактори ризику</a:t>
            </a:r>
            <a:endParaRPr/>
          </a:p>
        </p:txBody>
      </p:sp>
      <p:sp>
        <p:nvSpPr>
          <p:cNvPr id="108" name="Google Shape;108;p2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just">
              <a:lnSpc>
                <a:spcPct val="105000"/>
              </a:lnSpc>
              <a:spcBef>
                <a:spcPts val="800"/>
              </a:spcBef>
              <a:spcAft>
                <a:spcPts val="0"/>
              </a:spcAft>
              <a:buNone/>
            </a:pPr>
            <a:r>
              <a:rPr lang="ru" sz="1262">
                <a:solidFill>
                  <a:schemeClr val="dk1"/>
                </a:solidFill>
              </a:rPr>
              <a:t>Провокуючими факторами пневмотораксу можуть виступати</a:t>
            </a:r>
            <a:endParaRPr sz="1262">
              <a:solidFill>
                <a:schemeClr val="dk1"/>
              </a:solidFill>
            </a:endParaRPr>
          </a:p>
          <a:p>
            <a:pPr indent="-308768" lvl="0" marL="457200" rtl="0" algn="just">
              <a:lnSpc>
                <a:spcPct val="105000"/>
              </a:lnSpc>
              <a:spcBef>
                <a:spcPts val="800"/>
              </a:spcBef>
              <a:spcAft>
                <a:spcPts val="0"/>
              </a:spcAft>
              <a:buClr>
                <a:schemeClr val="dk1"/>
              </a:buClr>
              <a:buSzPts val="1263"/>
              <a:buChar char="●"/>
            </a:pPr>
            <a:r>
              <a:rPr lang="ru" sz="1262">
                <a:solidFill>
                  <a:schemeClr val="dk1"/>
                </a:solidFill>
              </a:rPr>
              <a:t>травми;</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туберкульоз;</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муковісцидоз;</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тривале куріння;</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вади розвитку;</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абсцес легень;</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бронхіальна астма;</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ревматоїдний артрит;</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обструктивний бронхіт;</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медичні процедури;</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онкологічні захворювання;</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вікові зміни;</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надмірні фізичні навантаження;</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генетична схильність;</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різкі перепади атмосферного тиску;</a:t>
            </a:r>
            <a:endParaRPr sz="1262">
              <a:solidFill>
                <a:schemeClr val="dk1"/>
              </a:solidFill>
            </a:endParaRPr>
          </a:p>
          <a:p>
            <a:pPr indent="-308768" lvl="0" marL="457200" rtl="0" algn="just">
              <a:lnSpc>
                <a:spcPct val="95000"/>
              </a:lnSpc>
              <a:spcBef>
                <a:spcPts val="0"/>
              </a:spcBef>
              <a:spcAft>
                <a:spcPts val="0"/>
              </a:spcAft>
              <a:buClr>
                <a:schemeClr val="dk1"/>
              </a:buClr>
              <a:buSzPts val="1263"/>
              <a:buChar char="●"/>
            </a:pPr>
            <a:r>
              <a:rPr lang="ru" sz="1262">
                <a:solidFill>
                  <a:schemeClr val="dk1"/>
                </a:solidFill>
              </a:rPr>
              <a:t>виснажлива фізична активність.</a:t>
            </a:r>
            <a:endParaRPr sz="1262">
              <a:solidFill>
                <a:schemeClr val="dk1"/>
              </a:solidFill>
            </a:endParaRPr>
          </a:p>
          <a:p>
            <a:pPr indent="0" lvl="0" marL="0" rtl="0" algn="l">
              <a:lnSpc>
                <a:spcPct val="95000"/>
              </a:lnSpc>
              <a:spcBef>
                <a:spcPts val="2600"/>
              </a:spcBef>
              <a:spcAft>
                <a:spcPts val="1200"/>
              </a:spcAft>
              <a:buSzPts val="935"/>
              <a:buNone/>
            </a:pPr>
            <a:r>
              <a:t/>
            </a:r>
            <a:endParaRPr sz="1629"/>
          </a:p>
        </p:txBody>
      </p:sp>
      <p:pic>
        <p:nvPicPr>
          <p:cNvPr id="109" name="Google Shape;109;p20"/>
          <p:cNvPicPr preferRelativeResize="0"/>
          <p:nvPr/>
        </p:nvPicPr>
        <p:blipFill>
          <a:blip r:embed="rId3">
            <a:alphaModFix/>
          </a:blip>
          <a:stretch>
            <a:fillRect/>
          </a:stretch>
        </p:blipFill>
        <p:spPr>
          <a:xfrm>
            <a:off x="4832400" y="1269850"/>
            <a:ext cx="2628250" cy="1301900"/>
          </a:xfrm>
          <a:prstGeom prst="rect">
            <a:avLst/>
          </a:prstGeom>
          <a:noFill/>
          <a:ln>
            <a:noFill/>
          </a:ln>
        </p:spPr>
      </p:pic>
      <p:pic>
        <p:nvPicPr>
          <p:cNvPr id="110" name="Google Shape;110;p20"/>
          <p:cNvPicPr preferRelativeResize="0"/>
          <p:nvPr/>
        </p:nvPicPr>
        <p:blipFill>
          <a:blip r:embed="rId4">
            <a:alphaModFix/>
          </a:blip>
          <a:stretch>
            <a:fillRect/>
          </a:stretch>
        </p:blipFill>
        <p:spPr>
          <a:xfrm>
            <a:off x="5806875" y="2854375"/>
            <a:ext cx="3025425" cy="1714500"/>
          </a:xfrm>
          <a:prstGeom prst="rect">
            <a:avLst/>
          </a:prstGeom>
          <a:noFill/>
          <a:ln>
            <a:noFill/>
          </a:ln>
        </p:spPr>
      </p:pic>
      <p:sp>
        <p:nvSpPr>
          <p:cNvPr id="111" name="Google Shape;111;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135475"/>
            <a:ext cx="8520600" cy="50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Симптоми</a:t>
            </a:r>
            <a:endParaRPr/>
          </a:p>
        </p:txBody>
      </p:sp>
      <p:sp>
        <p:nvSpPr>
          <p:cNvPr id="117" name="Google Shape;117;p21"/>
          <p:cNvSpPr txBox="1"/>
          <p:nvPr>
            <p:ph idx="1" type="body"/>
          </p:nvPr>
        </p:nvSpPr>
        <p:spPr>
          <a:xfrm>
            <a:off x="144825" y="710100"/>
            <a:ext cx="8927400" cy="4302600"/>
          </a:xfrm>
          <a:prstGeom prst="rect">
            <a:avLst/>
          </a:prstGeom>
        </p:spPr>
        <p:txBody>
          <a:bodyPr anchorCtr="0" anchor="t" bIns="91425" lIns="91425" spcFirstLastPara="1" rIns="91425" wrap="square" tIns="91425">
            <a:normAutofit fontScale="77500" lnSpcReduction="10000"/>
          </a:bodyPr>
          <a:lstStyle/>
          <a:p>
            <a:pPr indent="-317182" lvl="0" marL="457200" rtl="0" algn="l">
              <a:spcBef>
                <a:spcPts val="0"/>
              </a:spcBef>
              <a:spcAft>
                <a:spcPts val="0"/>
              </a:spcAft>
              <a:buClr>
                <a:schemeClr val="dk1"/>
              </a:buClr>
              <a:buSzPct val="100000"/>
              <a:buChar char="●"/>
            </a:pPr>
            <a:r>
              <a:rPr lang="ru">
                <a:solidFill>
                  <a:schemeClr val="dk1"/>
                </a:solidFill>
              </a:rPr>
              <a:t>різкий біль у грудній клітці, що посилюється під час руху, кашлю та глибокого вдиху;</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відчуття нестачі повітря, неможливість повністю вдихнути або видихнути;</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швидке і поверхневе дихання;</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відчуття тяжкості та здавлювання в грудній клітці;</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сухий і дратівливий кашель;</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збільшення ураженої половини грудної клітки, відставання в акті дихання;</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посиніння шкіри;</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холодний липкий піт;</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тахікардія, гіпотонія;</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слабкість, запаморочення;</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паніка, страх смерті;</a:t>
            </a:r>
            <a:endParaRPr>
              <a:solidFill>
                <a:schemeClr val="dk1"/>
              </a:solidFill>
            </a:endParaRPr>
          </a:p>
          <a:p>
            <a:pPr indent="-317182" lvl="0" marL="457200" rtl="0" algn="l">
              <a:spcBef>
                <a:spcPts val="0"/>
              </a:spcBef>
              <a:spcAft>
                <a:spcPts val="0"/>
              </a:spcAft>
              <a:buClr>
                <a:schemeClr val="dk1"/>
              </a:buClr>
              <a:buSzPct val="100000"/>
              <a:buChar char="●"/>
            </a:pPr>
            <a:r>
              <a:rPr lang="ru">
                <a:solidFill>
                  <a:schemeClr val="dk1"/>
                </a:solidFill>
              </a:rPr>
              <a:t>вимушене положення (сидячи).</a:t>
            </a:r>
            <a:endParaRPr>
              <a:solidFill>
                <a:schemeClr val="dk1"/>
              </a:solidFill>
            </a:endParaRPr>
          </a:p>
          <a:p>
            <a:pPr indent="0" lvl="0" marL="0" rtl="0" algn="l">
              <a:spcBef>
                <a:spcPts val="1200"/>
              </a:spcBef>
              <a:spcAft>
                <a:spcPts val="1200"/>
              </a:spcAft>
              <a:buNone/>
            </a:pPr>
            <a:r>
              <a:rPr lang="ru">
                <a:solidFill>
                  <a:schemeClr val="dk1"/>
                </a:solidFill>
              </a:rPr>
              <a:t>Клінічні прояви патологічного процесу дуже різноманітні. Вони багато в чому залежать від етіології, типу і тяжкості процесу. Так, у разі відкритого пневмотораксу в ділянці дефекту присутня виражена болючість. Крізь рану просочується спінена кров. Повітряні маси шумно всмоктуються, симетрія грудної клітки порушена. За закритого типу зазвичай присутній колючий біль на боці ураження, який може віддавати в шию і руку. У людини виникає задишка, нападоподібний сильний кашель, слабкість, ціаноз</a:t>
            </a:r>
            <a:r>
              <a:rPr lang="ru"/>
              <a: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