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</p:sldIdLst>
  <p:sldSz cx="9144000" cy="5143500" type="screen16x9"/>
  <p:notesSz cx="6858000" cy="9144000"/>
  <p:embeddedFontLst>
    <p:embeddedFont>
      <p:font typeface="Roboto Slab" charset="0"/>
      <p:regular r:id="rId16"/>
      <p:bold r:id="rId17"/>
    </p:embeddedFont>
    <p:embeddedFont>
      <p:font typeface="Roboto" charset="0"/>
      <p:regular r:id="rId18"/>
      <p:bold r:id="rId19"/>
      <p:italic r:id="rId20"/>
      <p:boldItalic r:id="rId21"/>
    </p:embeddedFont>
    <p:embeddedFont>
      <p:font typeface="Old Standard TT" charset="-52"/>
      <p:regular r:id="rId22"/>
      <p:bold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DEE3470-62F3-4C59-B434-2C74B3BA08FA}">
  <a:tblStyle styleId="{8DEE3470-62F3-4C59-B434-2C74B3BA08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248e58c2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248e58c2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384096b25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384096b25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7573" y="1480050"/>
            <a:ext cx="10999147" cy="2183400"/>
            <a:chOff x="-745100" y="1211803"/>
            <a:chExt cx="10999147" cy="2183400"/>
          </a:xfrm>
        </p:grpSpPr>
        <p:sp>
          <p:nvSpPr>
            <p:cNvPr id="10" name="Google Shape;10;p2"/>
            <p:cNvSpPr/>
            <p:nvPr/>
          </p:nvSpPr>
          <p:spPr>
            <a:xfrm>
              <a:off x="-745100" y="1279388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10800000">
              <a:off x="2836333" y="1604844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899950">
              <a:off x="6463100" y="1667576"/>
              <a:ext cx="3689208" cy="1271853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" name="Google Shape;13;p2"/>
          <p:cNvCxnSpPr/>
          <p:nvPr/>
        </p:nvCxnSpPr>
        <p:spPr>
          <a:xfrm>
            <a:off x="2533050" y="3854338"/>
            <a:ext cx="4077900" cy="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0000" y="1681850"/>
            <a:ext cx="7704000" cy="14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0000" y="3215125"/>
            <a:ext cx="77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-588250" y="7300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 rot="6300050">
            <a:off x="7070485" y="2476597"/>
            <a:ext cx="3689208" cy="1271853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81718" y="1177202"/>
            <a:ext cx="4197900" cy="15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881718" y="2865085"/>
            <a:ext cx="3435900" cy="1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671475" y="450150"/>
            <a:ext cx="3313800" cy="23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4671475" y="2808872"/>
            <a:ext cx="3063000" cy="1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6247875" y="732982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-470350" y="400195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446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USTOM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 rot="10800000">
            <a:off x="5918600" y="32730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720000" y="538896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93275" y="1247450"/>
            <a:ext cx="78306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/>
          <p:nvPr/>
        </p:nvSpPr>
        <p:spPr>
          <a:xfrm rot="1802385">
            <a:off x="-2271605" y="3033652"/>
            <a:ext cx="3689236" cy="1271863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538896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F6F8C"/>
              </a:buClr>
              <a:buSzPts val="2800"/>
              <a:buFont typeface="Roboto Slab"/>
              <a:buNone/>
              <a:defRPr sz="2800">
                <a:solidFill>
                  <a:srgbClr val="4F6F8C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  <a:defRPr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○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■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●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○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■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●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○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"/>
              <a:buChar char="■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F8C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ctrTitle"/>
          </p:nvPr>
        </p:nvSpPr>
        <p:spPr>
          <a:xfrm>
            <a:off x="311700" y="2071200"/>
            <a:ext cx="8520600" cy="10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00" dirty="0" smtClean="0">
                <a:solidFill>
                  <a:schemeClr val="accent4"/>
                </a:solidFill>
              </a:rPr>
              <a:t>Плевральні спайки</a:t>
            </a:r>
            <a:endParaRPr sz="4500" dirty="0">
              <a:solidFill>
                <a:schemeClr val="accent4"/>
              </a:solidFill>
            </a:endParaRP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1"/>
          </p:nvPr>
        </p:nvSpPr>
        <p:spPr>
          <a:xfrm>
            <a:off x="311700" y="3083247"/>
            <a:ext cx="8520600" cy="4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Підготувала </a:t>
            </a:r>
            <a:r>
              <a:rPr lang="uk-UA" dirty="0" err="1" smtClean="0"/>
              <a:t>Химич</a:t>
            </a:r>
            <a:r>
              <a:rPr lang="uk-UA" dirty="0" smtClean="0"/>
              <a:t> Наталія</a:t>
            </a:r>
            <a:endParaRPr sz="1800" dirty="0">
              <a:solidFill>
                <a:srgbClr val="FFFFFF"/>
              </a:solidFill>
            </a:endParaRPr>
          </a:p>
        </p:txBody>
      </p:sp>
      <p:grpSp>
        <p:nvGrpSpPr>
          <p:cNvPr id="277" name="Google Shape;277;p24"/>
          <p:cNvGrpSpPr/>
          <p:nvPr/>
        </p:nvGrpSpPr>
        <p:grpSpPr>
          <a:xfrm>
            <a:off x="4176148" y="1121657"/>
            <a:ext cx="791700" cy="791700"/>
            <a:chOff x="1105200" y="2323875"/>
            <a:chExt cx="791700" cy="791700"/>
          </a:xfrm>
        </p:grpSpPr>
        <p:sp>
          <p:nvSpPr>
            <p:cNvPr id="278" name="Google Shape;278;p24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4"/>
          <p:cNvGrpSpPr/>
          <p:nvPr/>
        </p:nvGrpSpPr>
        <p:grpSpPr>
          <a:xfrm>
            <a:off x="4389407" y="1381992"/>
            <a:ext cx="365176" cy="271013"/>
            <a:chOff x="7955145" y="2019192"/>
            <a:chExt cx="365176" cy="271013"/>
          </a:xfrm>
        </p:grpSpPr>
        <p:sp>
          <p:nvSpPr>
            <p:cNvPr id="281" name="Google Shape;281;p24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4F6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496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150"/>
            <a:ext cx="7373715" cy="681440"/>
          </a:xfrm>
        </p:spPr>
        <p:txBody>
          <a:bodyPr/>
          <a:lstStyle/>
          <a:p>
            <a:r>
              <a:rPr lang="uk-UA" dirty="0" smtClean="0"/>
              <a:t>Лікування плевральних спайок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31590"/>
            <a:ext cx="8424936" cy="3672408"/>
          </a:xfrm>
        </p:spPr>
        <p:txBody>
          <a:bodyPr/>
          <a:lstStyle/>
          <a:p>
            <a:pPr marL="0" indent="0"/>
            <a:r>
              <a:rPr lang="uk-UA" b="1" u="sng" dirty="0" smtClean="0"/>
              <a:t>Консервативне лікування </a:t>
            </a:r>
            <a:r>
              <a:rPr lang="uk-UA" dirty="0" smtClean="0"/>
              <a:t>плевральних спайок спрямоване на зменшення запалення, полегшення симптомів і запобігання прогресуванню спайок, особливо на ранніх стадіях або в легких випадках.</a:t>
            </a:r>
          </a:p>
          <a:p>
            <a:pPr marL="0" indent="0"/>
            <a:r>
              <a:rPr lang="uk-UA" u="sng" dirty="0" smtClean="0"/>
              <a:t>Медикаментозне лікування</a:t>
            </a:r>
            <a:r>
              <a:rPr lang="uk-UA" b="1" i="1" dirty="0" smtClean="0"/>
              <a:t>: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err="1" smtClean="0"/>
              <a:t>Нестероїдні</a:t>
            </a:r>
            <a:r>
              <a:rPr lang="uk-UA" dirty="0" smtClean="0"/>
              <a:t> протизапальні препарати (НПЗП) – зменшують запалення, біль та набряк у ділянці спайок.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err="1" smtClean="0"/>
              <a:t>Фібринолітики</a:t>
            </a:r>
            <a:r>
              <a:rPr lang="uk-UA" dirty="0" smtClean="0"/>
              <a:t> – можуть використовуватися для розчинення фібрину, що утворює спайки, але їх ефективність при плевральних спайках обмежена.</a:t>
            </a:r>
          </a:p>
          <a:p>
            <a:pPr marL="0" indent="0"/>
            <a:r>
              <a:rPr lang="uk-UA" u="sng" dirty="0" smtClean="0"/>
              <a:t>Фізіотерапія.</a:t>
            </a:r>
            <a:r>
              <a:rPr lang="uk-UA" dirty="0" smtClean="0"/>
              <a:t> Інгаляції, електрофорез та масаж грудної клітки, можуть допомогти в зменшенні симптомів і полегшенні дихання.</a:t>
            </a:r>
          </a:p>
          <a:p>
            <a:pPr marL="0" indent="0"/>
            <a:r>
              <a:rPr lang="uk-UA" u="sng" dirty="0" smtClean="0"/>
              <a:t>Дренування плевральної порожнини. </a:t>
            </a:r>
            <a:r>
              <a:rPr lang="uk-UA" dirty="0" smtClean="0"/>
              <a:t>Якщо рідина в плевральній порожнині, то використання дренажу може допомогти вивести ексудат і зменшити ризик формування нових спайок.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150"/>
            <a:ext cx="7517731" cy="681440"/>
          </a:xfrm>
        </p:spPr>
        <p:txBody>
          <a:bodyPr/>
          <a:lstStyle/>
          <a:p>
            <a:r>
              <a:rPr lang="uk-UA" dirty="0" smtClean="0"/>
              <a:t>Лікування плевральних спайок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8064896" cy="3600400"/>
          </a:xfrm>
        </p:spPr>
        <p:txBody>
          <a:bodyPr/>
          <a:lstStyle/>
          <a:p>
            <a:pPr marL="0" indent="0"/>
            <a:r>
              <a:rPr lang="uk-UA" b="1" u="sng" dirty="0" smtClean="0"/>
              <a:t>Хірургічні методи лікування</a:t>
            </a:r>
          </a:p>
          <a:p>
            <a:pPr marL="0" indent="0"/>
            <a:endParaRPr lang="uk-UA" u="sng" dirty="0" smtClean="0"/>
          </a:p>
          <a:p>
            <a:pPr marL="0" indent="0"/>
            <a:r>
              <a:rPr lang="uk-UA" u="sng" dirty="0" smtClean="0"/>
              <a:t>Торакоскопія. </a:t>
            </a:r>
            <a:r>
              <a:rPr lang="uk-UA" dirty="0" smtClean="0"/>
              <a:t>Є мінімально </a:t>
            </a:r>
            <a:r>
              <a:rPr lang="uk-UA" dirty="0" err="1" smtClean="0"/>
              <a:t>інвазивною</a:t>
            </a:r>
            <a:r>
              <a:rPr lang="uk-UA" dirty="0" smtClean="0"/>
              <a:t> процедурою, яка дає змогу лікарю оцінити стан плевральної порожнини, та за необхідності видалити або розірвати спайки. Це допомагає зменшити біль і полегшити дихання.</a:t>
            </a:r>
          </a:p>
          <a:p>
            <a:pPr marL="0" indent="0"/>
            <a:endParaRPr lang="uk-UA" dirty="0" smtClean="0"/>
          </a:p>
          <a:p>
            <a:pPr marL="0" indent="0"/>
            <a:endParaRPr lang="uk-UA" dirty="0" smtClean="0"/>
          </a:p>
          <a:p>
            <a:pPr marL="0" indent="0"/>
            <a:endParaRPr lang="uk-UA" dirty="0" smtClean="0"/>
          </a:p>
          <a:p>
            <a:pPr marL="0" indent="0"/>
            <a:endParaRPr lang="uk-UA" dirty="0" smtClean="0"/>
          </a:p>
          <a:p>
            <a:pPr marL="0" indent="0"/>
            <a:endParaRPr lang="uk-UA" dirty="0" smtClean="0"/>
          </a:p>
        </p:txBody>
      </p:sp>
      <p:pic>
        <p:nvPicPr>
          <p:cNvPr id="5" name="Рисунок 4" descr="Diagram_showing_video_assisted_thoracoscopy_(VATS)_CRUK_378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7" y="2643758"/>
            <a:ext cx="3057789" cy="2499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931790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u="sng" dirty="0" err="1" smtClean="0">
                <a:solidFill>
                  <a:schemeClr val="tx2"/>
                </a:solidFill>
                <a:latin typeface="Roboto" charset="0"/>
                <a:ea typeface="Roboto" charset="0"/>
              </a:rPr>
              <a:t>Плевродез</a:t>
            </a:r>
            <a:r>
              <a:rPr lang="uk-UA" sz="1600" u="sng" dirty="0" smtClean="0">
                <a:solidFill>
                  <a:schemeClr val="tx2"/>
                </a:solidFill>
                <a:latin typeface="Roboto" charset="0"/>
                <a:ea typeface="Roboto" charset="0"/>
              </a:rPr>
              <a:t>. </a:t>
            </a:r>
            <a:r>
              <a:rPr lang="uk-UA" sz="1600" dirty="0" smtClean="0">
                <a:solidFill>
                  <a:schemeClr val="tx2"/>
                </a:solidFill>
                <a:latin typeface="Roboto" charset="0"/>
                <a:ea typeface="Roboto" charset="0"/>
              </a:rPr>
              <a:t>Хірургічна процедура, спрямована на злипання двох листків плеври для запобігання утворенню рідини в плевральній порожнині. Процедура може включати введення подразнюючих речовин, таких як тальк або інші хімічні сполуки, що сприяють утворенню спайок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Профілактика рецидивів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400" u="sng" dirty="0" smtClean="0"/>
              <a:t>Дотримання післяопераційного режиму. </a:t>
            </a:r>
            <a:r>
              <a:rPr lang="uk-UA" sz="1400" dirty="0" smtClean="0"/>
              <a:t>Після хірургічного лікування пацієнтам рекомендується уникати важких фізичних навантажень та запобігати інфекційним ускладненням, що можуть спровокувати утворення нових спайок. </a:t>
            </a:r>
          </a:p>
          <a:p>
            <a:pPr marL="0" indent="0">
              <a:buNone/>
            </a:pPr>
            <a:r>
              <a:rPr lang="uk-UA" sz="1400" u="sng" dirty="0" smtClean="0"/>
              <a:t>Медикаментозне підтримуюче лікування. </a:t>
            </a:r>
            <a:r>
              <a:rPr lang="uk-UA" sz="1400" dirty="0" smtClean="0"/>
              <a:t>Продовження терапії антибіотиками або протизапальними препаратами для запобігання повторним запальним процесам.</a:t>
            </a:r>
          </a:p>
          <a:p>
            <a:pPr marL="0" indent="0">
              <a:buNone/>
            </a:pPr>
            <a:r>
              <a:rPr lang="uk-UA" sz="1400" u="sng" dirty="0" smtClean="0"/>
              <a:t>Регулярний контроль. </a:t>
            </a:r>
            <a:r>
              <a:rPr lang="uk-UA" sz="1400" dirty="0" smtClean="0"/>
              <a:t>Пацієнти повинні регулярно проходити обстеження  (рентгенографія, </a:t>
            </a:r>
            <a:r>
              <a:rPr lang="uk-UA" sz="1400" dirty="0" err="1" smtClean="0"/>
              <a:t>КТ</a:t>
            </a:r>
            <a:r>
              <a:rPr lang="uk-UA" sz="1400" dirty="0" smtClean="0"/>
              <a:t>) для моніторингу стану плевральної порожнини та виявлення можливих ускладнень на ранніх стадіях.</a:t>
            </a:r>
          </a:p>
          <a:p>
            <a:pPr marL="0" indent="0">
              <a:buNone/>
            </a:pPr>
            <a:r>
              <a:rPr lang="uk-UA" sz="1400" u="sng" dirty="0" smtClean="0"/>
              <a:t>Лікування основної патології. </a:t>
            </a:r>
            <a:r>
              <a:rPr lang="uk-UA" sz="1400" dirty="0" smtClean="0"/>
              <a:t>Важливо своєчасно лікувати основну хворобу, яка призводить до розвитку плевральних спайок, щоб уникнути їх рецидивів. Це може бути лікування туберкульозу, пневмонії або іншої інфекції.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для здоров</a:t>
            </a:r>
            <a:r>
              <a:rPr lang="en-US" dirty="0" smtClean="0"/>
              <a:t>’</a:t>
            </a:r>
            <a:r>
              <a:rPr lang="uk-UA" dirty="0" smtClean="0"/>
              <a:t>я в цілому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600" dirty="0" smtClean="0"/>
              <a:t>Погіршення фізичної активності. Тривалий больовий синдром і утруднене дихання призводять до зниження фізичної активності, що в свою чергу, може сприяти розвитку серцево-судинних захворювань, ожиріння та інших супутніх хвороб.</a:t>
            </a:r>
          </a:p>
          <a:p>
            <a:pPr marL="0" indent="0">
              <a:buNone/>
            </a:pPr>
            <a:r>
              <a:rPr lang="uk-UA" sz="1600" dirty="0" smtClean="0"/>
              <a:t>Ризик </a:t>
            </a:r>
            <a:r>
              <a:rPr lang="uk-UA" sz="1600" dirty="0" err="1" smtClean="0"/>
              <a:t>інвалідизації</a:t>
            </a:r>
            <a:r>
              <a:rPr lang="uk-UA" sz="1600" dirty="0" smtClean="0"/>
              <a:t>. У важких випадках плевральні спайки можуть призвести до постійних ускладнень, що значно обмежують здатність пацієнта вести нормальний спосіб життя і навіть призвести до інвалідності через дихальну недостатність.</a:t>
            </a:r>
            <a:endParaRPr lang="uk-UA" sz="1600" dirty="0"/>
          </a:p>
        </p:txBody>
      </p:sp>
      <p:pic>
        <p:nvPicPr>
          <p:cNvPr id="124930" name="Picture 2" descr="Хронічне обструктивне захворювання легень (ХОЗЛ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355426"/>
            <a:ext cx="3456384" cy="1627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683568" y="2674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Вступ</a:t>
            </a:r>
            <a:endParaRPr dirty="0"/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4294967295"/>
          </p:nvPr>
        </p:nvSpPr>
        <p:spPr>
          <a:xfrm>
            <a:off x="251520" y="843558"/>
            <a:ext cx="7329600" cy="1623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Плевральні спайки – це фіброзні утворення, які виникають між листками плеври (</a:t>
            </a:r>
            <a:r>
              <a:rPr lang="uk-UA" dirty="0" err="1" smtClean="0"/>
              <a:t>вісцеріальної</a:t>
            </a:r>
            <a:r>
              <a:rPr lang="uk-UA" dirty="0" smtClean="0"/>
              <a:t>, що вкриває легені і </a:t>
            </a:r>
            <a:r>
              <a:rPr lang="uk-UA" dirty="0" err="1" smtClean="0"/>
              <a:t>парієтальної</a:t>
            </a:r>
            <a:r>
              <a:rPr lang="uk-UA" dirty="0" smtClean="0"/>
              <a:t>, що вистилає внутрішню поверхню грудної клітки). Ці спайки утворюються внаслідок запальних процесів, травм або оперативних втручань у ділянці плеври та легень.</a:t>
            </a: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7544" y="2499742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1"/>
                </a:solidFill>
                <a:latin typeface="Roboto" charset="0"/>
                <a:ea typeface="Roboto" charset="0"/>
              </a:rPr>
              <a:t>В нормальному стані між листками плеври є тонкий шар рідини, який дозволяє їм вільно ковзати під час дихання. Коли плевра запалюється або пошкоджується, на її поверхні можуть формуватися з</a:t>
            </a:r>
            <a:r>
              <a:rPr lang="en-US" sz="1600" dirty="0" smtClean="0">
                <a:solidFill>
                  <a:schemeClr val="accent1"/>
                </a:solidFill>
                <a:latin typeface="Roboto" charset="0"/>
                <a:ea typeface="Roboto" charset="0"/>
              </a:rPr>
              <a:t>’</a:t>
            </a:r>
            <a:r>
              <a:rPr lang="uk-UA" sz="1600" dirty="0" smtClean="0">
                <a:solidFill>
                  <a:schemeClr val="accent1"/>
                </a:solidFill>
                <a:latin typeface="Roboto" charset="0"/>
                <a:ea typeface="Roboto" charset="0"/>
              </a:rPr>
              <a:t>єднання з фіброзної тканини. Ці з</a:t>
            </a:r>
            <a:r>
              <a:rPr lang="en-US" sz="1600" dirty="0" smtClean="0">
                <a:solidFill>
                  <a:schemeClr val="accent1"/>
                </a:solidFill>
                <a:latin typeface="Roboto" charset="0"/>
                <a:ea typeface="Roboto" charset="0"/>
              </a:rPr>
              <a:t>’</a:t>
            </a:r>
            <a:r>
              <a:rPr lang="uk-UA" sz="1600" dirty="0" smtClean="0">
                <a:solidFill>
                  <a:schemeClr val="accent1"/>
                </a:solidFill>
                <a:latin typeface="Roboto" charset="0"/>
                <a:ea typeface="Roboto" charset="0"/>
              </a:rPr>
              <a:t>єднання і є плевральними спайками.</a:t>
            </a:r>
            <a:endParaRPr lang="uk-UA" sz="1600" dirty="0">
              <a:solidFill>
                <a:schemeClr val="accent1"/>
              </a:solidFill>
              <a:latin typeface="Roboto" charset="0"/>
              <a:ea typeface="Roboto" charset="0"/>
            </a:endParaRPr>
          </a:p>
        </p:txBody>
      </p:sp>
      <p:pic>
        <p:nvPicPr>
          <p:cNvPr id="93186" name="Picture 2" descr="2.2. Плеврити і перикарди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119164"/>
            <a:ext cx="388105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64554"/>
            <a:ext cx="7074658" cy="962500"/>
          </a:xfrm>
        </p:spPr>
        <p:txBody>
          <a:bodyPr/>
          <a:lstStyle/>
          <a:p>
            <a:r>
              <a:rPr lang="uk-UA" dirty="0" smtClean="0"/>
              <a:t>Етіологія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71550"/>
            <a:ext cx="8820472" cy="4371950"/>
          </a:xfrm>
        </p:spPr>
        <p:txBody>
          <a:bodyPr/>
          <a:lstStyle/>
          <a:p>
            <a:pPr indent="0"/>
            <a:r>
              <a:rPr lang="uk-UA" sz="1600" b="1" i="1" dirty="0" smtClean="0"/>
              <a:t>Причини виникнення</a:t>
            </a:r>
            <a:r>
              <a:rPr lang="uk-UA" sz="1600" b="1" i="1" dirty="0" smtClean="0"/>
              <a:t>:</a:t>
            </a:r>
            <a:endParaRPr lang="uk-UA" sz="1600" b="1" i="1" dirty="0" smtClean="0"/>
          </a:p>
          <a:p>
            <a:pPr indent="0"/>
            <a:r>
              <a:rPr lang="uk-UA" sz="1600" u="sng" dirty="0" smtClean="0"/>
              <a:t>1. Запальні процеси в плеврі (плеврит) </a:t>
            </a:r>
            <a:r>
              <a:rPr lang="uk-UA" sz="1600" dirty="0" smtClean="0"/>
              <a:t>– під час запалення відбувається накопичення рідини та фібринів, що може спричиняти утворення спайок між листками плеври.</a:t>
            </a:r>
          </a:p>
          <a:p>
            <a:pPr indent="0"/>
            <a:r>
              <a:rPr lang="uk-UA" sz="1600" u="sng" dirty="0" smtClean="0"/>
              <a:t>2. Інфекційні захворювання легень </a:t>
            </a:r>
          </a:p>
          <a:p>
            <a:pPr indent="0">
              <a:buFont typeface="Arial" pitchFamily="34" charset="0"/>
              <a:buChar char="•"/>
            </a:pPr>
            <a:r>
              <a:rPr lang="uk-UA" sz="1600" dirty="0" smtClean="0"/>
              <a:t> Пневмонія – може поширюватися на плевру викликаючи утворення спайок.</a:t>
            </a:r>
          </a:p>
          <a:p>
            <a:pPr indent="0">
              <a:buFont typeface="Arial" pitchFamily="34" charset="0"/>
              <a:buChar char="•"/>
            </a:pPr>
            <a:r>
              <a:rPr lang="uk-UA" sz="1600" dirty="0" smtClean="0"/>
              <a:t> Туберкульоз – часто супроводжується плевральними ураженнями, що призводять до спайок через розвиток специфічного запалення.</a:t>
            </a:r>
          </a:p>
          <a:p>
            <a:pPr indent="0"/>
            <a:r>
              <a:rPr lang="uk-UA" sz="1600" u="sng" dirty="0" smtClean="0"/>
              <a:t>3. Травми грудної клітки. </a:t>
            </a:r>
            <a:r>
              <a:rPr lang="uk-UA" sz="1600" dirty="0" smtClean="0"/>
              <a:t>Будь які травми або удари, які призводять до пошкодження плеври, можуть спричиняти запальну реакцію з утворенням фіброзних спайок.</a:t>
            </a:r>
          </a:p>
          <a:p>
            <a:pPr indent="0"/>
            <a:r>
              <a:rPr lang="uk-UA" sz="1600" u="sng" dirty="0" smtClean="0"/>
              <a:t>4. Хірургічні втручання. </a:t>
            </a:r>
            <a:r>
              <a:rPr lang="uk-UA" sz="1600" dirty="0" smtClean="0"/>
              <a:t>Після операцій на грудній клітці (</a:t>
            </a:r>
            <a:r>
              <a:rPr lang="uk-UA" sz="1600" dirty="0" err="1" smtClean="0"/>
              <a:t>торакотомія</a:t>
            </a:r>
            <a:r>
              <a:rPr lang="uk-UA" sz="1600" dirty="0" smtClean="0"/>
              <a:t>, </a:t>
            </a:r>
            <a:r>
              <a:rPr lang="uk-UA" sz="1600" dirty="0" err="1" smtClean="0"/>
              <a:t>торатоскопія</a:t>
            </a:r>
            <a:r>
              <a:rPr lang="uk-UA" sz="1600" dirty="0" smtClean="0"/>
              <a:t>, видалення частини легень) часто виникають спайки як результат загоєння після хірургічного втручання.</a:t>
            </a:r>
          </a:p>
          <a:p>
            <a:pPr indent="0"/>
            <a:r>
              <a:rPr lang="uk-UA" sz="1600" u="sng" dirty="0" smtClean="0"/>
              <a:t>5. </a:t>
            </a:r>
            <a:r>
              <a:rPr lang="uk-UA" sz="1600" u="sng" dirty="0" err="1" smtClean="0"/>
              <a:t>Аутоімунні</a:t>
            </a:r>
            <a:r>
              <a:rPr lang="uk-UA" sz="1600" u="sng" dirty="0" smtClean="0"/>
              <a:t> захворювання</a:t>
            </a:r>
            <a:r>
              <a:rPr lang="uk-UA" sz="1600" dirty="0" smtClean="0"/>
              <a:t>. Захворювання, такі як </a:t>
            </a:r>
            <a:r>
              <a:rPr lang="uk-UA" sz="1600" dirty="0" err="1" smtClean="0"/>
              <a:t>ревматоїдний</a:t>
            </a:r>
            <a:r>
              <a:rPr lang="uk-UA" sz="1600" dirty="0" smtClean="0"/>
              <a:t> артрит або системний червоний вовчак, можуть викликати запалення плеври і призвести до утворення спайок через тривалий </a:t>
            </a:r>
            <a:r>
              <a:rPr lang="uk-UA" sz="1600" dirty="0" err="1" smtClean="0"/>
              <a:t>аутоімунний</a:t>
            </a:r>
            <a:r>
              <a:rPr lang="uk-UA" sz="1600" dirty="0" smtClean="0"/>
              <a:t> процес.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7517731" cy="681440"/>
          </a:xfrm>
        </p:spPr>
        <p:txBody>
          <a:bodyPr/>
          <a:lstStyle/>
          <a:p>
            <a:r>
              <a:rPr lang="uk-UA" dirty="0" smtClean="0"/>
              <a:t>Механізм розвитку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7574"/>
            <a:ext cx="8568952" cy="4155926"/>
          </a:xfrm>
        </p:spPr>
        <p:txBody>
          <a:bodyPr/>
          <a:lstStyle/>
          <a:p>
            <a:pPr indent="0"/>
            <a:r>
              <a:rPr lang="uk-UA" dirty="0" smtClean="0"/>
              <a:t>Процес формування плевральних спайок проходить через кілька стадій:</a:t>
            </a:r>
          </a:p>
          <a:p>
            <a:pPr indent="0"/>
            <a:r>
              <a:rPr lang="uk-UA" u="sng" dirty="0" smtClean="0"/>
              <a:t>1. Запалення плеври. </a:t>
            </a:r>
            <a:r>
              <a:rPr lang="uk-UA" dirty="0" smtClean="0"/>
              <a:t>У відповідь на інфекцію, травму або інший подразник плевра запалюється. Під час запального процесу виділяються медіатори запалення і в плевральну порожнину надходить більше клітин і рідин.</a:t>
            </a:r>
          </a:p>
          <a:p>
            <a:pPr indent="0"/>
            <a:r>
              <a:rPr lang="uk-UA" u="sng" dirty="0" smtClean="0"/>
              <a:t>2. Осідання фібрину. </a:t>
            </a:r>
            <a:r>
              <a:rPr lang="uk-UA" dirty="0" smtClean="0"/>
              <a:t>Фібрин діє як </a:t>
            </a:r>
            <a:r>
              <a:rPr lang="uk-UA" dirty="0" err="1" smtClean="0"/>
              <a:t>“клей”</a:t>
            </a:r>
            <a:r>
              <a:rPr lang="uk-UA" dirty="0" smtClean="0"/>
              <a:t>, що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язує</a:t>
            </a:r>
            <a:r>
              <a:rPr lang="uk-UA" dirty="0" smtClean="0"/>
              <a:t> дві поверхні плеври. У нормі плевра повинна ковзати під час дихальних рухів, але через осідання фібрину цей процес ускладнюється .</a:t>
            </a:r>
          </a:p>
          <a:p>
            <a:pPr indent="0"/>
            <a:r>
              <a:rPr lang="uk-UA" u="sng" dirty="0" smtClean="0"/>
              <a:t>3. Формування фіброзної тканини. </a:t>
            </a:r>
            <a:r>
              <a:rPr lang="uk-UA" dirty="0" smtClean="0"/>
              <a:t>У міру прогресування запалення фібринова мережа ущільнюється і перетворюється на фіброзну тканину, яка стає щільною і нерозтяжною. Утворюються постійні спайки між вісцеральною і </a:t>
            </a:r>
            <a:r>
              <a:rPr lang="uk-UA" dirty="0" err="1" smtClean="0"/>
              <a:t>парієтальною</a:t>
            </a:r>
            <a:r>
              <a:rPr lang="uk-UA" dirty="0" smtClean="0"/>
              <a:t> плеврою.</a:t>
            </a:r>
          </a:p>
          <a:p>
            <a:pPr indent="0"/>
            <a:r>
              <a:rPr lang="uk-UA" u="sng" dirty="0" smtClean="0"/>
              <a:t>4. Ущільнення і фіброз.</a:t>
            </a:r>
            <a:r>
              <a:rPr lang="uk-UA" dirty="0" smtClean="0"/>
              <a:t> Фіброзна тканина продовжує ущільнюватися, іноді спричиняючи грубі спайки, які можуть охоплювати значну частину плевральної порожнини. Це призводить до зменшення рухливості плеври і легень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9502"/>
            <a:ext cx="7445723" cy="753448"/>
          </a:xfrm>
        </p:spPr>
        <p:txBody>
          <a:bodyPr/>
          <a:lstStyle/>
          <a:p>
            <a:r>
              <a:rPr lang="uk-UA" dirty="0" smtClean="0"/>
              <a:t>Вплив на роботу легень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03598"/>
            <a:ext cx="8820472" cy="3600400"/>
          </a:xfrm>
        </p:spPr>
        <p:txBody>
          <a:bodyPr/>
          <a:lstStyle/>
          <a:p>
            <a:pPr indent="0"/>
            <a:r>
              <a:rPr lang="uk-UA" u="sng" dirty="0" smtClean="0"/>
              <a:t>1. Обмеження рухливості легень. </a:t>
            </a:r>
            <a:r>
              <a:rPr lang="uk-UA" dirty="0" smtClean="0"/>
              <a:t>Так як спайки з</a:t>
            </a:r>
            <a:r>
              <a:rPr lang="en-US" dirty="0" smtClean="0"/>
              <a:t>’</a:t>
            </a:r>
            <a:r>
              <a:rPr lang="uk-UA" dirty="0" err="1" smtClean="0"/>
              <a:t>єднують</a:t>
            </a:r>
            <a:r>
              <a:rPr lang="uk-UA" dirty="0" smtClean="0"/>
              <a:t> вісцеральну та </a:t>
            </a:r>
            <a:r>
              <a:rPr lang="uk-UA" dirty="0" err="1" smtClean="0"/>
              <a:t>парієтальну</a:t>
            </a:r>
            <a:r>
              <a:rPr lang="uk-UA" dirty="0" smtClean="0"/>
              <a:t> плевру, зменшуючи їх здатність вільно ковзати одна відносно одної під час дихання. Це призводить до зменшення обсягу руху легень, що може ускладнити глибоке дихання та зменшити ефективність вентиляції.</a:t>
            </a:r>
          </a:p>
          <a:p>
            <a:pPr indent="0"/>
            <a:r>
              <a:rPr lang="uk-UA" u="sng" dirty="0" smtClean="0"/>
              <a:t>2. Зменшення дихальної поверхні.</a:t>
            </a:r>
            <a:r>
              <a:rPr lang="uk-UA" dirty="0" smtClean="0"/>
              <a:t> Спайки можуть обмежити здатність легень до повного розширення, зменшуючи кількість доступного об</a:t>
            </a:r>
            <a:r>
              <a:rPr lang="en-US" dirty="0" smtClean="0"/>
              <a:t>’</a:t>
            </a:r>
            <a:r>
              <a:rPr lang="uk-UA" dirty="0" err="1" smtClean="0"/>
              <a:t>єму</a:t>
            </a:r>
            <a:r>
              <a:rPr lang="uk-UA" dirty="0" smtClean="0"/>
              <a:t> для обміну газами. Це може викликати </a:t>
            </a:r>
            <a:r>
              <a:rPr lang="uk-UA" dirty="0" err="1" smtClean="0"/>
              <a:t>гіповентиляцію</a:t>
            </a:r>
            <a:r>
              <a:rPr lang="uk-UA" dirty="0" smtClean="0"/>
              <a:t> окремих ділянок легень і зменшення дихальної функції. </a:t>
            </a:r>
          </a:p>
          <a:p>
            <a:pPr indent="0"/>
            <a:r>
              <a:rPr lang="uk-UA" u="sng" dirty="0" smtClean="0"/>
              <a:t>3. Виникнення больових відчуттів. </a:t>
            </a:r>
            <a:r>
              <a:rPr lang="uk-UA" dirty="0" smtClean="0"/>
              <a:t>Розтягнення спайок під час дихання або фізичного навантаження може викликати біль у грудній клітці, що обмежує здатність людини дихати на повну силу. </a:t>
            </a:r>
          </a:p>
          <a:p>
            <a:pPr indent="0"/>
            <a:r>
              <a:rPr lang="uk-UA" u="sng" dirty="0" smtClean="0"/>
              <a:t>4. Хронічний кашель та задишка. </a:t>
            </a:r>
            <a:r>
              <a:rPr lang="uk-UA" dirty="0" smtClean="0"/>
              <a:t>Обмеження рухливості легень та погіршення вентиляції можуть призвести до хронічного кашлю та задишки навіть при невеликому фізичному навантаженні.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517731" cy="753448"/>
          </a:xfrm>
        </p:spPr>
        <p:txBody>
          <a:bodyPr/>
          <a:lstStyle/>
          <a:p>
            <a:r>
              <a:rPr lang="uk-UA" dirty="0" smtClean="0"/>
              <a:t>Вплив на роботу легень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7574"/>
            <a:ext cx="4896544" cy="3744416"/>
          </a:xfrm>
        </p:spPr>
        <p:txBody>
          <a:bodyPr/>
          <a:lstStyle/>
          <a:p>
            <a:pPr marL="0" indent="0"/>
            <a:r>
              <a:rPr lang="uk-UA" u="sng" dirty="0" smtClean="0"/>
              <a:t>5. Неповне розширення легень (ателектаз).</a:t>
            </a:r>
            <a:r>
              <a:rPr lang="uk-UA" dirty="0" smtClean="0"/>
              <a:t> У важких випадках, коли спайки особливо великі або численні, вони можуть викликати ателектаз (спадання частини легень), що значно погіршує дихальну функцію.</a:t>
            </a:r>
          </a:p>
          <a:p>
            <a:pPr marL="0" indent="0"/>
            <a:endParaRPr lang="uk-UA" u="sng" dirty="0" smtClean="0"/>
          </a:p>
          <a:p>
            <a:pPr marL="0" indent="0"/>
            <a:r>
              <a:rPr lang="uk-UA" u="sng" dirty="0" smtClean="0"/>
              <a:t>6. Порушення вентиляції і перфузії.</a:t>
            </a:r>
            <a:r>
              <a:rPr lang="uk-UA" dirty="0" smtClean="0"/>
              <a:t> Спайки можуть порушити рівномірність вентиляції і </a:t>
            </a:r>
            <a:r>
              <a:rPr lang="uk-UA" dirty="0" err="1" smtClean="0"/>
              <a:t>кровотоку</a:t>
            </a:r>
            <a:r>
              <a:rPr lang="uk-UA" dirty="0" smtClean="0"/>
              <a:t> в легенях, що призводить до дисбалансу </a:t>
            </a:r>
            <a:r>
              <a:rPr lang="uk-UA" dirty="0" err="1" smtClean="0"/>
              <a:t>вентиляційно-перфузійного</a:t>
            </a:r>
            <a:r>
              <a:rPr lang="uk-UA" dirty="0" smtClean="0"/>
              <a:t> співвідношення, і як результат – до гіпоксії (нестачі кисню в крові).</a:t>
            </a:r>
            <a:endParaRPr lang="uk-UA" dirty="0"/>
          </a:p>
        </p:txBody>
      </p:sp>
      <p:sp>
        <p:nvSpPr>
          <p:cNvPr id="119810" name="AutoShape 2" descr="Плевроапикальные наслоения. Словарь терминов лучевой диагнос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 descr="plevroapikalnye-nasloen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139702"/>
            <a:ext cx="3934949" cy="262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08912" cy="1008112"/>
          </a:xfrm>
        </p:spPr>
        <p:txBody>
          <a:bodyPr/>
          <a:lstStyle/>
          <a:p>
            <a:r>
              <a:rPr lang="uk-UA" dirty="0" smtClean="0"/>
              <a:t>Основні клінічні прояви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75606"/>
            <a:ext cx="8352928" cy="3672408"/>
          </a:xfrm>
        </p:spPr>
        <p:txBody>
          <a:bodyPr/>
          <a:lstStyle/>
          <a:p>
            <a:pPr marL="0" indent="0"/>
            <a:r>
              <a:rPr lang="uk-UA" dirty="0" smtClean="0"/>
              <a:t>Основні клінічні прояви плевральних спайок залежать від кількості та розташування спайок. А також від того, наскільки вони обмежують рухливість легень. Але до найпоширеніших симптомів належать: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u="sng" dirty="0" smtClean="0"/>
              <a:t>Задишка.</a:t>
            </a:r>
            <a:r>
              <a:rPr lang="uk-UA" dirty="0" smtClean="0"/>
              <a:t> Відчуття нестачі повітря або утруднене дихання. Задишка може бути постійною або виникати від час фізичного навантаження.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u="sng" dirty="0" smtClean="0"/>
              <a:t>Біль у грудній клітці. </a:t>
            </a:r>
            <a:r>
              <a:rPr lang="uk-UA" dirty="0" smtClean="0"/>
              <a:t>Характерний біль у грудях, особливо під час глибокого вдиху, кашлю або фізичної активності.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u="sng" dirty="0" smtClean="0"/>
              <a:t>Хронічний кашель. </a:t>
            </a:r>
            <a:r>
              <a:rPr lang="uk-UA" dirty="0" smtClean="0"/>
              <a:t>Через зменшення об</a:t>
            </a:r>
            <a:r>
              <a:rPr lang="en-US" dirty="0" smtClean="0"/>
              <a:t>’</a:t>
            </a:r>
            <a:r>
              <a:rPr lang="uk-UA" dirty="0" err="1" smtClean="0"/>
              <a:t>єму</a:t>
            </a:r>
            <a:r>
              <a:rPr lang="uk-UA" dirty="0" smtClean="0"/>
              <a:t> легень та можливе накопичення мокротиння, пацієнти можуть мати постійний або періодичний сухий кашель. Іноді кашель може супроводжуватися виділенням мокротиння.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u="sng" dirty="0" smtClean="0"/>
              <a:t> Почуття тяжкості  в грудній клітці.</a:t>
            </a:r>
            <a:r>
              <a:rPr lang="uk-UA" dirty="0" smtClean="0"/>
              <a:t> Пацієнти часто описують відчуття стиснення або тяжкості у грудній клітці, особливо при глибокому диханні або нахилах.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u="sng" dirty="0" smtClean="0"/>
              <a:t>Втома і слабкість. </a:t>
            </a:r>
            <a:r>
              <a:rPr lang="uk-UA" dirty="0" smtClean="0"/>
              <a:t>Через недостатню вентиляцію легень і порушення газообміну може виникати загальна слабкість і швидка втомлюваність. </a:t>
            </a:r>
          </a:p>
          <a:p>
            <a:pPr marL="0" indent="0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u="sng" dirty="0" smtClean="0"/>
              <a:t>Обмеження рухливості грудної клітки </a:t>
            </a:r>
            <a:endParaRPr lang="uk-UA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діагностики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400" dirty="0" smtClean="0"/>
              <a:t>Діагностика плевральних спайок включає комплекс різних методів, що допомагають виявити наявність спайок, оцінити їх локалізацію та ступінь впливу на функцію легень.  Клінічний огляд відіграє важливу роль у початковому оцінюванні стану пацієнта, але для підтвердження діагнозу потрібні додаткові інструментальні методи.</a:t>
            </a:r>
          </a:p>
          <a:p>
            <a:pPr marL="228600" indent="-228600">
              <a:buAutoNum type="arabicPeriod"/>
            </a:pPr>
            <a:r>
              <a:rPr lang="uk-UA" sz="1400" b="1" dirty="0" smtClean="0"/>
              <a:t>Клінічний огляд включає в себе:</a:t>
            </a:r>
          </a:p>
          <a:p>
            <a:pPr marL="228600" indent="-228600"/>
            <a:r>
              <a:rPr lang="uk-UA" sz="1400" u="sng" dirty="0" smtClean="0"/>
              <a:t>Анамнез. </a:t>
            </a:r>
            <a:r>
              <a:rPr lang="uk-UA" sz="1400" dirty="0" smtClean="0"/>
              <a:t>Лікар збирає інформацію про симптоми, наявність попередніх захворювань легень, травми грудної клітки, хірургічні втручання. Також особливу увагу приділяють симптомам: задишка, біль у грудній клітці та хронічний кашель.</a:t>
            </a:r>
          </a:p>
          <a:p>
            <a:pPr marL="228600" indent="-228600"/>
            <a:r>
              <a:rPr lang="uk-UA" sz="1400" u="sng" dirty="0" smtClean="0"/>
              <a:t>Аускультація (вислуховування легень). </a:t>
            </a:r>
            <a:r>
              <a:rPr lang="uk-UA" sz="1400" dirty="0" smtClean="0"/>
              <a:t>Лікар може виявити ослаблене дихання або зміни в дихальних звуках на уражених ділянках легень. </a:t>
            </a:r>
          </a:p>
          <a:p>
            <a:pPr marL="228600" indent="-228600"/>
            <a:r>
              <a:rPr lang="uk-UA" sz="1400" u="sng" dirty="0" smtClean="0"/>
              <a:t>Перкусія (простукування). </a:t>
            </a:r>
            <a:r>
              <a:rPr lang="uk-UA" sz="1400" dirty="0" smtClean="0"/>
              <a:t>Може виявити зміни резонансу звуку над ураженими ділянками грудної клітки, що свідчить про ущільнення або наявність рідини в плевральній порожнині.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9502"/>
            <a:ext cx="7708500" cy="572700"/>
          </a:xfrm>
        </p:spPr>
        <p:txBody>
          <a:bodyPr/>
          <a:lstStyle/>
          <a:p>
            <a:r>
              <a:rPr lang="uk-UA" dirty="0" smtClean="0"/>
              <a:t>Методи діагностики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15566"/>
            <a:ext cx="8424936" cy="3816424"/>
          </a:xfrm>
        </p:spPr>
        <p:txBody>
          <a:bodyPr/>
          <a:lstStyle/>
          <a:p>
            <a:pPr marL="0" indent="0">
              <a:buNone/>
            </a:pPr>
            <a:r>
              <a:rPr lang="uk-UA" sz="1400" b="1" dirty="0" smtClean="0"/>
              <a:t>2. Рентгенографія органів грудної клітки. </a:t>
            </a:r>
            <a:r>
              <a:rPr lang="uk-UA" sz="1400" dirty="0" smtClean="0"/>
              <a:t>Рентгенографія є базовим методом діагностик, який дозволяє виявити спайки як зони ущільнення або зрощення в плевральній порожнині. </a:t>
            </a:r>
          </a:p>
          <a:p>
            <a:pPr marL="0" indent="0">
              <a:buNone/>
            </a:pPr>
            <a:r>
              <a:rPr lang="uk-UA" sz="1400" b="1" dirty="0" smtClean="0"/>
              <a:t>3. </a:t>
            </a:r>
            <a:r>
              <a:rPr lang="uk-UA" sz="1400" b="1" dirty="0" err="1" smtClean="0"/>
              <a:t>Комп</a:t>
            </a:r>
            <a:r>
              <a:rPr lang="en-US" sz="1400" b="1" dirty="0" smtClean="0"/>
              <a:t>’</a:t>
            </a:r>
            <a:r>
              <a:rPr lang="uk-UA" sz="1400" b="1" dirty="0" err="1" smtClean="0"/>
              <a:t>ютерна</a:t>
            </a:r>
            <a:r>
              <a:rPr lang="uk-UA" sz="1400" b="1" dirty="0" smtClean="0"/>
              <a:t> томографія (</a:t>
            </a:r>
            <a:r>
              <a:rPr lang="uk-UA" sz="1400" b="1" dirty="0" err="1" smtClean="0"/>
              <a:t>КТ</a:t>
            </a:r>
            <a:r>
              <a:rPr lang="uk-UA" sz="1400" b="1" dirty="0" smtClean="0"/>
              <a:t>).</a:t>
            </a:r>
            <a:r>
              <a:rPr lang="uk-UA" sz="1400" dirty="0" smtClean="0"/>
              <a:t> </a:t>
            </a:r>
            <a:r>
              <a:rPr lang="uk-UA" sz="1400" dirty="0" err="1" smtClean="0"/>
              <a:t>КТ</a:t>
            </a:r>
            <a:r>
              <a:rPr lang="uk-UA" sz="1400" dirty="0" smtClean="0"/>
              <a:t> дає більш детальне зображення плевральної порожнини і дозволяє чітко бачити наявність спайок, їх локалізацію, товщину та поширеність. Це один із найточніших методів для діагностики спайок, особливо якщо вони не виявляються на звичайному рентгені.</a:t>
            </a:r>
          </a:p>
          <a:p>
            <a:pPr marL="0" indent="0">
              <a:buNone/>
            </a:pPr>
            <a:r>
              <a:rPr lang="uk-UA" sz="1400" b="1" dirty="0" smtClean="0"/>
              <a:t>4. Магнітно-резонансна томографія (МРТ). </a:t>
            </a:r>
            <a:r>
              <a:rPr lang="uk-UA" sz="1400" dirty="0" smtClean="0"/>
              <a:t>МРТ може використовуватися як альтернативний метод в складних випадках для більш детальної візуалізації структур плевральної порожнини та оцінки стану легень і навколишніх тканин.</a:t>
            </a:r>
          </a:p>
          <a:p>
            <a:pPr marL="0" indent="0">
              <a:buNone/>
            </a:pPr>
            <a:r>
              <a:rPr lang="uk-UA" sz="1400" b="1" dirty="0" smtClean="0"/>
              <a:t>5. Ультразвукове дослідження (УЗД) органів грудної клітки.</a:t>
            </a:r>
            <a:r>
              <a:rPr lang="uk-UA" sz="1400" dirty="0" smtClean="0"/>
              <a:t> Частково використовується для діагностики плевральних випотів (скупчення рідини) і може виявити спайки, особливо якщо вони </a:t>
            </a:r>
            <a:r>
              <a:rPr lang="uk-UA" sz="1400" dirty="0" err="1" smtClean="0"/>
              <a:t>пов</a:t>
            </a:r>
            <a:r>
              <a:rPr lang="en-US" sz="1400" dirty="0" smtClean="0"/>
              <a:t>’</a:t>
            </a:r>
            <a:r>
              <a:rPr lang="uk-UA" sz="1400" dirty="0" err="1" smtClean="0"/>
              <a:t>язані</a:t>
            </a:r>
            <a:r>
              <a:rPr lang="uk-UA" sz="1400" dirty="0" smtClean="0"/>
              <a:t> з рідиною або утруднюють рух. </a:t>
            </a:r>
          </a:p>
          <a:p>
            <a:pPr marL="0" indent="0">
              <a:buNone/>
            </a:pPr>
            <a:r>
              <a:rPr lang="uk-UA" sz="1400" b="1" dirty="0" smtClean="0"/>
              <a:t>6. Спірометрія (функціональні проби легень).</a:t>
            </a:r>
            <a:r>
              <a:rPr lang="uk-UA" sz="1400" dirty="0" smtClean="0"/>
              <a:t> Використовується для оцінки дихальної функції. Спайки можуть викликати зниження життєвої ємності легень та інших показників дихальної функції, що може бути виявлено піж час цього тесту.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munology Clinical Case by Slides Go">
  <a:themeElements>
    <a:clrScheme name="Simple Light">
      <a:dk1>
        <a:srgbClr val="000000"/>
      </a:dk1>
      <a:lt1>
        <a:srgbClr val="FFFFFF"/>
      </a:lt1>
      <a:dk2>
        <a:srgbClr val="44637F"/>
      </a:dk2>
      <a:lt2>
        <a:srgbClr val="EBF2F2"/>
      </a:lt2>
      <a:accent1>
        <a:srgbClr val="4F6F8C"/>
      </a:accent1>
      <a:accent2>
        <a:srgbClr val="495F8C"/>
      </a:accent2>
      <a:accent3>
        <a:srgbClr val="A1B2C2"/>
      </a:accent3>
      <a:accent4>
        <a:srgbClr val="A8BBBF"/>
      </a:accent4>
      <a:accent5>
        <a:srgbClr val="CFDAE2"/>
      </a:accent5>
      <a:accent6>
        <a:srgbClr val="ECF0F3"/>
      </a:accent6>
      <a:hlink>
        <a:srgbClr val="4F6F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1449</Words>
  <Application>Microsoft Office PowerPoint</Application>
  <PresentationFormat>Экран (16:9)</PresentationFormat>
  <Paragraphs>72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Roboto Slab</vt:lpstr>
      <vt:lpstr>Roboto</vt:lpstr>
      <vt:lpstr>Old Standard TT</vt:lpstr>
      <vt:lpstr>Immunology Clinical Case by Slides Go</vt:lpstr>
      <vt:lpstr>Плевральні спайки</vt:lpstr>
      <vt:lpstr>Вступ</vt:lpstr>
      <vt:lpstr>Етіологія </vt:lpstr>
      <vt:lpstr>Механізм розвитку</vt:lpstr>
      <vt:lpstr>Вплив на роботу легень</vt:lpstr>
      <vt:lpstr>Вплив на роботу легень</vt:lpstr>
      <vt:lpstr>Основні клінічні прояви</vt:lpstr>
      <vt:lpstr>Методи діагностики</vt:lpstr>
      <vt:lpstr>Методи діагностики </vt:lpstr>
      <vt:lpstr>Лікування плевральних спайок</vt:lpstr>
      <vt:lpstr>Лікування плевральних спайок</vt:lpstr>
      <vt:lpstr>Профілактика рецидивів</vt:lpstr>
      <vt:lpstr>Наслідки для здоров’я в цілому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Плевральні спайки</dc:title>
  <dc:creator>admin</dc:creator>
  <cp:lastModifiedBy>admin</cp:lastModifiedBy>
  <cp:revision>35</cp:revision>
  <dcterms:modified xsi:type="dcterms:W3CDTF">2025-03-21T11:20:37Z</dcterms:modified>
</cp:coreProperties>
</file>