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2" r:id="rId5"/>
    <p:sldId id="263" r:id="rId6"/>
    <p:sldId id="266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-600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pPr rtl="0"/>
              <a:t>02.04.2025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3573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935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7444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7609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4573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pPr rtl="0"/>
              <a:t>02.04.2025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err="1"/>
              <a:t>Легеневе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Студентка Дурадажі Анна</a:t>
            </a:r>
          </a:p>
        </p:txBody>
      </p:sp>
    </p:spTree>
    <p:extLst>
      <p:ext uri="{BB962C8B-B14F-4D97-AF65-F5344CB8AC3E}">
        <p14:creationId xmlns:p14="http://schemas.microsoft.com/office/powerpoint/2010/main" xmlns="" val="43514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err="1"/>
              <a:t>Легеневе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/>
              <a:t>cor</a:t>
            </a:r>
            <a:r>
              <a:rPr lang="en-US" dirty="0"/>
              <a:t> pulmonale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64" y="1844824"/>
            <a:ext cx="6093684" cy="4913956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 патологічний стан, який характеризується гіпертрофією і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дилятацією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правого шлуночка серця в результаті легеневої гіпертензії, зумовленої первинними захворюваннями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бронхо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-легеневого апарату, судин легень або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торако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-діафрагмаль­ними порушеннями.</a:t>
            </a:r>
          </a:p>
          <a:p>
            <a:pPr marL="0" indent="0" algn="just"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Закономірність пошкодження серця при тривалих захворюваннях легень описана в 1838 році Б.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Лаенеком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Сам термін запропонований В. Уайтом в 1935 році. До того часу легеневе серце розглядалося в рамках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легенево</a:t>
            </a: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-серцевої недостатності.</a:t>
            </a:r>
          </a:p>
          <a:p>
            <a:pPr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4CCC0-DA6C-42E9-8295-78C0ECBA15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096" y="1988840"/>
            <a:ext cx="4548534" cy="37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96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03127F-2BD2-4689-882E-48797433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4864"/>
            <a:ext cx="9601200" cy="4195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Легеневе серце розвивається внаслідок захворювань, які викликають хронічну гіпоксію та підвищення тиску в малому колі кровообігу. Основні причини:</a:t>
            </a:r>
          </a:p>
          <a:p>
            <a:pPr>
              <a:buFontTx/>
              <a:buChar char="-"/>
            </a:pPr>
            <a:r>
              <a:rPr lang="uk-UA" dirty="0"/>
              <a:t>Захворювання бронхолегеневої системи (бронхіальна астма, пневмосклероз, туберкульоз, ХОЗЛ)</a:t>
            </a:r>
          </a:p>
          <a:p>
            <a:pPr>
              <a:buFontTx/>
              <a:buChar char="-"/>
            </a:pPr>
            <a:r>
              <a:rPr lang="uk-UA" dirty="0"/>
              <a:t>Судинні ураження легень (легенева гіпертензія, тромбоемболія легеневої артерії)</a:t>
            </a:r>
          </a:p>
          <a:p>
            <a:pPr>
              <a:buFontTx/>
              <a:buChar char="-"/>
            </a:pPr>
            <a:r>
              <a:rPr lang="uk-UA" dirty="0"/>
              <a:t>Грудна патологія та порушення вентиляції (кіфосколіоз, ожиріння –синдром Піквіка)</a:t>
            </a:r>
          </a:p>
          <a:p>
            <a:pPr>
              <a:buFontTx/>
              <a:buChar char="-"/>
            </a:pPr>
            <a:r>
              <a:rPr lang="uk-UA" dirty="0"/>
              <a:t>Синдром обструктивного апное уві сні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FE16073-A660-4A37-A71C-DC1D06F0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/>
          <a:lstStyle/>
          <a:p>
            <a:pPr algn="ctr" rtl="0"/>
            <a:r>
              <a:rPr lang="ru-RU" dirty="0"/>
              <a:t>Причини легеневого серця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8B183A-8F1E-4ACA-8B7E-40EF24DFC8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93540"/>
            <a:ext cx="2567608" cy="19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62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404664"/>
            <a:ext cx="10058400" cy="1325563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        </a:t>
            </a:r>
            <a:r>
              <a:rPr lang="uk-UA" b="1" dirty="0"/>
              <a:t>Основні механізми розвитку: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F3194A-542F-4D75-8199-21A39EA3C607}"/>
              </a:ext>
            </a:extLst>
          </p:cNvPr>
          <p:cNvSpPr txBox="1"/>
          <p:nvPr/>
        </p:nvSpPr>
        <p:spPr>
          <a:xfrm>
            <a:off x="335360" y="1700808"/>
            <a:ext cx="511256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uk-UA" sz="2400" b="1" dirty="0"/>
              <a:t>Збільшення опору в легеневих судинах</a:t>
            </a:r>
            <a:r>
              <a:rPr lang="uk-UA" sz="2400" dirty="0"/>
              <a:t> — через хронічне запалення, фіброз або емфізему легенів.</a:t>
            </a:r>
          </a:p>
          <a:p>
            <a:pPr>
              <a:buFont typeface="+mj-lt"/>
              <a:buAutoNum type="arabicPeriod"/>
            </a:pPr>
            <a:r>
              <a:rPr lang="uk-UA" sz="2400" b="1" dirty="0"/>
              <a:t>Підвищення тиску в легеневій артерії</a:t>
            </a:r>
            <a:r>
              <a:rPr lang="uk-UA" sz="2400" dirty="0"/>
              <a:t> — через зменшення еластичності легеневих судин або їх обструкцію.</a:t>
            </a:r>
          </a:p>
          <a:p>
            <a:pPr>
              <a:buFont typeface="+mj-lt"/>
              <a:buAutoNum type="arabicPeriod"/>
            </a:pPr>
            <a:r>
              <a:rPr lang="uk-UA" sz="2400" b="1" dirty="0"/>
              <a:t>Гіпертрофія правого шлуночка</a:t>
            </a:r>
            <a:r>
              <a:rPr lang="uk-UA" sz="2400" dirty="0"/>
              <a:t> — як адаптація до підвищеного навантаження, що виникає через необхідність перекачувати кров через звужені або обтяжені судини.</a:t>
            </a:r>
          </a:p>
        </p:txBody>
      </p:sp>
      <p:pic>
        <p:nvPicPr>
          <p:cNvPr id="13" name="Picture 4" descr="Біль в грудях - це болить серце або щось інше?">
            <a:extLst>
              <a:ext uri="{FF2B5EF4-FFF2-40B4-BE49-F238E27FC236}">
                <a16:creationId xmlns:a16="http://schemas.microsoft.com/office/drawing/2014/main" xmlns="" id="{1E1CD5C8-73F8-4F86-B913-032C1494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420888"/>
            <a:ext cx="6040895" cy="3104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63767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1885"/>
            <a:ext cx="10058400" cy="132556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b="1" dirty="0"/>
              <a:t>Клінічні прояви легеневого серця </a:t>
            </a:r>
            <a:r>
              <a:rPr lang="uk-UA" dirty="0"/>
              <a:t>можуть включати:</a:t>
            </a:r>
            <a:br>
              <a:rPr lang="uk-UA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981C14-47E1-414E-8588-60F592C3C357}"/>
              </a:ext>
            </a:extLst>
          </p:cNvPr>
          <p:cNvSpPr txBox="1"/>
          <p:nvPr/>
        </p:nvSpPr>
        <p:spPr>
          <a:xfrm>
            <a:off x="623392" y="2060848"/>
            <a:ext cx="53285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Задишку, особливо при фізичному навантаженні.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Втомленість.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Поступове збільшення набряків, переважно в ногах.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Підвищення венозного тиску та набряки шиї.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Болі в грудях та відчуття тяжкості.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Асцит (скупчення рідини в черевній порожнині)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Серцева недостатність </a:t>
            </a:r>
          </a:p>
        </p:txBody>
      </p:sp>
      <p:pic>
        <p:nvPicPr>
          <p:cNvPr id="7" name="Picture 2" descr="Кардиология в Анапе, диагностический центр «НеоМед»">
            <a:extLst>
              <a:ext uri="{FF2B5EF4-FFF2-40B4-BE49-F238E27FC236}">
                <a16:creationId xmlns:a16="http://schemas.microsoft.com/office/drawing/2014/main" xmlns="" id="{80BC040C-E26E-4884-A768-1C362AC7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839659"/>
            <a:ext cx="4943872" cy="370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54710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DB4BC-F9A8-42BD-9721-E7DCEBE6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Синдроми легеневого серця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EB44E6-B927-4B85-98E0-1D47455B8B20}"/>
              </a:ext>
            </a:extLst>
          </p:cNvPr>
          <p:cNvSpPr txBox="1"/>
          <p:nvPr/>
        </p:nvSpPr>
        <p:spPr>
          <a:xfrm>
            <a:off x="767408" y="2081122"/>
            <a:ext cx="53285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1. Синдром легеневої гіпертензії – підвищений тиск у малому колі кровообігу, що викликає перевантаження правого шлуночка.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2. Синдром хронічної гіпоксії – ціаноз, задишка, зміни нігтів (барабанні палички)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3. Синдром правошлункової недостатності – застійні явища у великому колі кровообігу (набряки, асцит, гепатомегалія)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F4CCF9-EE47-49B3-BE6C-6169726E9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44" y="34446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97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0152_TF02901024" id="{D3FB73DA-77DE-4484-8776-52724816BD57}" vid="{56BAE48E-6669-4001-8E1C-1E9B5D1EADDA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стиле медицины (широкоэкранный формат)</Template>
  <TotalTime>44</TotalTime>
  <Words>306</Words>
  <Application>Microsoft Office PowerPoint</Application>
  <PresentationFormat>Произвольный</PresentationFormat>
  <Paragraphs>32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Медицинское оформление (16:9)</vt:lpstr>
      <vt:lpstr>Легеневе серце. </vt:lpstr>
      <vt:lpstr>Легеневе серце cor pulmonale</vt:lpstr>
      <vt:lpstr>Причини легеневого серця</vt:lpstr>
      <vt:lpstr>        Основні механізми розвитку: </vt:lpstr>
      <vt:lpstr>Клінічні прояви легеневого серця можуть включати: </vt:lpstr>
      <vt:lpstr>Синдроми легеневого серця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Легеневе серце.</dc:title>
  <dc:creator>Анастасія Андрєєва</dc:creator>
  <cp:lastModifiedBy>Home</cp:lastModifiedBy>
  <cp:revision>4</cp:revision>
  <dcterms:created xsi:type="dcterms:W3CDTF">2025-03-28T09:01:33Z</dcterms:created>
  <dcterms:modified xsi:type="dcterms:W3CDTF">2025-04-02T09:47:35Z</dcterms:modified>
</cp:coreProperties>
</file>