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18512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9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4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57688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6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1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3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335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507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064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DB6A5B2-1B37-4F7D-AC5F-135D879F2CF9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C4D948AD-2487-4868-9A18-99AB10D8726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132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7" y="1622991"/>
            <a:ext cx="8361229" cy="2098226"/>
          </a:xfrm>
        </p:spPr>
        <p:txBody>
          <a:bodyPr/>
          <a:lstStyle/>
          <a:p>
            <a:r>
              <a:rPr lang="ru-RU" sz="4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Катаральні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</a:t>
            </a: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4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Загальноінтоксикаційний</a:t>
            </a:r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синдром</a:t>
            </a:r>
            <a:endParaRPr 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Підготувала студентка 3-го курсу групи 6.2272</a:t>
            </a:r>
          </a:p>
          <a:p>
            <a:r>
              <a:rPr lang="uk-UA" dirty="0" err="1" smtClean="0"/>
              <a:t>Манько</a:t>
            </a:r>
            <a:r>
              <a:rPr lang="uk-UA" dirty="0" smtClean="0"/>
              <a:t> </a:t>
            </a:r>
            <a:r>
              <a:rPr lang="uk-UA" dirty="0"/>
              <a:t>Ю</a:t>
            </a:r>
            <a:r>
              <a:rPr lang="uk-UA" dirty="0" smtClean="0"/>
              <a:t>лія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58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063" y="206828"/>
            <a:ext cx="9601200" cy="1485900"/>
          </a:xfrm>
        </p:spPr>
        <p:txBody>
          <a:bodyPr/>
          <a:lstStyle/>
          <a:p>
            <a:pPr algn="ctr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катаральні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Катаральні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запальні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слизових</a:t>
            </a:r>
            <a:r>
              <a:rPr lang="ru-RU" dirty="0"/>
              <a:t> </a:t>
            </a:r>
            <a:r>
              <a:rPr lang="ru-RU" dirty="0" err="1"/>
              <a:t>оболонок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верхніх</a:t>
            </a:r>
            <a:r>
              <a:rPr lang="ru-RU" dirty="0"/>
              <a:t> </a:t>
            </a:r>
            <a:r>
              <a:rPr lang="ru-RU" dirty="0" err="1"/>
              <a:t>дихальних</a:t>
            </a:r>
            <a:r>
              <a:rPr lang="ru-RU" dirty="0"/>
              <a:t> шляхах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/>
              <a:t>набряком</a:t>
            </a:r>
            <a:r>
              <a:rPr lang="ru-RU" dirty="0"/>
              <a:t>, </a:t>
            </a:r>
            <a:r>
              <a:rPr lang="ru-RU" dirty="0" err="1"/>
              <a:t>почервонінням</a:t>
            </a:r>
            <a:r>
              <a:rPr lang="ru-RU" dirty="0"/>
              <a:t>, </a:t>
            </a:r>
            <a:r>
              <a:rPr lang="ru-RU" dirty="0" err="1"/>
              <a:t>підвищеним</a:t>
            </a:r>
            <a:r>
              <a:rPr lang="ru-RU" dirty="0"/>
              <a:t> </a:t>
            </a:r>
            <a:r>
              <a:rPr lang="ru-RU" dirty="0" err="1"/>
              <a:t>виділенням</a:t>
            </a:r>
            <a:r>
              <a:rPr lang="ru-RU" dirty="0"/>
              <a:t> </a:t>
            </a:r>
            <a:r>
              <a:rPr lang="ru-RU" dirty="0" err="1"/>
              <a:t>слизу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Часто </a:t>
            </a:r>
            <a:r>
              <a:rPr lang="ru-RU" dirty="0" err="1"/>
              <a:t>супроводжують</a:t>
            </a:r>
            <a:r>
              <a:rPr lang="ru-RU" dirty="0"/>
              <a:t> </a:t>
            </a:r>
            <a:r>
              <a:rPr lang="ru-RU" dirty="0" err="1"/>
              <a:t>вірусні</a:t>
            </a:r>
            <a:r>
              <a:rPr lang="ru-RU" dirty="0"/>
              <a:t> та </a:t>
            </a:r>
            <a:r>
              <a:rPr lang="ru-RU" dirty="0" err="1"/>
              <a:t>бактеріальні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.</a:t>
            </a: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60512" y="2285999"/>
            <a:ext cx="3333750" cy="2933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301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Причини та симптоми катаральних змін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Причини: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err="1" smtClean="0"/>
              <a:t>вірусні</a:t>
            </a:r>
            <a:r>
              <a:rPr lang="ru-RU" dirty="0" smtClean="0"/>
              <a:t> </a:t>
            </a:r>
            <a:r>
              <a:rPr lang="ru-RU" dirty="0" err="1"/>
              <a:t>інфекції</a:t>
            </a:r>
            <a:r>
              <a:rPr lang="ru-RU" dirty="0"/>
              <a:t> (</a:t>
            </a:r>
            <a:r>
              <a:rPr lang="ru-RU" dirty="0" err="1"/>
              <a:t>грип</a:t>
            </a:r>
            <a:r>
              <a:rPr lang="ru-RU" dirty="0"/>
              <a:t>, ГРВІ, </a:t>
            </a:r>
            <a:r>
              <a:rPr lang="ru-RU" dirty="0" err="1"/>
              <a:t>аденовірус</a:t>
            </a:r>
            <a:r>
              <a:rPr lang="ru-RU" dirty="0" smtClean="0"/>
              <a:t>);</a:t>
            </a:r>
          </a:p>
          <a:p>
            <a:r>
              <a:rPr lang="ru-RU" dirty="0" err="1"/>
              <a:t>б</a:t>
            </a:r>
            <a:r>
              <a:rPr lang="ru-RU" dirty="0" err="1" smtClean="0"/>
              <a:t>актеріальні</a:t>
            </a:r>
            <a:r>
              <a:rPr lang="ru-RU" dirty="0" smtClean="0"/>
              <a:t> </a:t>
            </a:r>
            <a:r>
              <a:rPr lang="ru-RU" dirty="0" err="1"/>
              <a:t>інфекції</a:t>
            </a:r>
            <a:r>
              <a:rPr lang="ru-RU" dirty="0"/>
              <a:t> (</a:t>
            </a:r>
            <a:r>
              <a:rPr lang="ru-RU" dirty="0" err="1"/>
              <a:t>стрептокок</a:t>
            </a:r>
            <a:r>
              <a:rPr lang="ru-RU" dirty="0"/>
              <a:t>, </a:t>
            </a:r>
            <a:r>
              <a:rPr lang="ru-RU" dirty="0" err="1"/>
              <a:t>стафілокок</a:t>
            </a:r>
            <a:r>
              <a:rPr lang="ru-RU" dirty="0" smtClean="0"/>
              <a:t>);</a:t>
            </a:r>
          </a:p>
          <a:p>
            <a:r>
              <a:rPr lang="ru-RU" dirty="0" err="1"/>
              <a:t>а</a:t>
            </a:r>
            <a:r>
              <a:rPr lang="ru-RU" dirty="0" err="1" smtClean="0"/>
              <a:t>лергічні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п</a:t>
            </a:r>
            <a:r>
              <a:rPr lang="ru-RU" dirty="0" err="1" smtClean="0"/>
              <a:t>одразнення</a:t>
            </a:r>
            <a:r>
              <a:rPr lang="ru-RU" dirty="0" smtClean="0"/>
              <a:t> </a:t>
            </a:r>
            <a:r>
              <a:rPr lang="ru-RU" dirty="0" err="1"/>
              <a:t>дихальних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 (пил, </a:t>
            </a:r>
            <a:r>
              <a:rPr lang="ru-RU" dirty="0" err="1"/>
              <a:t>дим</a:t>
            </a:r>
            <a:r>
              <a:rPr lang="ru-RU" dirty="0"/>
              <a:t>, </a:t>
            </a:r>
            <a:r>
              <a:rPr lang="ru-RU" dirty="0" err="1"/>
              <a:t>хімічні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).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Симптоми: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нежить </a:t>
            </a:r>
            <a:r>
              <a:rPr lang="ru-RU" dirty="0"/>
              <a:t>(</a:t>
            </a:r>
            <a:r>
              <a:rPr lang="ru-RU" dirty="0" err="1"/>
              <a:t>риніт</a:t>
            </a:r>
            <a:r>
              <a:rPr lang="ru-RU" dirty="0" smtClean="0"/>
              <a:t>);</a:t>
            </a:r>
          </a:p>
          <a:p>
            <a:r>
              <a:rPr lang="ru-RU" dirty="0" err="1"/>
              <a:t>з</a:t>
            </a:r>
            <a:r>
              <a:rPr lang="ru-RU" dirty="0" err="1" smtClean="0"/>
              <a:t>акладеність</a:t>
            </a:r>
            <a:r>
              <a:rPr lang="ru-RU" dirty="0" smtClean="0"/>
              <a:t> носа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б</a:t>
            </a:r>
            <a:r>
              <a:rPr lang="ru-RU" dirty="0" err="1" smtClean="0"/>
              <a:t>іль</a:t>
            </a:r>
            <a:r>
              <a:rPr lang="ru-RU" dirty="0" smtClean="0"/>
              <a:t> у </a:t>
            </a:r>
            <a:r>
              <a:rPr lang="ru-RU" dirty="0" err="1" smtClean="0"/>
              <a:t>горлі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/>
              <a:t>к</a:t>
            </a:r>
            <a:r>
              <a:rPr lang="ru-RU" dirty="0" smtClean="0"/>
              <a:t>ашель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ч</a:t>
            </a:r>
            <a:r>
              <a:rPr lang="ru-RU" dirty="0" err="1" smtClean="0"/>
              <a:t>хання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с</a:t>
            </a:r>
            <a:r>
              <a:rPr lang="ru-RU" dirty="0" err="1" smtClean="0"/>
              <a:t>льозотеча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39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Загальноінтоксикаційний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синдром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Це</a:t>
            </a:r>
            <a:r>
              <a:rPr lang="ru-RU" dirty="0"/>
              <a:t> комплекс </a:t>
            </a:r>
            <a:r>
              <a:rPr lang="ru-RU" dirty="0" err="1"/>
              <a:t>симптомів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токсинів</a:t>
            </a:r>
            <a:r>
              <a:rPr lang="ru-RU" dirty="0"/>
              <a:t> на </a:t>
            </a:r>
            <a:r>
              <a:rPr lang="ru-RU" dirty="0" err="1"/>
              <a:t>організм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Супроводжує</a:t>
            </a:r>
            <a:r>
              <a:rPr lang="ru-RU" dirty="0" smtClean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інфекційних</a:t>
            </a:r>
            <a:r>
              <a:rPr lang="ru-RU" dirty="0"/>
              <a:t> та </a:t>
            </a:r>
            <a:r>
              <a:rPr lang="ru-RU" dirty="0" err="1"/>
              <a:t>запальних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Вказує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системну</a:t>
            </a:r>
            <a:r>
              <a:rPr lang="ru-RU" dirty="0"/>
              <a:t> </a:t>
            </a:r>
            <a:r>
              <a:rPr lang="ru-RU" dirty="0" err="1"/>
              <a:t>реакцію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на патоген.</a:t>
            </a:r>
            <a:endParaRPr lang="en-US" dirty="0"/>
          </a:p>
        </p:txBody>
      </p:sp>
      <p:sp>
        <p:nvSpPr>
          <p:cNvPr id="4" name="AutoShape 2" descr="Інфекційні захворювання при надзвичайних ситуаціях. Сортування інфекційних  хворих | Інтернет-видання &quot;Новини медицини та фармації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8038" y="3439886"/>
            <a:ext cx="3372666" cy="28868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771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Причини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симптоми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загальноінтоксикаційного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синдрому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Причини: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err="1" smtClean="0"/>
              <a:t>інфекційні</a:t>
            </a:r>
            <a:r>
              <a:rPr lang="ru-RU" dirty="0" smtClean="0"/>
              <a:t> </a:t>
            </a:r>
            <a:r>
              <a:rPr lang="ru-RU" dirty="0" err="1"/>
              <a:t>захворювання</a:t>
            </a:r>
            <a:r>
              <a:rPr lang="ru-RU" dirty="0"/>
              <a:t> (</a:t>
            </a:r>
            <a:r>
              <a:rPr lang="ru-RU" dirty="0" err="1"/>
              <a:t>грип</a:t>
            </a:r>
            <a:r>
              <a:rPr lang="ru-RU" dirty="0"/>
              <a:t>, </a:t>
            </a:r>
            <a:r>
              <a:rPr lang="ru-RU" dirty="0" err="1"/>
              <a:t>пневмонія</a:t>
            </a:r>
            <a:r>
              <a:rPr lang="ru-RU" dirty="0"/>
              <a:t>, сепсис</a:t>
            </a:r>
            <a:r>
              <a:rPr lang="ru-RU" dirty="0" smtClean="0"/>
              <a:t>);</a:t>
            </a:r>
          </a:p>
          <a:p>
            <a:r>
              <a:rPr lang="ru-RU" dirty="0" err="1"/>
              <a:t>о</a:t>
            </a:r>
            <a:r>
              <a:rPr lang="ru-RU" dirty="0" err="1" smtClean="0"/>
              <a:t>труєння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з</a:t>
            </a:r>
            <a:r>
              <a:rPr lang="ru-RU" dirty="0" err="1" smtClean="0"/>
              <a:t>апальні</a:t>
            </a:r>
            <a:r>
              <a:rPr lang="ru-RU" dirty="0" smtClean="0"/>
              <a:t> </a:t>
            </a:r>
            <a:r>
              <a:rPr lang="ru-RU" dirty="0" err="1"/>
              <a:t>процеси</a:t>
            </a:r>
            <a:r>
              <a:rPr lang="ru-RU" dirty="0"/>
              <a:t> (</a:t>
            </a:r>
            <a:r>
              <a:rPr lang="ru-RU" dirty="0" err="1"/>
              <a:t>абсцес</a:t>
            </a:r>
            <a:r>
              <a:rPr lang="ru-RU" dirty="0"/>
              <a:t>, флегмона</a:t>
            </a:r>
            <a:r>
              <a:rPr lang="ru-RU" dirty="0" smtClean="0"/>
              <a:t>);</a:t>
            </a:r>
          </a:p>
          <a:p>
            <a:r>
              <a:rPr lang="ru-RU" dirty="0" err="1"/>
              <a:t>о</a:t>
            </a:r>
            <a:r>
              <a:rPr lang="ru-RU" dirty="0" err="1" smtClean="0"/>
              <a:t>нкологічні</a:t>
            </a:r>
            <a:r>
              <a:rPr lang="ru-RU" dirty="0" smtClean="0"/>
              <a:t> </a:t>
            </a:r>
            <a:r>
              <a:rPr lang="ru-RU" dirty="0" err="1"/>
              <a:t>захворювання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Симптоми: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 smtClean="0"/>
              <a:t>тіла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г</a:t>
            </a:r>
            <a:r>
              <a:rPr lang="ru-RU" dirty="0" err="1" smtClean="0"/>
              <a:t>оловний</a:t>
            </a:r>
            <a:r>
              <a:rPr lang="ru-RU" dirty="0" smtClean="0"/>
              <a:t> </a:t>
            </a:r>
            <a:r>
              <a:rPr lang="ru-RU" dirty="0" err="1" smtClean="0"/>
              <a:t>біль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с</a:t>
            </a:r>
            <a:r>
              <a:rPr lang="ru-RU" dirty="0" err="1" smtClean="0"/>
              <a:t>лабкість</a:t>
            </a:r>
            <a:r>
              <a:rPr lang="ru-RU" dirty="0"/>
              <a:t>, </a:t>
            </a:r>
            <a:r>
              <a:rPr lang="ru-RU" dirty="0" err="1" smtClean="0"/>
              <a:t>втома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 smtClean="0"/>
              <a:t>м'язовий</a:t>
            </a:r>
            <a:r>
              <a:rPr lang="ru-RU" dirty="0" smtClean="0"/>
              <a:t> </a:t>
            </a:r>
            <a:r>
              <a:rPr lang="ru-RU" dirty="0" err="1"/>
              <a:t>біль</a:t>
            </a:r>
            <a:r>
              <a:rPr lang="ru-RU" dirty="0"/>
              <a:t> (</a:t>
            </a:r>
            <a:r>
              <a:rPr lang="ru-RU" dirty="0" err="1"/>
              <a:t>міалгія</a:t>
            </a:r>
            <a:r>
              <a:rPr lang="ru-RU" dirty="0" smtClean="0"/>
              <a:t>);</a:t>
            </a:r>
          </a:p>
          <a:p>
            <a:r>
              <a:rPr lang="ru-RU" dirty="0" err="1"/>
              <a:t>в</a:t>
            </a:r>
            <a:r>
              <a:rPr lang="ru-RU" dirty="0" err="1" smtClean="0"/>
              <a:t>трата</a:t>
            </a:r>
            <a:r>
              <a:rPr lang="ru-RU" dirty="0" smtClean="0"/>
              <a:t> </a:t>
            </a:r>
            <a:r>
              <a:rPr lang="ru-RU" dirty="0" err="1" smtClean="0"/>
              <a:t>апетиту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err="1"/>
              <a:t>н</a:t>
            </a:r>
            <a:r>
              <a:rPr lang="ru-RU" dirty="0" err="1" smtClean="0"/>
              <a:t>удота</a:t>
            </a:r>
            <a:r>
              <a:rPr lang="ru-RU" dirty="0"/>
              <a:t>, </a:t>
            </a:r>
            <a:r>
              <a:rPr lang="ru-RU" dirty="0" err="1" smtClean="0"/>
              <a:t>блювання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озноб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32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24246"/>
            <a:ext cx="9601200" cy="14859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Взаємозв'язок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катаральними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змінами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загальноінтоксикаційним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синдромом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2560" y="2346960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Катаральні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часто є першим </a:t>
            </a:r>
            <a:r>
              <a:rPr lang="ru-RU" dirty="0" err="1"/>
              <a:t>проявом</a:t>
            </a:r>
            <a:r>
              <a:rPr lang="ru-RU" dirty="0"/>
              <a:t> </a:t>
            </a:r>
            <a:r>
              <a:rPr lang="ru-RU" dirty="0" err="1"/>
              <a:t>інфекційного</a:t>
            </a:r>
            <a:r>
              <a:rPr lang="ru-RU" dirty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/>
              <a:t>загальноінтоксикаційного</a:t>
            </a:r>
            <a:r>
              <a:rPr lang="ru-RU" dirty="0"/>
              <a:t> синдрому </a:t>
            </a:r>
            <a:r>
              <a:rPr lang="ru-RU" dirty="0" err="1"/>
              <a:t>свідчить</a:t>
            </a:r>
            <a:r>
              <a:rPr lang="ru-RU" dirty="0"/>
              <a:t> про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та </a:t>
            </a:r>
            <a:r>
              <a:rPr lang="ru-RU" dirty="0" err="1"/>
              <a:t>реакцію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Тяжкість</a:t>
            </a:r>
            <a:r>
              <a:rPr lang="ru-RU" dirty="0" smtClean="0"/>
              <a:t> </a:t>
            </a:r>
            <a:r>
              <a:rPr lang="ru-RU" dirty="0" err="1"/>
              <a:t>інтоксикації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збудника</a:t>
            </a:r>
            <a:r>
              <a:rPr lang="ru-RU" dirty="0"/>
              <a:t> та стану </a:t>
            </a:r>
            <a:r>
              <a:rPr lang="ru-RU" dirty="0" err="1"/>
              <a:t>імунної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9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Висновок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9724" y="1899013"/>
            <a:ext cx="8181703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Катаральні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та </a:t>
            </a:r>
            <a:r>
              <a:rPr lang="ru-RU" dirty="0" err="1"/>
              <a:t>загальноінтоксикаційний</a:t>
            </a:r>
            <a:r>
              <a:rPr lang="ru-RU" dirty="0"/>
              <a:t> синдром – </a:t>
            </a:r>
            <a:r>
              <a:rPr lang="ru-RU" dirty="0" err="1"/>
              <a:t>поширені</a:t>
            </a:r>
            <a:r>
              <a:rPr lang="ru-RU" dirty="0"/>
              <a:t> </a:t>
            </a:r>
            <a:r>
              <a:rPr lang="ru-RU" dirty="0" err="1"/>
              <a:t>стани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уваги.Рання</a:t>
            </a:r>
            <a:r>
              <a:rPr lang="ru-RU" dirty="0"/>
              <a:t> </a:t>
            </a:r>
            <a:r>
              <a:rPr lang="ru-RU" dirty="0" err="1"/>
              <a:t>діагностика</a:t>
            </a:r>
            <a:r>
              <a:rPr lang="ru-RU" dirty="0"/>
              <a:t> та </a:t>
            </a:r>
            <a:r>
              <a:rPr lang="ru-RU" dirty="0" err="1"/>
              <a:t>адекватне</a:t>
            </a:r>
            <a:r>
              <a:rPr lang="ru-RU" dirty="0"/>
              <a:t> </a:t>
            </a:r>
            <a:r>
              <a:rPr lang="ru-RU" dirty="0" err="1"/>
              <a:t>лікування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ускладненням.Профілактика</a:t>
            </a:r>
            <a:r>
              <a:rPr lang="ru-RU" dirty="0"/>
              <a:t>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ключову</a:t>
            </a:r>
            <a:r>
              <a:rPr lang="ru-RU" dirty="0"/>
              <a:t> роль у </a:t>
            </a:r>
            <a:r>
              <a:rPr lang="ru-RU" dirty="0" err="1"/>
              <a:t>запобіганні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станів</a:t>
            </a:r>
            <a:r>
              <a:rPr lang="ru-RU" dirty="0"/>
              <a:t>.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9512" y="4589417"/>
            <a:ext cx="3182129" cy="17819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689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76</TotalTime>
  <Words>257</Words>
  <Application>Microsoft Office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Катаральні зміни. Загальноінтоксикаційний синдром</vt:lpstr>
      <vt:lpstr>Що таке катаральні зміни?</vt:lpstr>
      <vt:lpstr>Причини та симптоми катаральних змін</vt:lpstr>
      <vt:lpstr>Загальноінтоксикаційний синдром</vt:lpstr>
      <vt:lpstr>Причини та симптоми загальноінтоксикаційного синдрому</vt:lpstr>
      <vt:lpstr>Взаємозв'язок між катаральними змінами та загальноінтоксикаційним синдромом</vt:lpstr>
      <vt:lpstr>Висновок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Катаральні зміни. Загальноінтоксикаційний синдром</dc:title>
  <dc:creator>Юлия</dc:creator>
  <cp:lastModifiedBy>Юлия</cp:lastModifiedBy>
  <cp:revision>6</cp:revision>
  <dcterms:created xsi:type="dcterms:W3CDTF">2025-03-21T07:07:05Z</dcterms:created>
  <dcterms:modified xsi:type="dcterms:W3CDTF">2025-03-28T07:45:52Z</dcterms:modified>
</cp:coreProperties>
</file>