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772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8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6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79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06969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7629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6435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17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34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6433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46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AFDD939-CF4D-4428-AF8F-C2B26B24C76A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254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err="1" smtClean="0"/>
              <a:t>Системи</a:t>
            </a:r>
            <a:r>
              <a:rPr lang="ru-RU" sz="4400" dirty="0" smtClean="0"/>
              <a:t> </a:t>
            </a:r>
            <a:r>
              <a:rPr lang="ru-RU" sz="4400" dirty="0" err="1" smtClean="0"/>
              <a:t>сонячного</a:t>
            </a:r>
            <a:r>
              <a:rPr lang="ru-RU" sz="4400" dirty="0" smtClean="0"/>
              <a:t> </a:t>
            </a:r>
            <a:r>
              <a:rPr lang="ru-RU" sz="4400" dirty="0" err="1" smtClean="0"/>
              <a:t>теплопостачання</a:t>
            </a:r>
            <a:r>
              <a:rPr lang="ru-RU" sz="4400" dirty="0" smtClean="0"/>
              <a:t>. </a:t>
            </a:r>
            <a:r>
              <a:rPr lang="ru-RU" sz="4400" dirty="0" err="1" smtClean="0"/>
              <a:t>Сучастний</a:t>
            </a:r>
            <a:r>
              <a:rPr lang="ru-RU" sz="4400" dirty="0" smtClean="0"/>
              <a:t> стан та </a:t>
            </a:r>
            <a:r>
              <a:rPr lang="ru-RU" sz="4400" dirty="0" err="1" smtClean="0"/>
              <a:t>перспективи</a:t>
            </a:r>
            <a:r>
              <a:rPr lang="ru-RU" sz="4400" dirty="0" smtClean="0"/>
              <a:t> </a:t>
            </a:r>
            <a:r>
              <a:rPr lang="ru-RU" sz="4400" dirty="0" err="1" smtClean="0"/>
              <a:t>розвитку</a:t>
            </a:r>
            <a:r>
              <a:rPr lang="ru-RU" sz="4400" dirty="0" smtClean="0"/>
              <a:t> в </a:t>
            </a:r>
            <a:r>
              <a:rPr lang="ru-RU" sz="4400" dirty="0" err="1" smtClean="0"/>
              <a:t>Україні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4514" y="5425281"/>
            <a:ext cx="8045373" cy="742279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Виконав</a:t>
            </a:r>
            <a:r>
              <a:rPr lang="ru-RU" dirty="0" smtClean="0"/>
              <a:t> студент </a:t>
            </a:r>
            <a:r>
              <a:rPr lang="ru-RU" dirty="0" err="1" smtClean="0"/>
              <a:t>групи</a:t>
            </a:r>
            <a:r>
              <a:rPr lang="ru-RU" dirty="0" smtClean="0"/>
              <a:t> 6.1441-с</a:t>
            </a:r>
          </a:p>
          <a:p>
            <a:r>
              <a:rPr lang="ru-RU" dirty="0" err="1" smtClean="0"/>
              <a:t>Танковський</a:t>
            </a:r>
            <a:r>
              <a:rPr lang="ru-RU" dirty="0" smtClean="0"/>
              <a:t> Д.А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8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Купити надійні вакуумні трубчасті сонячні колекто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892" y="4012457"/>
            <a:ext cx="4299439" cy="2651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Складання та встановлення вакуумного колектора | Блог Teploformat.u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061" y="4145232"/>
            <a:ext cx="4099901" cy="27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вакуумних</a:t>
            </a:r>
            <a:r>
              <a:rPr lang="ru-RU" dirty="0"/>
              <a:t> </a:t>
            </a:r>
            <a:r>
              <a:rPr lang="ru-RU" dirty="0" err="1"/>
              <a:t>трубчастих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, </a:t>
            </a:r>
            <a:r>
              <a:rPr lang="ru-RU" dirty="0" err="1"/>
              <a:t>краща</a:t>
            </a:r>
            <a:r>
              <a:rPr lang="ru-RU" dirty="0"/>
              <a:t>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при </a:t>
            </a:r>
            <a:r>
              <a:rPr lang="ru-RU" dirty="0" err="1"/>
              <a:t>меншій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і при </a:t>
            </a:r>
            <a:r>
              <a:rPr lang="ru-RU" dirty="0" err="1"/>
              <a:t>розсіяному</a:t>
            </a:r>
            <a:r>
              <a:rPr lang="ru-RU" dirty="0"/>
              <a:t> </a:t>
            </a:r>
            <a:r>
              <a:rPr lang="ru-RU" dirty="0" err="1"/>
              <a:t>світлі</a:t>
            </a:r>
            <a:r>
              <a:rPr lang="ru-RU" dirty="0"/>
              <a:t>.</a:t>
            </a:r>
          </a:p>
          <a:p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на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даху</a:t>
            </a:r>
            <a:r>
              <a:rPr lang="ru-RU" dirty="0"/>
              <a:t>, не </a:t>
            </a:r>
            <a:r>
              <a:rPr lang="ru-RU" dirty="0" err="1"/>
              <a:t>орієнтованому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на </a:t>
            </a:r>
            <a:r>
              <a:rPr lang="ru-RU" dirty="0" err="1"/>
              <a:t>південь</a:t>
            </a:r>
            <a:r>
              <a:rPr lang="ru-RU" dirty="0"/>
              <a:t>.</a:t>
            </a:r>
          </a:p>
          <a:p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температуру і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інтегровані</a:t>
            </a:r>
            <a:r>
              <a:rPr lang="ru-RU" dirty="0"/>
              <a:t> в </a:t>
            </a:r>
            <a:r>
              <a:rPr lang="ru-RU" dirty="0" err="1"/>
              <a:t>високотемпературні</a:t>
            </a:r>
            <a:r>
              <a:rPr lang="ru-RU" dirty="0"/>
              <a:t> </a:t>
            </a:r>
            <a:r>
              <a:rPr lang="ru-RU" dirty="0" err="1"/>
              <a:t>нагрівальні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0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Швидке</a:t>
            </a:r>
            <a:r>
              <a:rPr lang="ru-RU" dirty="0"/>
              <a:t>, </a:t>
            </a:r>
            <a:r>
              <a:rPr lang="ru-RU" dirty="0" err="1"/>
              <a:t>безпечне</a:t>
            </a:r>
            <a:r>
              <a:rPr lang="ru-RU" dirty="0"/>
              <a:t> і </a:t>
            </a:r>
            <a:r>
              <a:rPr lang="ru-RU" dirty="0" err="1"/>
              <a:t>легке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лінійки</a:t>
            </a:r>
            <a:r>
              <a:rPr lang="ru-RU" dirty="0"/>
              <a:t> </a:t>
            </a:r>
            <a:r>
              <a:rPr lang="ru-RU" dirty="0" err="1"/>
              <a:t>передбачена</a:t>
            </a:r>
            <a:r>
              <a:rPr lang="ru-RU" dirty="0"/>
              <a:t> </a:t>
            </a:r>
            <a:r>
              <a:rPr lang="ru-RU" dirty="0" err="1"/>
              <a:t>уніфікована</a:t>
            </a:r>
            <a:r>
              <a:rPr lang="ru-RU" dirty="0"/>
              <a:t> система </a:t>
            </a:r>
            <a:r>
              <a:rPr lang="ru-RU" dirty="0" err="1"/>
              <a:t>кріплень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прискорює</a:t>
            </a:r>
            <a:r>
              <a:rPr lang="ru-RU" dirty="0"/>
              <a:t> і </a:t>
            </a:r>
            <a:r>
              <a:rPr lang="ru-RU" dirty="0" err="1"/>
              <a:t>полегшує</a:t>
            </a:r>
            <a:r>
              <a:rPr lang="ru-RU" dirty="0"/>
              <a:t> установку.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гарантувати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, </a:t>
            </a:r>
            <a:r>
              <a:rPr lang="ru-RU" dirty="0" err="1"/>
              <a:t>безпечно</a:t>
            </a:r>
            <a:r>
              <a:rPr lang="ru-RU" dirty="0"/>
              <a:t> і легко. </a:t>
            </a:r>
            <a:r>
              <a:rPr lang="ru-RU" dirty="0" err="1"/>
              <a:t>Більше</a:t>
            </a:r>
            <a:r>
              <a:rPr lang="ru-RU" dirty="0"/>
              <a:t> того, наша система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максимальну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 при </a:t>
            </a:r>
            <a:r>
              <a:rPr lang="ru-RU" dirty="0" err="1"/>
              <a:t>монтажі</a:t>
            </a:r>
            <a:r>
              <a:rPr lang="ru-RU" dirty="0"/>
              <a:t>.</a:t>
            </a:r>
          </a:p>
          <a:p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конфігурації</a:t>
            </a:r>
            <a:r>
              <a:rPr lang="ru-RU" dirty="0"/>
              <a:t>, вертикальна </a:t>
            </a:r>
            <a:r>
              <a:rPr lang="ru-RU" dirty="0" err="1"/>
              <a:t>або</a:t>
            </a:r>
            <a:r>
              <a:rPr lang="ru-RU" dirty="0"/>
              <a:t> горизонтальна, одна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поруч</a:t>
            </a:r>
            <a:r>
              <a:rPr lang="ru-RU" dirty="0"/>
              <a:t> з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одна </a:t>
            </a:r>
            <a:r>
              <a:rPr lang="ru-RU" dirty="0" err="1"/>
              <a:t>група</a:t>
            </a:r>
            <a:r>
              <a:rPr lang="ru-RU" dirty="0"/>
              <a:t> над </a:t>
            </a:r>
            <a:r>
              <a:rPr lang="ru-RU" dirty="0" err="1"/>
              <a:t>іншою</a:t>
            </a:r>
            <a:r>
              <a:rPr lang="ru-RU" dirty="0"/>
              <a:t> - з нашими </a:t>
            </a:r>
            <a:r>
              <a:rPr lang="ru-RU" dirty="0" err="1"/>
              <a:t>колекторами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вмонтувати</a:t>
            </a:r>
            <a:r>
              <a:rPr lang="ru-RU" dirty="0"/>
              <a:t> в </a:t>
            </a:r>
            <a:r>
              <a:rPr lang="ru-RU" dirty="0" err="1"/>
              <a:t>покрівлю</a:t>
            </a:r>
            <a:r>
              <a:rPr lang="ru-RU" dirty="0"/>
              <a:t> і </a:t>
            </a:r>
            <a:r>
              <a:rPr lang="ru-RU" dirty="0" err="1"/>
              <a:t>встановити</a:t>
            </a:r>
            <a:r>
              <a:rPr lang="ru-RU" dirty="0"/>
              <a:t> на плоскому </a:t>
            </a:r>
            <a:r>
              <a:rPr lang="ru-RU" dirty="0" err="1"/>
              <a:t>даху</a:t>
            </a:r>
            <a:r>
              <a:rPr lang="ru-RU" dirty="0"/>
              <a:t> на </a:t>
            </a:r>
            <a:r>
              <a:rPr lang="ru-RU" dirty="0" err="1"/>
              <a:t>додаток</a:t>
            </a:r>
            <a:r>
              <a:rPr lang="ru-RU" dirty="0"/>
              <a:t> до </a:t>
            </a:r>
            <a:r>
              <a:rPr lang="ru-RU" dirty="0" err="1"/>
              <a:t>класичного</a:t>
            </a:r>
            <a:r>
              <a:rPr lang="ru-RU" dirty="0"/>
              <a:t> </a:t>
            </a:r>
            <a:r>
              <a:rPr lang="ru-RU" dirty="0" err="1"/>
              <a:t>варіанту</a:t>
            </a:r>
            <a:r>
              <a:rPr lang="ru-RU" dirty="0"/>
              <a:t> установки на </a:t>
            </a:r>
            <a:r>
              <a:rPr lang="ru-RU" dirty="0" err="1"/>
              <a:t>даху</a:t>
            </a:r>
            <a:r>
              <a:rPr lang="ru-RU" dirty="0"/>
              <a:t>. Ви можете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вибрати</a:t>
            </a:r>
            <a:r>
              <a:rPr lang="ru-RU" dirty="0"/>
              <a:t> </a:t>
            </a:r>
            <a:r>
              <a:rPr lang="ru-RU" dirty="0" err="1"/>
              <a:t>вертикальну</a:t>
            </a:r>
            <a:r>
              <a:rPr lang="ru-RU" dirty="0"/>
              <a:t> і </a:t>
            </a:r>
            <a:r>
              <a:rPr lang="ru-RU" dirty="0" err="1"/>
              <a:t>горизонтальну</a:t>
            </a:r>
            <a:r>
              <a:rPr lang="ru-RU" dirty="0"/>
              <a:t> </a:t>
            </a:r>
            <a:r>
              <a:rPr lang="ru-RU" dirty="0" err="1"/>
              <a:t>орієнтацію</a:t>
            </a:r>
            <a:r>
              <a:rPr lang="ru-RU" dirty="0"/>
              <a:t> </a:t>
            </a:r>
            <a:r>
              <a:rPr lang="ru-RU" dirty="0" err="1"/>
              <a:t>колектора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85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Сонячні колектори опалення, геліосистеми в Альтер Ей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678" y="4500665"/>
            <a:ext cx="5557255" cy="221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Сонячні колектори опалення, геліосистеми в Альтер Ей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39" y="51434"/>
            <a:ext cx="5337638" cy="212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Комплексна </a:t>
            </a:r>
            <a:r>
              <a:rPr lang="ru-RU" dirty="0" err="1"/>
              <a:t>програма</a:t>
            </a:r>
            <a:r>
              <a:rPr lang="ru-RU" dirty="0"/>
              <a:t> з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нетрадиційних</a:t>
            </a:r>
            <a:r>
              <a:rPr lang="ru-RU" dirty="0"/>
              <a:t> та </a:t>
            </a:r>
            <a:r>
              <a:rPr lang="ru-RU" dirty="0" err="1"/>
              <a:t>поновлюваних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розроблена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</a:t>
            </a:r>
            <a:r>
              <a:rPr lang="ru-RU" dirty="0" err="1"/>
              <a:t>комітетом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справах </a:t>
            </a:r>
            <a:r>
              <a:rPr lang="ru-RU" dirty="0" err="1"/>
              <a:t>містобудування</a:t>
            </a:r>
            <a:r>
              <a:rPr lang="ru-RU" dirty="0"/>
              <a:t> і </a:t>
            </a:r>
            <a:r>
              <a:rPr lang="ru-RU" dirty="0" err="1"/>
              <a:t>архітектури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для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рекомендовано три </a:t>
            </a:r>
            <a:r>
              <a:rPr lang="ru-RU" dirty="0" err="1"/>
              <a:t>типи</a:t>
            </a:r>
            <a:r>
              <a:rPr lang="ru-RU" dirty="0"/>
              <a:t> установок </a:t>
            </a:r>
            <a:r>
              <a:rPr lang="ru-RU" dirty="0" err="1"/>
              <a:t>сонячного</a:t>
            </a:r>
            <a:r>
              <a:rPr lang="ru-RU" dirty="0"/>
              <a:t> тепло - та </a:t>
            </a:r>
            <a:r>
              <a:rPr lang="ru-RU" dirty="0" err="1"/>
              <a:t>електропостачання</a:t>
            </a:r>
            <a:r>
              <a:rPr lang="ru-RU" dirty="0"/>
              <a:t>: </a:t>
            </a:r>
            <a:r>
              <a:rPr lang="ru-RU" dirty="0" err="1"/>
              <a:t>сонячні</a:t>
            </a:r>
            <a:r>
              <a:rPr lang="ru-RU" dirty="0"/>
              <a:t> приставки до </a:t>
            </a:r>
            <a:r>
              <a:rPr lang="ru-RU" dirty="0" err="1"/>
              <a:t>котелень</a:t>
            </a:r>
            <a:r>
              <a:rPr lang="ru-RU" dirty="0"/>
              <a:t>;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сезонної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для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і </a:t>
            </a:r>
            <a:r>
              <a:rPr lang="ru-RU" dirty="0" err="1"/>
              <a:t>модульні</a:t>
            </a:r>
            <a:r>
              <a:rPr lang="ru-RU" dirty="0"/>
              <a:t> установки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нагріву</a:t>
            </a:r>
            <a:r>
              <a:rPr lang="ru-RU" dirty="0"/>
              <a:t> води. Ряд </a:t>
            </a:r>
            <a:r>
              <a:rPr lang="ru-RU" dirty="0" err="1"/>
              <a:t>стимулюючих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закон «Про </a:t>
            </a:r>
            <a:r>
              <a:rPr lang="ru-RU" dirty="0" err="1"/>
              <a:t>альтернативні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42274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✹ Вакуумний Сонячний Колектор | Ціна від 9 139 грн | Всесезонний Колектор |  Цілорічні Колекто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609" y="3492411"/>
            <a:ext cx="5330892" cy="31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Однак</a:t>
            </a:r>
            <a:r>
              <a:rPr lang="ru-RU" dirty="0"/>
              <a:t>,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бар’єри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ринку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 В першу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економічні</a:t>
            </a:r>
            <a:r>
              <a:rPr lang="ru-RU" dirty="0"/>
              <a:t>: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ціна</a:t>
            </a:r>
            <a:r>
              <a:rPr lang="ru-RU" dirty="0"/>
              <a:t> на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і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окупності</a:t>
            </a:r>
            <a:r>
              <a:rPr lang="ru-RU" dirty="0"/>
              <a:t>;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обігових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у </a:t>
            </a:r>
            <a:r>
              <a:rPr lang="ru-RU" dirty="0" err="1"/>
              <a:t>підприємств-виробників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субсидій</a:t>
            </a:r>
            <a:r>
              <a:rPr lang="ru-RU" dirty="0"/>
              <a:t>,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пільгової</a:t>
            </a:r>
            <a:r>
              <a:rPr lang="ru-RU" dirty="0"/>
              <a:t> </a:t>
            </a:r>
            <a:r>
              <a:rPr lang="ru-RU" dirty="0" err="1"/>
              <a:t>тарифної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46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У Туреччині відкрили перший в країні завод з виробництва сонячних панел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893" y="3946262"/>
            <a:ext cx="4860561" cy="27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стримує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•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на </a:t>
            </a:r>
            <a:r>
              <a:rPr lang="ru-RU" dirty="0" err="1"/>
              <a:t>даний</a:t>
            </a:r>
            <a:r>
              <a:rPr lang="ru-RU" dirty="0"/>
              <a:t> час не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для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,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демонстраційних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466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 smtClean="0"/>
              <a:t>головні</a:t>
            </a:r>
            <a:r>
              <a:rPr lang="ru-RU" sz="3200" dirty="0" smtClean="0"/>
              <a:t> </a:t>
            </a:r>
            <a:r>
              <a:rPr lang="ru-RU" sz="3200" dirty="0" err="1"/>
              <a:t>чинники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можуть</a:t>
            </a:r>
            <a:r>
              <a:rPr lang="ru-RU" sz="3200" dirty="0"/>
              <a:t> позитивно </a:t>
            </a:r>
            <a:r>
              <a:rPr lang="ru-RU" sz="3200" dirty="0" err="1"/>
              <a:t>вплинути</a:t>
            </a:r>
            <a:r>
              <a:rPr lang="ru-RU" sz="3200" dirty="0"/>
              <a:t> на </a:t>
            </a:r>
            <a:r>
              <a:rPr lang="ru-RU" sz="3200" dirty="0" err="1"/>
              <a:t>впровадження</a:t>
            </a:r>
            <a:r>
              <a:rPr lang="ru-RU" sz="3200" dirty="0"/>
              <a:t> в </a:t>
            </a:r>
            <a:r>
              <a:rPr lang="ru-RU" sz="3200" dirty="0" err="1"/>
              <a:t>життя</a:t>
            </a:r>
            <a:r>
              <a:rPr lang="ru-RU" sz="3200" dirty="0"/>
              <a:t> </a:t>
            </a:r>
            <a:r>
              <a:rPr lang="ru-RU" sz="3200" dirty="0" err="1"/>
              <a:t>сонячних</a:t>
            </a:r>
            <a:r>
              <a:rPr lang="ru-RU" sz="3200" dirty="0"/>
              <a:t> </a:t>
            </a:r>
            <a:r>
              <a:rPr lang="ru-RU" sz="3200" dirty="0" err="1"/>
              <a:t>технологій</a:t>
            </a:r>
            <a:r>
              <a:rPr lang="ru-RU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 </a:t>
            </a:r>
            <a:r>
              <a:rPr lang="ru-RU" dirty="0" err="1"/>
              <a:t>Стимулювання</a:t>
            </a:r>
            <a:r>
              <a:rPr lang="ru-RU" dirty="0"/>
              <a:t> урядом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субсидій</a:t>
            </a:r>
            <a:r>
              <a:rPr lang="ru-RU" dirty="0"/>
              <a:t>,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пільгової</a:t>
            </a:r>
            <a:r>
              <a:rPr lang="ru-RU" dirty="0"/>
              <a:t> </a:t>
            </a:r>
            <a:r>
              <a:rPr lang="ru-RU" dirty="0" err="1"/>
              <a:t>тарифної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дешевих</a:t>
            </a:r>
            <a:r>
              <a:rPr lang="ru-RU" dirty="0"/>
              <a:t> схем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модулів</a:t>
            </a:r>
            <a:r>
              <a:rPr lang="ru-RU" dirty="0"/>
              <a:t>;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і недорогих </a:t>
            </a:r>
            <a:r>
              <a:rPr lang="ru-RU" dirty="0" err="1"/>
              <a:t>зразків</a:t>
            </a:r>
            <a:r>
              <a:rPr lang="ru-RU" dirty="0"/>
              <a:t> </a:t>
            </a:r>
            <a:r>
              <a:rPr lang="ru-RU" dirty="0" err="1"/>
              <a:t>геліотехніки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загальнодержавних</a:t>
            </a:r>
            <a:r>
              <a:rPr lang="ru-RU" dirty="0"/>
              <a:t> і </a:t>
            </a:r>
            <a:r>
              <a:rPr lang="ru-RU" dirty="0" err="1"/>
              <a:t>регіональних</a:t>
            </a:r>
            <a:r>
              <a:rPr lang="ru-RU" dirty="0"/>
              <a:t> структур для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у </a:t>
            </a:r>
            <a:r>
              <a:rPr lang="ru-RU" dirty="0" err="1"/>
              <a:t>будівництві</a:t>
            </a:r>
            <a:r>
              <a:rPr lang="ru-RU" dirty="0"/>
              <a:t>, ЖКГ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954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Наскільки ″зелена″ сонячна енергія? (відео) | Екологія | DW | 23.11.20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678" y="4934419"/>
            <a:ext cx="3360615" cy="189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8 причин встановити сонячні панел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392" y="238052"/>
            <a:ext cx="3191608" cy="204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, </a:t>
            </a:r>
            <a:r>
              <a:rPr lang="ru-RU" dirty="0" err="1"/>
              <a:t>організація</a:t>
            </a:r>
            <a:r>
              <a:rPr lang="ru-RU" dirty="0"/>
              <a:t> масштабного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умов для </a:t>
            </a:r>
            <a:r>
              <a:rPr lang="ru-RU" dirty="0" err="1"/>
              <a:t>сертифікації</a:t>
            </a:r>
            <a:r>
              <a:rPr lang="ru-RU" dirty="0"/>
              <a:t>, монтажу та </a:t>
            </a:r>
            <a:r>
              <a:rPr lang="ru-RU" dirty="0" err="1"/>
              <a:t>сервісу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вітчизняних</a:t>
            </a:r>
            <a:r>
              <a:rPr lang="ru-RU" dirty="0"/>
              <a:t> і </a:t>
            </a:r>
            <a:r>
              <a:rPr lang="ru-RU" dirty="0" err="1"/>
              <a:t>зарубіжних</a:t>
            </a:r>
            <a:r>
              <a:rPr lang="ru-RU" dirty="0"/>
              <a:t> </a:t>
            </a:r>
            <a:r>
              <a:rPr lang="ru-RU" dirty="0" err="1"/>
              <a:t>розробок</a:t>
            </a:r>
            <a:r>
              <a:rPr lang="ru-RU" dirty="0"/>
              <a:t> в </a:t>
            </a:r>
            <a:r>
              <a:rPr lang="ru-RU" dirty="0" err="1"/>
              <a:t>геліотехніці</a:t>
            </a:r>
            <a:r>
              <a:rPr lang="ru-RU" dirty="0"/>
              <a:t>, </a:t>
            </a:r>
            <a:r>
              <a:rPr lang="ru-RU" dirty="0" err="1"/>
              <a:t>активних</a:t>
            </a:r>
            <a:r>
              <a:rPr lang="ru-RU" dirty="0"/>
              <a:t> і </a:t>
            </a:r>
            <a:r>
              <a:rPr lang="ru-RU" dirty="0" err="1"/>
              <a:t>пасивних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та маркетингу.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Активізація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населенням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у школах та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закладах.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Адресна</a:t>
            </a:r>
            <a:r>
              <a:rPr lang="ru-RU" dirty="0"/>
              <a:t> робота з </a:t>
            </a:r>
            <a:r>
              <a:rPr lang="ru-RU" dirty="0" err="1"/>
              <a:t>потенційними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теплота </a:t>
            </a:r>
            <a:r>
              <a:rPr lang="ru-RU" dirty="0" err="1"/>
              <a:t>електропостачання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776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 </a:t>
            </a:r>
            <a:r>
              <a:rPr lang="ru-RU" dirty="0" err="1" smtClean="0"/>
              <a:t>цьому</a:t>
            </a:r>
            <a:r>
              <a:rPr lang="ru-RU" dirty="0" smtClean="0"/>
              <a:t> все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algn="ctr"/>
            <a:r>
              <a:rPr lang="ru-RU" sz="3200" dirty="0" err="1" smtClean="0"/>
              <a:t>Дякую</a:t>
            </a:r>
            <a:r>
              <a:rPr lang="ru-RU" sz="3200" dirty="0" smtClean="0"/>
              <a:t> за </a:t>
            </a:r>
            <a:r>
              <a:rPr lang="ru-RU" sz="3200" dirty="0" err="1" smtClean="0"/>
              <a:t>увагу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470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031" y="4050225"/>
            <a:ext cx="2816961" cy="2807775"/>
          </a:xfrm>
          <a:prstGeom prst="rect">
            <a:avLst/>
          </a:prstGeom>
        </p:spPr>
      </p:pic>
      <p:pic>
        <p:nvPicPr>
          <p:cNvPr id="1026" name="Picture 2" descr="Лампочка И Логотип Солнца: создать онлайн - Turbo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592" y="222395"/>
            <a:ext cx="2804745" cy="280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теплові</a:t>
            </a:r>
            <a:r>
              <a:rPr lang="ru-RU" dirty="0"/>
              <a:t> </a:t>
            </a:r>
            <a:r>
              <a:rPr lang="ru-RU" dirty="0" err="1" smtClean="0"/>
              <a:t>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викопних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</a:t>
            </a:r>
            <a:r>
              <a:rPr lang="ru-RU" dirty="0" err="1"/>
              <a:t>сонячна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практично </a:t>
            </a:r>
            <a:r>
              <a:rPr lang="ru-RU" dirty="0" err="1"/>
              <a:t>невичерпна</a:t>
            </a:r>
            <a:r>
              <a:rPr lang="ru-RU" dirty="0"/>
              <a:t>, вона </a:t>
            </a:r>
            <a:r>
              <a:rPr lang="ru-RU" dirty="0" err="1"/>
              <a:t>екологічно</a:t>
            </a:r>
            <a:r>
              <a:rPr lang="ru-RU" dirty="0"/>
              <a:t> чиста та </a:t>
            </a:r>
            <a:r>
              <a:rPr lang="ru-RU" dirty="0" err="1"/>
              <a:t>безкоштовна</a:t>
            </a:r>
            <a:r>
              <a:rPr lang="ru-RU" dirty="0"/>
              <a:t>.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опалювальні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поєднуватися</a:t>
            </a:r>
            <a:r>
              <a:rPr lang="ru-RU" dirty="0"/>
              <a:t> з </a:t>
            </a:r>
            <a:r>
              <a:rPr lang="ru-RU" dirty="0" err="1"/>
              <a:t>сонячними</a:t>
            </a:r>
            <a:r>
              <a:rPr lang="ru-RU" dirty="0"/>
              <a:t> </a:t>
            </a:r>
            <a:r>
              <a:rPr lang="ru-RU" dirty="0" err="1"/>
              <a:t>колекторами</a:t>
            </a:r>
            <a:r>
              <a:rPr lang="ru-RU" dirty="0"/>
              <a:t>, </a:t>
            </a:r>
            <a:r>
              <a:rPr lang="ru-RU" dirty="0" err="1"/>
              <a:t>роблячи</a:t>
            </a:r>
            <a:r>
              <a:rPr lang="ru-RU" dirty="0"/>
              <a:t>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обігріву</a:t>
            </a:r>
            <a:r>
              <a:rPr lang="ru-RU" dirty="0"/>
              <a:t> </a:t>
            </a:r>
            <a:r>
              <a:rPr lang="ru-RU" dirty="0" err="1"/>
              <a:t>доступними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гарячої</a:t>
            </a:r>
            <a:r>
              <a:rPr lang="ru-RU" dirty="0"/>
              <a:t> води 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подачі</a:t>
            </a:r>
            <a:r>
              <a:rPr lang="ru-RU" dirty="0"/>
              <a:t> </a:t>
            </a:r>
            <a:r>
              <a:rPr lang="ru-RU" dirty="0" err="1"/>
              <a:t>додаткового</a:t>
            </a:r>
            <a:r>
              <a:rPr lang="ru-RU" dirty="0"/>
              <a:t> тепла в контур </a:t>
            </a:r>
            <a:r>
              <a:rPr lang="ru-RU" dirty="0" err="1"/>
              <a:t>опалення</a:t>
            </a:r>
            <a:r>
              <a:rPr lang="ru-RU" dirty="0" smtClean="0"/>
              <a:t>.</a:t>
            </a:r>
          </a:p>
          <a:p>
            <a:pPr algn="ctr"/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теплової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сонячним</a:t>
            </a:r>
            <a:r>
              <a:rPr lang="ru-RU" dirty="0"/>
              <a:t> </a:t>
            </a:r>
            <a:r>
              <a:rPr lang="ru-RU" dirty="0" err="1"/>
              <a:t>тепловим</a:t>
            </a:r>
            <a:r>
              <a:rPr lang="ru-RU" dirty="0"/>
              <a:t> </a:t>
            </a:r>
            <a:r>
              <a:rPr lang="ru-RU" dirty="0" err="1"/>
              <a:t>обігрівом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8471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ᐈ Логотип солнце: 20+ примеров эмблем, советы по созданию | Loga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582" y="580291"/>
            <a:ext cx="4416425" cy="220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err="1"/>
              <a:t>Нескінченна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безкоштовної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endParaRPr lang="ru-RU" dirty="0"/>
          </a:p>
          <a:p>
            <a:pPr algn="ctr"/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викидів</a:t>
            </a:r>
            <a:r>
              <a:rPr lang="ru-RU" dirty="0"/>
              <a:t> </a:t>
            </a:r>
            <a:r>
              <a:rPr lang="en-US"/>
              <a:t>CO₂ </a:t>
            </a:r>
            <a:r>
              <a:rPr lang="ru-RU"/>
              <a:t>під час роботи</a:t>
            </a:r>
          </a:p>
          <a:p>
            <a:pPr algn="ctr"/>
            <a:r>
              <a:rPr lang="ru-RU" dirty="0" err="1"/>
              <a:t>Економія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: на 60%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для </a:t>
            </a:r>
            <a:r>
              <a:rPr lang="ru-RU" dirty="0" err="1"/>
              <a:t>нагріву</a:t>
            </a:r>
            <a:r>
              <a:rPr lang="ru-RU" dirty="0"/>
              <a:t> води, на 25%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для </a:t>
            </a:r>
            <a:r>
              <a:rPr lang="ru-RU" dirty="0" err="1"/>
              <a:t>опалення</a:t>
            </a:r>
            <a:endParaRPr lang="ru-RU" dirty="0"/>
          </a:p>
          <a:p>
            <a:pPr algn="ctr"/>
            <a:r>
              <a:rPr lang="ru-RU" dirty="0" err="1"/>
              <a:t>Скорочує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викопних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endParaRPr lang="ru-RU" dirty="0"/>
          </a:p>
          <a:p>
            <a:pPr algn="ctr"/>
            <a:r>
              <a:rPr lang="ru-RU" dirty="0" err="1"/>
              <a:t>Сонячну</a:t>
            </a:r>
            <a:r>
              <a:rPr lang="ru-RU" dirty="0"/>
              <a:t> </a:t>
            </a:r>
            <a:r>
              <a:rPr lang="ru-RU" dirty="0" err="1"/>
              <a:t>теплову</a:t>
            </a:r>
            <a:r>
              <a:rPr lang="ru-RU" dirty="0"/>
              <a:t> систему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інтегрувати</a:t>
            </a:r>
            <a:r>
              <a:rPr lang="ru-RU" dirty="0"/>
              <a:t> в </a:t>
            </a:r>
            <a:r>
              <a:rPr lang="ru-RU" dirty="0" err="1"/>
              <a:t>існуючі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9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Як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 smtClean="0"/>
              <a:t>сонячний</a:t>
            </a:r>
            <a:r>
              <a:rPr lang="ru-RU" dirty="0" smtClean="0"/>
              <a:t> </a:t>
            </a:r>
            <a:r>
              <a:rPr lang="ru-RU" dirty="0" err="1" smtClean="0"/>
              <a:t>обігрів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340" y="2083778"/>
            <a:ext cx="4902937" cy="3593591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Колектори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поглинача</a:t>
            </a:r>
            <a:r>
              <a:rPr lang="ru-RU" dirty="0"/>
              <a:t> (абсорбера) </a:t>
            </a:r>
            <a:r>
              <a:rPr lang="ru-RU" dirty="0" err="1"/>
              <a:t>поглинають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.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нагрівається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рідкий</a:t>
            </a:r>
            <a:r>
              <a:rPr lang="ru-RU" dirty="0"/>
              <a:t> </a:t>
            </a:r>
            <a:r>
              <a:rPr lang="ru-RU" dirty="0" err="1"/>
              <a:t>теплоносій</a:t>
            </a:r>
            <a:r>
              <a:rPr lang="ru-RU" dirty="0"/>
              <a:t>.</a:t>
            </a:r>
          </a:p>
          <a:p>
            <a:r>
              <a:rPr lang="ru-RU" dirty="0" smtClean="0"/>
              <a:t>Насос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рідину</a:t>
            </a:r>
            <a:r>
              <a:rPr lang="ru-RU" dirty="0"/>
              <a:t> на </a:t>
            </a:r>
            <a:r>
              <a:rPr lang="ru-RU" dirty="0" err="1"/>
              <a:t>теплообмінник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акумулятора</a:t>
            </a:r>
            <a:r>
              <a:rPr lang="ru-RU" dirty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теплова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на </a:t>
            </a:r>
            <a:r>
              <a:rPr lang="ru-RU" dirty="0" err="1"/>
              <a:t>акумулюючий</a:t>
            </a:r>
            <a:r>
              <a:rPr lang="ru-RU" dirty="0"/>
              <a:t> бак.</a:t>
            </a:r>
          </a:p>
          <a:p>
            <a:r>
              <a:rPr lang="ru-RU" dirty="0" smtClean="0"/>
              <a:t>При </a:t>
            </a:r>
            <a:r>
              <a:rPr lang="ru-RU" dirty="0" err="1"/>
              <a:t>недостатності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для </a:t>
            </a:r>
            <a:r>
              <a:rPr lang="ru-RU" dirty="0" err="1"/>
              <a:t>нагріву</a:t>
            </a:r>
            <a:r>
              <a:rPr lang="ru-RU" dirty="0"/>
              <a:t> води, </a:t>
            </a:r>
            <a:r>
              <a:rPr lang="ru-RU" dirty="0" err="1"/>
              <a:t>звичайна</a:t>
            </a:r>
            <a:r>
              <a:rPr lang="ru-RU" dirty="0"/>
              <a:t> </a:t>
            </a:r>
            <a:r>
              <a:rPr lang="ru-RU" dirty="0" err="1"/>
              <a:t>опалювальна</a:t>
            </a:r>
            <a:r>
              <a:rPr lang="ru-RU" dirty="0"/>
              <a:t> система </a:t>
            </a:r>
            <a:r>
              <a:rPr lang="ru-RU" dirty="0" err="1"/>
              <a:t>підігріває</a:t>
            </a:r>
            <a:r>
              <a:rPr lang="ru-RU" dirty="0"/>
              <a:t> </a:t>
            </a:r>
            <a:r>
              <a:rPr lang="ru-RU" dirty="0" err="1"/>
              <a:t>акумулюючий</a:t>
            </a:r>
            <a:r>
              <a:rPr lang="ru-RU" dirty="0"/>
              <a:t> бак до </a:t>
            </a:r>
            <a:r>
              <a:rPr lang="ru-RU" dirty="0" err="1"/>
              <a:t>встановленої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.</a:t>
            </a:r>
          </a:p>
          <a:p>
            <a:r>
              <a:rPr lang="ru-RU" dirty="0" err="1"/>
              <a:t>Сонячна</a:t>
            </a:r>
            <a:r>
              <a:rPr lang="ru-RU" dirty="0"/>
              <a:t> </a:t>
            </a:r>
            <a:r>
              <a:rPr lang="ru-RU" dirty="0" err="1"/>
              <a:t>теплова</a:t>
            </a:r>
            <a:r>
              <a:rPr lang="ru-RU" dirty="0"/>
              <a:t> система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до 60%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для </a:t>
            </a:r>
            <a:r>
              <a:rPr lang="ru-RU" dirty="0" err="1"/>
              <a:t>задоволення</a:t>
            </a:r>
            <a:r>
              <a:rPr lang="ru-RU" dirty="0"/>
              <a:t> потреб у </a:t>
            </a:r>
            <a:r>
              <a:rPr lang="ru-RU" dirty="0" err="1"/>
              <a:t>гарячій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074" name="Picture 2" descr="Стаття на тему &quot;сонячні панелі для обігрів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295" y="2083778"/>
            <a:ext cx="5404332" cy="347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для </a:t>
            </a:r>
            <a:r>
              <a:rPr lang="ru-RU" dirty="0" err="1"/>
              <a:t>опалення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гарячої</a:t>
            </a:r>
            <a:r>
              <a:rPr lang="ru-RU" dirty="0"/>
              <a:t> води для </a:t>
            </a:r>
            <a:r>
              <a:rPr lang="ru-RU" dirty="0" err="1"/>
              <a:t>побутових</a:t>
            </a:r>
            <a:r>
              <a:rPr lang="ru-RU" dirty="0"/>
              <a:t> потреб </a:t>
            </a:r>
            <a:r>
              <a:rPr lang="ru-RU" dirty="0" err="1"/>
              <a:t>нагрітий</a:t>
            </a:r>
            <a:r>
              <a:rPr lang="ru-RU" dirty="0"/>
              <a:t> в </a:t>
            </a:r>
            <a:r>
              <a:rPr lang="ru-RU" dirty="0" err="1"/>
              <a:t>колекторах</a:t>
            </a:r>
            <a:r>
              <a:rPr lang="ru-RU" dirty="0"/>
              <a:t> </a:t>
            </a:r>
            <a:r>
              <a:rPr lang="ru-RU" dirty="0" err="1"/>
              <a:t>теплоносій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для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підігріву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опалення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метод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опалення</a:t>
            </a:r>
            <a:r>
              <a:rPr lang="ru-RU" dirty="0"/>
              <a:t> і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суттєву</a:t>
            </a:r>
            <a:r>
              <a:rPr lang="ru-RU" dirty="0"/>
              <a:t> </a:t>
            </a:r>
            <a:r>
              <a:rPr lang="ru-RU" dirty="0" err="1"/>
              <a:t>економію</a:t>
            </a:r>
            <a:r>
              <a:rPr lang="ru-RU" dirty="0"/>
              <a:t>. Таким чином, </a:t>
            </a:r>
            <a:r>
              <a:rPr lang="ru-RU" dirty="0" err="1"/>
              <a:t>навіть</a:t>
            </a:r>
            <a:r>
              <a:rPr lang="ru-RU" dirty="0"/>
              <a:t> при </a:t>
            </a:r>
            <a:r>
              <a:rPr lang="ru-RU" dirty="0" err="1"/>
              <a:t>помірних</a:t>
            </a:r>
            <a:r>
              <a:rPr lang="ru-RU" dirty="0"/>
              <a:t> температурах,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, блок </a:t>
            </a:r>
            <a:r>
              <a:rPr lang="ru-RU" dirty="0" err="1"/>
              <a:t>нагріву</a:t>
            </a:r>
            <a:r>
              <a:rPr lang="ru-RU" dirty="0"/>
              <a:t> часто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залишатися</a:t>
            </a:r>
            <a:r>
              <a:rPr lang="ru-RU" dirty="0"/>
              <a:t> </a:t>
            </a:r>
            <a:r>
              <a:rPr lang="ru-RU" dirty="0" err="1"/>
              <a:t>вимкненим</a:t>
            </a:r>
            <a:r>
              <a:rPr lang="ru-RU" dirty="0"/>
              <a:t>.</a:t>
            </a:r>
          </a:p>
          <a:p>
            <a:r>
              <a:rPr lang="ru-RU" dirty="0" err="1"/>
              <a:t>Ключовим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є </a:t>
            </a:r>
            <a:r>
              <a:rPr lang="ru-RU" dirty="0" err="1"/>
              <a:t>комбінована</a:t>
            </a:r>
            <a:r>
              <a:rPr lang="ru-RU" dirty="0"/>
              <a:t> </a:t>
            </a:r>
            <a:r>
              <a:rPr lang="ru-RU" dirty="0" err="1"/>
              <a:t>буферна</a:t>
            </a:r>
            <a:r>
              <a:rPr lang="ru-RU" dirty="0"/>
              <a:t> </a:t>
            </a:r>
            <a:r>
              <a:rPr lang="ru-RU" dirty="0" err="1"/>
              <a:t>ємність</a:t>
            </a:r>
            <a:r>
              <a:rPr lang="ru-RU" dirty="0"/>
              <a:t> у </a:t>
            </a:r>
            <a:r>
              <a:rPr lang="ru-RU" dirty="0" err="1"/>
              <a:t>поєднанні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станцією</a:t>
            </a:r>
            <a:r>
              <a:rPr lang="ru-RU" dirty="0"/>
              <a:t> </a:t>
            </a:r>
            <a:r>
              <a:rPr lang="ru-RU" dirty="0" err="1"/>
              <a:t>приготування</a:t>
            </a:r>
            <a:r>
              <a:rPr lang="ru-RU" dirty="0"/>
              <a:t> </a:t>
            </a:r>
            <a:r>
              <a:rPr lang="ru-RU" dirty="0" err="1"/>
              <a:t>гарячої</a:t>
            </a:r>
            <a:r>
              <a:rPr lang="ru-RU" dirty="0"/>
              <a:t> води. При </a:t>
            </a:r>
            <a:r>
              <a:rPr lang="ru-RU" dirty="0" err="1"/>
              <a:t>достатньому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теплоносій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сонячній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, </a:t>
            </a:r>
            <a:r>
              <a:rPr lang="ru-RU" dirty="0" err="1"/>
              <a:t>нагріває</a:t>
            </a:r>
            <a:r>
              <a:rPr lang="ru-RU" dirty="0"/>
              <a:t> воду в </a:t>
            </a:r>
            <a:r>
              <a:rPr lang="ru-RU" dirty="0" err="1"/>
              <a:t>буферній</a:t>
            </a:r>
            <a:r>
              <a:rPr lang="ru-RU" dirty="0"/>
              <a:t> </a:t>
            </a:r>
            <a:r>
              <a:rPr lang="ru-RU" dirty="0" err="1"/>
              <a:t>ємності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теплообмінника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через те, </a:t>
            </a:r>
            <a:r>
              <a:rPr lang="ru-RU" dirty="0" err="1"/>
              <a:t>що</a:t>
            </a:r>
            <a:r>
              <a:rPr lang="ru-RU" dirty="0"/>
              <a:t> Ви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приймаєте</a:t>
            </a:r>
            <a:r>
              <a:rPr lang="ru-RU" dirty="0"/>
              <a:t> душ, </a:t>
            </a:r>
            <a:r>
              <a:rPr lang="ru-RU" dirty="0" err="1"/>
              <a:t>вмикається</a:t>
            </a:r>
            <a:r>
              <a:rPr lang="ru-RU" dirty="0"/>
              <a:t>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нагрівальний</a:t>
            </a:r>
            <a:r>
              <a:rPr lang="ru-RU" dirty="0"/>
              <a:t> контур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газового котла),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додатковий</a:t>
            </a:r>
            <a:r>
              <a:rPr lang="ru-RU" dirty="0"/>
              <a:t> </a:t>
            </a:r>
            <a:r>
              <a:rPr lang="ru-RU" dirty="0" err="1"/>
              <a:t>нагрів</a:t>
            </a:r>
            <a:r>
              <a:rPr lang="ru-RU" dirty="0"/>
              <a:t> води.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8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нагрівальні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n-US" smtClean="0"/>
              <a:t>Vaillant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0664" y="1836555"/>
            <a:ext cx="4823806" cy="429064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Як правило,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не </a:t>
            </a:r>
            <a:r>
              <a:rPr lang="ru-RU" dirty="0" err="1"/>
              <a:t>достатньо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покрити</a:t>
            </a:r>
            <a:r>
              <a:rPr lang="ru-RU" dirty="0"/>
              <a:t> весь попит на </a:t>
            </a:r>
            <a:r>
              <a:rPr lang="ru-RU" dirty="0" err="1"/>
              <a:t>теплову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. Тому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в </a:t>
            </a:r>
            <a:r>
              <a:rPr lang="ru-RU" dirty="0" err="1"/>
              <a:t>традиційній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. </a:t>
            </a:r>
            <a:r>
              <a:rPr lang="ru-RU" dirty="0" err="1"/>
              <a:t>Поєднання</a:t>
            </a:r>
            <a:r>
              <a:rPr lang="ru-RU" dirty="0"/>
              <a:t> з газовою </a:t>
            </a:r>
            <a:r>
              <a:rPr lang="ru-RU" dirty="0" err="1"/>
              <a:t>технологією</a:t>
            </a:r>
            <a:r>
              <a:rPr lang="ru-RU" dirty="0"/>
              <a:t> </a:t>
            </a:r>
            <a:r>
              <a:rPr lang="ru-RU" dirty="0" err="1"/>
              <a:t>конденсації</a:t>
            </a:r>
            <a:r>
              <a:rPr lang="ru-RU" dirty="0"/>
              <a:t> є </a:t>
            </a:r>
            <a:r>
              <a:rPr lang="ru-RU" dirty="0" err="1"/>
              <a:t>оптимальним</a:t>
            </a:r>
            <a:r>
              <a:rPr lang="ru-RU" dirty="0"/>
              <a:t> і </a:t>
            </a:r>
            <a:r>
              <a:rPr lang="ru-RU" dirty="0" err="1"/>
              <a:t>економічним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. </a:t>
            </a:r>
            <a:r>
              <a:rPr lang="ru-RU" dirty="0" err="1"/>
              <a:t>Звичайно</a:t>
            </a:r>
            <a:r>
              <a:rPr lang="ru-RU" dirty="0"/>
              <a:t>,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нагріву</a:t>
            </a:r>
            <a:r>
              <a:rPr lang="ru-RU" dirty="0"/>
              <a:t> з </a:t>
            </a:r>
            <a:r>
              <a:rPr lang="ru-RU" dirty="0" err="1"/>
              <a:t>тепловим</a:t>
            </a:r>
            <a:r>
              <a:rPr lang="ru-RU" dirty="0"/>
              <a:t> насосом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опаленням</a:t>
            </a:r>
            <a:r>
              <a:rPr lang="ru-RU" dirty="0"/>
              <a:t> твердим </a:t>
            </a:r>
            <a:r>
              <a:rPr lang="ru-RU" dirty="0" err="1"/>
              <a:t>паливом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 smtClean="0"/>
              <a:t>.</a:t>
            </a:r>
          </a:p>
          <a:p>
            <a:r>
              <a:rPr lang="ru-RU" dirty="0" err="1"/>
              <a:t>Розрізняють</a:t>
            </a:r>
            <a:r>
              <a:rPr lang="ru-RU" dirty="0"/>
              <a:t> два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теплових</a:t>
            </a:r>
            <a:r>
              <a:rPr lang="ru-RU" dirty="0"/>
              <a:t> (</a:t>
            </a:r>
            <a:r>
              <a:rPr lang="ru-RU" dirty="0" err="1"/>
              <a:t>генеруючих</a:t>
            </a:r>
            <a:r>
              <a:rPr lang="ru-RU" dirty="0"/>
              <a:t> тепло) </a:t>
            </a:r>
            <a:r>
              <a:rPr lang="ru-RU" dirty="0" err="1"/>
              <a:t>колекторів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теплових</a:t>
            </a:r>
            <a:r>
              <a:rPr lang="ru-RU" dirty="0"/>
              <a:t> системах: плоский </a:t>
            </a:r>
            <a:r>
              <a:rPr lang="ru-RU" dirty="0" err="1"/>
              <a:t>колектор</a:t>
            </a:r>
            <a:r>
              <a:rPr lang="ru-RU" dirty="0"/>
              <a:t> і </a:t>
            </a:r>
            <a:r>
              <a:rPr lang="ru-RU" dirty="0" err="1"/>
              <a:t>вакуумний</a:t>
            </a:r>
            <a:r>
              <a:rPr lang="ru-RU" dirty="0"/>
              <a:t> </a:t>
            </a:r>
            <a:r>
              <a:rPr lang="ru-RU" dirty="0" err="1"/>
              <a:t>трубчастий</a:t>
            </a:r>
            <a:r>
              <a:rPr lang="ru-RU" dirty="0"/>
              <a:t> </a:t>
            </a:r>
            <a:r>
              <a:rPr lang="ru-RU" dirty="0" err="1"/>
              <a:t>колектор</a:t>
            </a:r>
            <a:r>
              <a:rPr lang="ru-RU" dirty="0"/>
              <a:t>.</a:t>
            </a:r>
          </a:p>
        </p:txBody>
      </p:sp>
      <p:pic>
        <p:nvPicPr>
          <p:cNvPr id="4098" name="Picture 2" descr="Солнечные коллекторы Vaillant - выбор и сравнение моделей, характеристики,  где купить | Vailla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470" y="1767255"/>
            <a:ext cx="6029785" cy="381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47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Плоскі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- </a:t>
            </a:r>
            <a:r>
              <a:rPr lang="ru-RU" dirty="0" err="1"/>
              <a:t>енергія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плоского </a:t>
            </a:r>
            <a:r>
              <a:rPr lang="ru-RU" dirty="0" err="1"/>
              <a:t>колектора</a:t>
            </a:r>
            <a:r>
              <a:rPr lang="ru-RU" dirty="0"/>
              <a:t> є </a:t>
            </a:r>
            <a:r>
              <a:rPr lang="ru-RU" dirty="0" err="1"/>
              <a:t>поглинаюча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, яка </a:t>
            </a:r>
            <a:r>
              <a:rPr lang="ru-RU" dirty="0" err="1"/>
              <a:t>орієнтована</a:t>
            </a:r>
            <a:r>
              <a:rPr lang="ru-RU" dirty="0"/>
              <a:t> на </a:t>
            </a:r>
            <a:r>
              <a:rPr lang="ru-RU" dirty="0" err="1"/>
              <a:t>сонце</a:t>
            </a:r>
            <a:r>
              <a:rPr lang="ru-RU" dirty="0"/>
              <a:t>.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поглинаючої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сконструйоване</a:t>
            </a:r>
            <a:r>
              <a:rPr lang="ru-RU" dirty="0"/>
              <a:t> таким чином,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здатне</a:t>
            </a:r>
            <a:r>
              <a:rPr lang="ru-RU" dirty="0"/>
              <a:t> </a:t>
            </a:r>
            <a:r>
              <a:rPr lang="ru-RU" dirty="0" err="1"/>
              <a:t>поглинати</a:t>
            </a:r>
            <a:r>
              <a:rPr lang="ru-RU" dirty="0"/>
              <a:t> максимум </a:t>
            </a:r>
            <a:r>
              <a:rPr lang="ru-RU" dirty="0" err="1"/>
              <a:t>випромінювання</a:t>
            </a:r>
            <a:r>
              <a:rPr lang="ru-RU" dirty="0"/>
              <a:t> і </a:t>
            </a:r>
            <a:r>
              <a:rPr lang="ru-RU" dirty="0" err="1"/>
              <a:t>відображати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невелику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 </a:t>
            </a:r>
            <a:r>
              <a:rPr lang="ru-RU" dirty="0" err="1"/>
              <a:t>Поглинута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на </a:t>
            </a:r>
            <a:r>
              <a:rPr lang="ru-RU" dirty="0" err="1"/>
              <a:t>теплоносій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циркулює</a:t>
            </a:r>
            <a:r>
              <a:rPr lang="ru-RU" dirty="0"/>
              <a:t> в трубках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поверхнею</a:t>
            </a:r>
            <a:r>
              <a:rPr lang="ru-RU" dirty="0"/>
              <a:t> </a:t>
            </a:r>
            <a:r>
              <a:rPr lang="ru-RU" dirty="0" err="1"/>
              <a:t>поглинача</a:t>
            </a:r>
            <a:r>
              <a:rPr lang="ru-RU" dirty="0"/>
              <a:t>.</a:t>
            </a:r>
          </a:p>
          <a:p>
            <a:r>
              <a:rPr lang="ru-RU" dirty="0"/>
              <a:t>З </a:t>
            </a:r>
            <a:r>
              <a:rPr lang="ru-RU" dirty="0" err="1"/>
              <a:t>технічної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плоскі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вакуумних</a:t>
            </a:r>
            <a:r>
              <a:rPr lang="ru-RU" dirty="0"/>
              <a:t> </a:t>
            </a:r>
            <a:r>
              <a:rPr lang="ru-RU" dirty="0" err="1"/>
              <a:t>трубчастих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, </a:t>
            </a:r>
            <a:r>
              <a:rPr lang="ru-RU" dirty="0" err="1"/>
              <a:t>головним</a:t>
            </a:r>
            <a:r>
              <a:rPr lang="ru-RU" dirty="0"/>
              <a:t> чином, </a:t>
            </a:r>
            <a:r>
              <a:rPr lang="ru-RU" dirty="0" err="1"/>
              <a:t>ізоляцією</a:t>
            </a:r>
            <a:r>
              <a:rPr lang="ru-RU" dirty="0"/>
              <a:t> </a:t>
            </a:r>
            <a:r>
              <a:rPr lang="ru-RU" dirty="0" err="1"/>
              <a:t>поглинача</a:t>
            </a:r>
            <a:r>
              <a:rPr lang="ru-RU" dirty="0"/>
              <a:t>. У плоскому </a:t>
            </a:r>
            <a:r>
              <a:rPr lang="ru-RU" dirty="0" err="1"/>
              <a:t>колекторі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традиційний</a:t>
            </a:r>
            <a:r>
              <a:rPr lang="ru-RU" dirty="0"/>
              <a:t> </a:t>
            </a:r>
            <a:r>
              <a:rPr lang="ru-RU" dirty="0" err="1"/>
              <a:t>ізолюючий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такий</a:t>
            </a:r>
            <a:r>
              <a:rPr lang="ru-RU" dirty="0"/>
              <a:t> як </a:t>
            </a:r>
            <a:r>
              <a:rPr lang="ru-RU" dirty="0" err="1"/>
              <a:t>мінеральна</a:t>
            </a:r>
            <a:r>
              <a:rPr lang="ru-RU" dirty="0"/>
              <a:t> вата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поліуретанова</a:t>
            </a:r>
            <a:r>
              <a:rPr lang="ru-RU" dirty="0"/>
              <a:t> </a:t>
            </a:r>
            <a:r>
              <a:rPr lang="ru-RU" dirty="0" err="1"/>
              <a:t>піна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7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Переваги</a:t>
            </a:r>
            <a:r>
              <a:rPr lang="ru-RU" dirty="0"/>
              <a:t> плоских </a:t>
            </a:r>
            <a:r>
              <a:rPr lang="ru-RU" dirty="0" err="1"/>
              <a:t>колекторів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низька</a:t>
            </a:r>
            <a:r>
              <a:rPr lang="ru-RU" dirty="0"/>
              <a:t> </a:t>
            </a:r>
            <a:r>
              <a:rPr lang="ru-RU" dirty="0" err="1"/>
              <a:t>закупівельна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endParaRPr lang="ru-RU" dirty="0"/>
          </a:p>
          <a:p>
            <a:r>
              <a:rPr lang="ru-RU" dirty="0" err="1"/>
              <a:t>Низькі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обслуговування</a:t>
            </a:r>
            <a:r>
              <a:rPr lang="ru-RU" dirty="0"/>
              <a:t> та ремонт</a:t>
            </a:r>
          </a:p>
          <a:p>
            <a:r>
              <a:rPr lang="ru-RU" dirty="0" err="1"/>
              <a:t>Ідеально</a:t>
            </a:r>
            <a:r>
              <a:rPr lang="ru-RU" dirty="0"/>
              <a:t> </a:t>
            </a:r>
            <a:r>
              <a:rPr lang="ru-RU" dirty="0" err="1"/>
              <a:t>підходять</a:t>
            </a:r>
            <a:r>
              <a:rPr lang="ru-RU" dirty="0"/>
              <a:t> для </a:t>
            </a:r>
            <a:r>
              <a:rPr lang="ru-RU" dirty="0" err="1"/>
              <a:t>низькотемпературних</a:t>
            </a:r>
            <a:r>
              <a:rPr lang="ru-RU" dirty="0"/>
              <a:t> систем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гарячою</a:t>
            </a:r>
            <a:r>
              <a:rPr lang="ru-RU" dirty="0"/>
              <a:t> водою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поверхневим</a:t>
            </a:r>
            <a:r>
              <a:rPr lang="ru-RU" dirty="0"/>
              <a:t> </a:t>
            </a:r>
            <a:r>
              <a:rPr lang="ru-RU" dirty="0" err="1" smtClean="0"/>
              <a:t>опаленням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AutoShape 8" descr="Плоскі сонячні колектори Viessmann — Світло-Та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2" name="Picture 12" descr="Купити плоскі сонячні колектори - ціни доступні + гарант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982" y="3523697"/>
            <a:ext cx="5515464" cy="347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5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/>
              <a:t>Вакуумні</a:t>
            </a:r>
            <a:r>
              <a:rPr lang="ru-RU" dirty="0"/>
              <a:t> </a:t>
            </a:r>
            <a:r>
              <a:rPr lang="ru-RU" dirty="0" err="1"/>
              <a:t>трубчасті</a:t>
            </a:r>
            <a:r>
              <a:rPr lang="ru-RU" dirty="0"/>
              <a:t> </a:t>
            </a:r>
            <a:r>
              <a:rPr lang="ru-RU" dirty="0" err="1" smtClean="0"/>
              <a:t>колектори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Функціональний</a:t>
            </a:r>
            <a:r>
              <a:rPr lang="ru-RU" dirty="0"/>
              <a:t> принцип </a:t>
            </a:r>
            <a:r>
              <a:rPr lang="ru-RU" dirty="0" err="1"/>
              <a:t>вакуумних</a:t>
            </a:r>
            <a:r>
              <a:rPr lang="ru-RU" dirty="0"/>
              <a:t> </a:t>
            </a:r>
            <a:r>
              <a:rPr lang="ru-RU" dirty="0" err="1"/>
              <a:t>трубчастих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же, як і для плоских </a:t>
            </a:r>
            <a:r>
              <a:rPr lang="ru-RU" dirty="0" err="1"/>
              <a:t>колекторів</a:t>
            </a:r>
            <a:r>
              <a:rPr lang="ru-RU" dirty="0"/>
              <a:t>. Вони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поглинають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поглиначів</a:t>
            </a:r>
            <a:r>
              <a:rPr lang="ru-RU" dirty="0"/>
              <a:t>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сонячну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тепла на </a:t>
            </a:r>
            <a:r>
              <a:rPr lang="ru-RU" dirty="0" err="1"/>
              <a:t>теплоносій</a:t>
            </a:r>
            <a:r>
              <a:rPr lang="ru-RU" dirty="0"/>
              <a:t>.</a:t>
            </a:r>
          </a:p>
          <a:p>
            <a:r>
              <a:rPr lang="ru-RU" dirty="0" err="1"/>
              <a:t>Однак</a:t>
            </a:r>
            <a:r>
              <a:rPr lang="ru-RU" dirty="0"/>
              <a:t>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пластинчастих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, </a:t>
            </a:r>
            <a:r>
              <a:rPr lang="ru-RU" dirty="0" err="1"/>
              <a:t>вакуумні</a:t>
            </a:r>
            <a:r>
              <a:rPr lang="ru-RU" dirty="0"/>
              <a:t> </a:t>
            </a:r>
            <a:r>
              <a:rPr lang="ru-RU" dirty="0" err="1"/>
              <a:t>трубчасті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ізолюючі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вакууму. </a:t>
            </a:r>
            <a:r>
              <a:rPr lang="ru-RU" dirty="0" err="1"/>
              <a:t>Саме</a:t>
            </a:r>
            <a:r>
              <a:rPr lang="ru-RU" dirty="0"/>
              <a:t> тому вони й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/>
              <a:t>вакуумними</a:t>
            </a:r>
            <a:r>
              <a:rPr lang="ru-RU" dirty="0"/>
              <a:t> </a:t>
            </a:r>
            <a:r>
              <a:rPr lang="ru-RU" dirty="0" err="1"/>
              <a:t>трубчастими</a:t>
            </a:r>
            <a:r>
              <a:rPr lang="ru-RU" dirty="0"/>
              <a:t> </a:t>
            </a:r>
            <a:r>
              <a:rPr lang="ru-RU" dirty="0" err="1"/>
              <a:t>колекторами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вакууму в </a:t>
            </a:r>
            <a:r>
              <a:rPr lang="ru-RU" dirty="0" err="1"/>
              <a:t>скляній</a:t>
            </a:r>
            <a:r>
              <a:rPr lang="ru-RU" dirty="0"/>
              <a:t> </a:t>
            </a:r>
            <a:r>
              <a:rPr lang="ru-RU" dirty="0" err="1"/>
              <a:t>трубці</a:t>
            </a:r>
            <a:r>
              <a:rPr lang="ru-RU" dirty="0"/>
              <a:t> </a:t>
            </a:r>
            <a:r>
              <a:rPr lang="ru-RU" dirty="0" err="1"/>
              <a:t>теплові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під</a:t>
            </a:r>
            <a:r>
              <a:rPr lang="ru-RU" dirty="0"/>
              <a:t> кожною </a:t>
            </a:r>
            <a:r>
              <a:rPr lang="ru-RU" dirty="0" err="1"/>
              <a:t>окремою</a:t>
            </a:r>
            <a:r>
              <a:rPr lang="ru-RU" dirty="0"/>
              <a:t> </a:t>
            </a:r>
            <a:r>
              <a:rPr lang="ru-RU" dirty="0" err="1"/>
              <a:t>трубкою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відбивач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фокусує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 на </a:t>
            </a:r>
            <a:r>
              <a:rPr lang="ru-RU" dirty="0" err="1"/>
              <a:t>поглинаючу</a:t>
            </a:r>
            <a:r>
              <a:rPr lang="ru-RU" dirty="0"/>
              <a:t> трубку. В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вакуумні</a:t>
            </a:r>
            <a:r>
              <a:rPr lang="ru-RU" dirty="0"/>
              <a:t> </a:t>
            </a:r>
            <a:r>
              <a:rPr lang="ru-RU" dirty="0" err="1"/>
              <a:t>трубчасті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ефективні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плоскі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3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45</TotalTime>
  <Words>1099</Words>
  <Application>Microsoft Office PowerPoint</Application>
  <PresentationFormat>Широкоэкранный</PresentationFormat>
  <Paragraphs>59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Corbel</vt:lpstr>
      <vt:lpstr>Gill Sans MT</vt:lpstr>
      <vt:lpstr>Impact</vt:lpstr>
      <vt:lpstr>Badge</vt:lpstr>
      <vt:lpstr>Системи сонячного теплопостачання. Сучастний стан та перспективи розвитку в Україні</vt:lpstr>
      <vt:lpstr>Сонячні теплові системи</vt:lpstr>
      <vt:lpstr>Переваги сонячної енергії:</vt:lpstr>
      <vt:lpstr>Як працює сонячний обігрів</vt:lpstr>
      <vt:lpstr>Використання сонячної енергії для опалення </vt:lpstr>
      <vt:lpstr>Сонячні нагрівальні системи від Vaillant </vt:lpstr>
      <vt:lpstr>Плоскі колектори - енергія на поверхні</vt:lpstr>
      <vt:lpstr>Переваги плоских колекторів:</vt:lpstr>
      <vt:lpstr>Вакуумні трубчасті колектори</vt:lpstr>
      <vt:lpstr>Переваги вакуумних трубчастих колекторів:</vt:lpstr>
      <vt:lpstr>Швидке, безпечне і легке складання </vt:lpstr>
      <vt:lpstr>Презентация PowerPoint</vt:lpstr>
      <vt:lpstr>Презентация PowerPoint</vt:lpstr>
      <vt:lpstr>Розвиток сонячних технологій стримує:</vt:lpstr>
      <vt:lpstr>головні чинники, що можуть позитивно вплинути на впровадження в життя сонячних технологій:</vt:lpstr>
      <vt:lpstr>Презентация PowerPoint</vt:lpstr>
      <vt:lpstr>На цьому все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сонячного теплопостачання. Сучастний стан та перспективи розвитку в Україні</dc:title>
  <dc:creator>Пользователь Windows</dc:creator>
  <cp:lastModifiedBy>Пользователь Windows</cp:lastModifiedBy>
  <cp:revision>9</cp:revision>
  <dcterms:created xsi:type="dcterms:W3CDTF">2022-04-25T06:36:25Z</dcterms:created>
  <dcterms:modified xsi:type="dcterms:W3CDTF">2022-05-24T13:02:51Z</dcterms:modified>
</cp:coreProperties>
</file>