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3" r:id="rId7"/>
    <p:sldId id="261" r:id="rId8"/>
    <p:sldId id="262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66" d="100"/>
          <a:sy n="66" d="100"/>
        </p:scale>
        <p:origin x="792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8523" y="1098388"/>
            <a:ext cx="10318418" cy="4394988"/>
          </a:xfrm>
        </p:spPr>
        <p:txBody>
          <a:bodyPr anchor="ctr">
            <a:noAutofit/>
          </a:bodyPr>
          <a:lstStyle>
            <a:lvl1pPr algn="ctr">
              <a:defRPr sz="10000" spc="800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15045" y="5979196"/>
            <a:ext cx="8045373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 b="1" i="0" cap="all" spc="4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78523" y="6375679"/>
            <a:ext cx="232972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1AFDD939-CF4D-4428-AF8F-C2B26B24C76A}" type="datetimeFigureOut">
              <a:rPr lang="ru-RU" smtClean="0"/>
              <a:t>10.10.2023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80332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67218" y="6375679"/>
            <a:ext cx="2329723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74589E1D-1600-4461-8F73-3BD43A0C4CDE}" type="slidenum">
              <a:rPr lang="ru-RU" smtClean="0"/>
              <a:t>‹#›</a:t>
            </a:fld>
            <a:endParaRPr lang="ru-RU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5677258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DD939-CF4D-4428-AF8F-C2B26B24C76A}" type="datetimeFigureOut">
              <a:rPr lang="ru-RU" smtClean="0"/>
              <a:t>10.10.2023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589E1D-1600-4461-8F73-3BD43A0C4CD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093897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066321" y="382386"/>
            <a:ext cx="1492132" cy="5600404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7300" y="382385"/>
            <a:ext cx="8392585" cy="560040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DD939-CF4D-4428-AF8F-C2B26B24C76A}" type="datetimeFigureOut">
              <a:rPr lang="ru-RU" smtClean="0"/>
              <a:t>10.10.2023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589E1D-1600-4461-8F73-3BD43A0C4CD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659675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DD939-CF4D-4428-AF8F-C2B26B24C76A}" type="datetimeFigureOut">
              <a:rPr lang="ru-RU" smtClean="0"/>
              <a:t>10.10.2023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589E1D-1600-4461-8F73-3BD43A0C4CD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527933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2929" y="1073888"/>
            <a:ext cx="8187071" cy="4064627"/>
          </a:xfrm>
        </p:spPr>
        <p:txBody>
          <a:bodyPr anchor="b">
            <a:normAutofit/>
          </a:bodyPr>
          <a:lstStyle>
            <a:lvl1pPr>
              <a:defRPr sz="8400" spc="800" baseline="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2930" y="5159781"/>
            <a:ext cx="7017488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2000" b="1" i="0" cap="all" spc="400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36546" y="6375679"/>
            <a:ext cx="1493947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1AFDD939-CF4D-4428-AF8F-C2B26B24C76A}" type="datetimeFigureOut">
              <a:rPr lang="ru-RU" smtClean="0"/>
              <a:t>10.10.2023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279064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42434" y="6375679"/>
            <a:ext cx="1487566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74589E1D-1600-4461-8F73-3BD43A0C4CDE}" type="slidenum">
              <a:rPr lang="ru-RU" smtClean="0"/>
              <a:t>‹#›</a:t>
            </a:fld>
            <a:endParaRPr lang="ru-RU"/>
          </a:p>
        </p:txBody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814638" cy="6858000"/>
            <a:chOff x="0" y="0"/>
            <a:chExt cx="2814638" cy="6858000"/>
          </a:xfrm>
        </p:grpSpPr>
        <p:sp>
          <p:nvSpPr>
            <p:cNvPr id="11" name="Freeform 6" title="left scallop shape"/>
            <p:cNvSpPr/>
            <p:nvPr/>
          </p:nvSpPr>
          <p:spPr bwMode="auto">
            <a:xfrm>
              <a:off x="0" y="0"/>
              <a:ext cx="2814638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6" name="Freeform 11" title="left scallop inline"/>
            <p:cNvSpPr/>
            <p:nvPr/>
          </p:nvSpPr>
          <p:spPr bwMode="auto">
            <a:xfrm>
              <a:off x="874382" y="0"/>
              <a:ext cx="1646238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260696913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7300" y="2286000"/>
            <a:ext cx="4800600" cy="36195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47796" y="2286000"/>
            <a:ext cx="4800600" cy="36195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DD939-CF4D-4428-AF8F-C2B26B24C76A}" type="datetimeFigureOut">
              <a:rPr lang="ru-RU" smtClean="0"/>
              <a:t>10.10.2023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589E1D-1600-4461-8F73-3BD43A0C4CD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24762954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2728" y="381000"/>
            <a:ext cx="10172700" cy="149351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7300" y="2909102"/>
            <a:ext cx="4800600" cy="299639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33864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33864" y="2909102"/>
            <a:ext cx="4800600" cy="299639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DD939-CF4D-4428-AF8F-C2B26B24C76A}" type="datetimeFigureOut">
              <a:rPr lang="ru-RU" smtClean="0"/>
              <a:t>10.10.2023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589E1D-1600-4461-8F73-3BD43A0C4CD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22364356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DD939-CF4D-4428-AF8F-C2B26B24C76A}" type="datetimeFigureOut">
              <a:rPr lang="ru-RU" smtClean="0"/>
              <a:t>10.10.2023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589E1D-1600-4461-8F73-3BD43A0C4CD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981714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DD939-CF4D-4428-AF8F-C2B26B24C76A}" type="datetimeFigureOut">
              <a:rPr lang="ru-RU" smtClean="0"/>
              <a:t>10.10.2023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589E1D-1600-4461-8F73-3BD43A0C4CD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763474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4" y="457199"/>
            <a:ext cx="3092115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cap="all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051" y="920377"/>
            <a:ext cx="6158418" cy="49851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5" y="1741336"/>
            <a:ext cx="3092115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051" y="6375679"/>
            <a:ext cx="1233355" cy="348462"/>
          </a:xfrm>
        </p:spPr>
        <p:txBody>
          <a:bodyPr/>
          <a:lstStyle/>
          <a:p>
            <a:fld id="{1AFDD939-CF4D-4428-AF8F-C2B26B24C76A}" type="datetimeFigureOut">
              <a:rPr lang="ru-RU" smtClean="0"/>
              <a:t>10.10.2023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0" y="6375679"/>
            <a:ext cx="3482179" cy="345796"/>
          </a:xfrm>
        </p:spPr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91014" y="6375679"/>
            <a:ext cx="1232456" cy="345796"/>
          </a:xfrm>
        </p:spPr>
        <p:txBody>
          <a:bodyPr/>
          <a:lstStyle/>
          <a:p>
            <a:fld id="{74589E1D-1600-4461-8F73-3BD43A0C4CDE}" type="slidenum">
              <a:rPr lang="ru-RU" smtClean="0"/>
              <a:t>‹#›</a:t>
            </a:fld>
            <a:endParaRPr lang="ru-RU"/>
          </a:p>
        </p:txBody>
      </p:sp>
      <p:sp>
        <p:nvSpPr>
          <p:cNvPr id="8" name="Rectangle 7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407643300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696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83464" y="0"/>
            <a:ext cx="7355585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3" y="457200"/>
            <a:ext cx="3092117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3" y="1741336"/>
            <a:ext cx="3092117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950" y="6375679"/>
            <a:ext cx="1232456" cy="348462"/>
          </a:xfrm>
        </p:spPr>
        <p:txBody>
          <a:bodyPr/>
          <a:lstStyle/>
          <a:p>
            <a:fld id="{1AFDD939-CF4D-4428-AF8F-C2B26B24C76A}" type="datetimeFigureOut">
              <a:rPr lang="ru-RU" smtClean="0"/>
              <a:t>10.10.2023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1" y="6375679"/>
            <a:ext cx="3482178" cy="345796"/>
          </a:xfrm>
        </p:spPr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87568" y="6375679"/>
            <a:ext cx="1234440" cy="345796"/>
          </a:xfrm>
        </p:spPr>
        <p:txBody>
          <a:bodyPr/>
          <a:lstStyle/>
          <a:p>
            <a:fld id="{74589E1D-1600-4461-8F73-3BD43A0C4CD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164630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1AFDD939-CF4D-4428-AF8F-C2B26B24C76A}" type="datetimeFigureOut">
              <a:rPr lang="ru-RU" smtClean="0"/>
              <a:t>10.10.2023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74589E1D-1600-4461-8F73-3BD43A0C4CDE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Freeform 6" title="Left scallop edge"/>
          <p:cNvSpPr/>
          <p:nvPr/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right edge border"/>
          <p:cNvSpPr/>
          <p:nvPr/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3125411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100" kern="1200" cap="all" spc="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792">
          <p15:clr>
            <a:srgbClr val="F26B43"/>
          </p15:clr>
        </p15:guide>
        <p15:guide id="2" pos="7200">
          <p15:clr>
            <a:srgbClr val="F26B43"/>
          </p15:clr>
        </p15:guide>
        <p15:guide id="3" orient="horz" pos="4008">
          <p15:clr>
            <a:srgbClr val="F26B43"/>
          </p15:clr>
        </p15:guide>
        <p15:guide id="4" orient="horz" pos="1440">
          <p15:clr>
            <a:srgbClr val="F26B43"/>
          </p15:clr>
        </p15:guide>
        <p15:guide id="5" orient="horz" pos="3720">
          <p15:clr>
            <a:srgbClr val="F26B43"/>
          </p15:clr>
        </p15:guide>
        <p15:guide id="6" orient="horz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ru-RU" sz="4400" dirty="0" err="1" smtClean="0"/>
              <a:t>Системи</a:t>
            </a:r>
            <a:r>
              <a:rPr lang="ru-RU" sz="4400" dirty="0" smtClean="0"/>
              <a:t> </a:t>
            </a:r>
            <a:r>
              <a:rPr lang="ru-RU" sz="4400" dirty="0" err="1" smtClean="0"/>
              <a:t>сонячного</a:t>
            </a:r>
            <a:r>
              <a:rPr lang="ru-RU" sz="4400" dirty="0" smtClean="0"/>
              <a:t> </a:t>
            </a:r>
            <a:r>
              <a:rPr lang="ru-RU" sz="4400" dirty="0" err="1" smtClean="0"/>
              <a:t>теплопостачання</a:t>
            </a:r>
            <a:r>
              <a:rPr lang="ru-RU" sz="4400" dirty="0" smtClean="0"/>
              <a:t>. </a:t>
            </a:r>
            <a:r>
              <a:rPr lang="ru-RU" sz="4400" dirty="0" err="1" smtClean="0"/>
              <a:t>Сучасний</a:t>
            </a:r>
            <a:r>
              <a:rPr lang="ru-RU" sz="4400" dirty="0" smtClean="0"/>
              <a:t> стан та </a:t>
            </a:r>
            <a:r>
              <a:rPr lang="ru-RU" sz="4400" dirty="0" err="1" smtClean="0"/>
              <a:t>перспективи</a:t>
            </a:r>
            <a:r>
              <a:rPr lang="ru-RU" sz="4400" dirty="0" smtClean="0"/>
              <a:t> </a:t>
            </a:r>
            <a:r>
              <a:rPr lang="ru-RU" sz="4400" dirty="0" err="1" smtClean="0"/>
              <a:t>розвитку</a:t>
            </a:r>
            <a:r>
              <a:rPr lang="ru-RU" sz="4400" dirty="0" smtClean="0"/>
              <a:t> в </a:t>
            </a:r>
            <a:r>
              <a:rPr lang="ru-RU" sz="4400" dirty="0" err="1" smtClean="0"/>
              <a:t>Україні</a:t>
            </a:r>
            <a:endParaRPr lang="ru-RU" sz="4400" dirty="0"/>
          </a:p>
        </p:txBody>
      </p:sp>
    </p:spTree>
    <p:extLst>
      <p:ext uri="{BB962C8B-B14F-4D97-AF65-F5344CB8AC3E}">
        <p14:creationId xmlns:p14="http://schemas.microsoft.com/office/powerpoint/2010/main" val="27388284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52" name="Picture 8" descr="Купити надійні вакуумні трубчасті сонячні колектори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23892" y="4012457"/>
            <a:ext cx="4299439" cy="26513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54" name="Picture 10" descr="Складання та встановлення вакуумного колектора | Блог Teploformat.ua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59061" y="4145232"/>
            <a:ext cx="4099901" cy="27127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err="1"/>
              <a:t>Переваги</a:t>
            </a:r>
            <a:r>
              <a:rPr lang="ru-RU" dirty="0"/>
              <a:t> </a:t>
            </a:r>
            <a:r>
              <a:rPr lang="ru-RU" dirty="0" err="1"/>
              <a:t>вакуумних</a:t>
            </a:r>
            <a:r>
              <a:rPr lang="ru-RU" dirty="0"/>
              <a:t> </a:t>
            </a:r>
            <a:r>
              <a:rPr lang="ru-RU" dirty="0" err="1"/>
              <a:t>трубчастих</a:t>
            </a:r>
            <a:r>
              <a:rPr lang="ru-RU" dirty="0"/>
              <a:t> </a:t>
            </a:r>
            <a:r>
              <a:rPr lang="ru-RU" dirty="0" err="1"/>
              <a:t>колекторів</a:t>
            </a:r>
            <a:r>
              <a:rPr lang="ru-RU" dirty="0"/>
              <a:t>: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/>
              <a:t>Більш</a:t>
            </a:r>
            <a:r>
              <a:rPr lang="ru-RU" dirty="0"/>
              <a:t> </a:t>
            </a:r>
            <a:r>
              <a:rPr lang="ru-RU" dirty="0" err="1"/>
              <a:t>висока</a:t>
            </a:r>
            <a:r>
              <a:rPr lang="ru-RU" dirty="0"/>
              <a:t> </a:t>
            </a:r>
            <a:r>
              <a:rPr lang="ru-RU" dirty="0" err="1"/>
              <a:t>ефективність</a:t>
            </a:r>
            <a:r>
              <a:rPr lang="ru-RU" dirty="0"/>
              <a:t>, </a:t>
            </a:r>
            <a:r>
              <a:rPr lang="ru-RU" dirty="0" err="1"/>
              <a:t>краща</a:t>
            </a:r>
            <a:r>
              <a:rPr lang="ru-RU" dirty="0"/>
              <a:t> </a:t>
            </a:r>
            <a:r>
              <a:rPr lang="ru-RU" dirty="0" err="1"/>
              <a:t>продуктивність</a:t>
            </a:r>
            <a:r>
              <a:rPr lang="ru-RU" dirty="0"/>
              <a:t> </a:t>
            </a:r>
            <a:r>
              <a:rPr lang="ru-RU" dirty="0" err="1"/>
              <a:t>навіть</a:t>
            </a:r>
            <a:r>
              <a:rPr lang="ru-RU" dirty="0"/>
              <a:t> при </a:t>
            </a:r>
            <a:r>
              <a:rPr lang="ru-RU" dirty="0" err="1"/>
              <a:t>меншій</a:t>
            </a:r>
            <a:r>
              <a:rPr lang="ru-RU" dirty="0"/>
              <a:t> </a:t>
            </a:r>
            <a:r>
              <a:rPr lang="ru-RU" dirty="0" err="1"/>
              <a:t>кількості</a:t>
            </a:r>
            <a:r>
              <a:rPr lang="ru-RU" dirty="0"/>
              <a:t> </a:t>
            </a:r>
            <a:r>
              <a:rPr lang="ru-RU" dirty="0" err="1"/>
              <a:t>сонячного</a:t>
            </a:r>
            <a:r>
              <a:rPr lang="ru-RU" dirty="0"/>
              <a:t> </a:t>
            </a:r>
            <a:r>
              <a:rPr lang="ru-RU" dirty="0" err="1"/>
              <a:t>світла</a:t>
            </a:r>
            <a:r>
              <a:rPr lang="ru-RU" dirty="0"/>
              <a:t> і при </a:t>
            </a:r>
            <a:r>
              <a:rPr lang="ru-RU" dirty="0" err="1"/>
              <a:t>розсіяному</a:t>
            </a:r>
            <a:r>
              <a:rPr lang="ru-RU" dirty="0"/>
              <a:t> </a:t>
            </a:r>
            <a:r>
              <a:rPr lang="ru-RU" dirty="0" err="1"/>
              <a:t>світлі</a:t>
            </a:r>
            <a:r>
              <a:rPr lang="ru-RU" dirty="0"/>
              <a:t>.</a:t>
            </a:r>
          </a:p>
          <a:p>
            <a:r>
              <a:rPr lang="ru-RU" dirty="0" err="1"/>
              <a:t>Можуть</a:t>
            </a:r>
            <a:r>
              <a:rPr lang="ru-RU" dirty="0"/>
              <a:t> </a:t>
            </a:r>
            <a:r>
              <a:rPr lang="ru-RU" dirty="0" err="1"/>
              <a:t>використовуватися</a:t>
            </a:r>
            <a:r>
              <a:rPr lang="ru-RU" dirty="0"/>
              <a:t> на </a:t>
            </a:r>
            <a:r>
              <a:rPr lang="ru-RU" dirty="0" err="1"/>
              <a:t>ділянці</a:t>
            </a:r>
            <a:r>
              <a:rPr lang="ru-RU" dirty="0"/>
              <a:t> </a:t>
            </a:r>
            <a:r>
              <a:rPr lang="ru-RU" dirty="0" err="1"/>
              <a:t>даху</a:t>
            </a:r>
            <a:r>
              <a:rPr lang="ru-RU" dirty="0"/>
              <a:t>, не </a:t>
            </a:r>
            <a:r>
              <a:rPr lang="ru-RU" dirty="0" err="1"/>
              <a:t>орієнтованому</a:t>
            </a:r>
            <a:r>
              <a:rPr lang="ru-RU" dirty="0"/>
              <a:t> </a:t>
            </a:r>
            <a:r>
              <a:rPr lang="ru-RU" dirty="0" err="1"/>
              <a:t>чітко</a:t>
            </a:r>
            <a:r>
              <a:rPr lang="ru-RU" dirty="0"/>
              <a:t> на </a:t>
            </a:r>
            <a:r>
              <a:rPr lang="ru-RU" dirty="0" err="1"/>
              <a:t>південь</a:t>
            </a:r>
            <a:r>
              <a:rPr lang="ru-RU" dirty="0"/>
              <a:t>.</a:t>
            </a:r>
          </a:p>
          <a:p>
            <a:r>
              <a:rPr lang="ru-RU" dirty="0" err="1"/>
              <a:t>Проводять</a:t>
            </a:r>
            <a:r>
              <a:rPr lang="ru-RU" dirty="0"/>
              <a:t> </a:t>
            </a:r>
            <a:r>
              <a:rPr lang="ru-RU" dirty="0" err="1"/>
              <a:t>більш</a:t>
            </a:r>
            <a:r>
              <a:rPr lang="ru-RU" dirty="0"/>
              <a:t> </a:t>
            </a:r>
            <a:r>
              <a:rPr lang="ru-RU" dirty="0" err="1"/>
              <a:t>високу</a:t>
            </a:r>
            <a:r>
              <a:rPr lang="ru-RU" dirty="0"/>
              <a:t> температуру і </a:t>
            </a:r>
            <a:r>
              <a:rPr lang="ru-RU" dirty="0" err="1"/>
              <a:t>можуть</a:t>
            </a:r>
            <a:r>
              <a:rPr lang="ru-RU" dirty="0"/>
              <a:t> бути </a:t>
            </a:r>
            <a:r>
              <a:rPr lang="ru-RU" dirty="0" err="1"/>
              <a:t>інтегровані</a:t>
            </a:r>
            <a:r>
              <a:rPr lang="ru-RU" dirty="0"/>
              <a:t> в </a:t>
            </a:r>
            <a:r>
              <a:rPr lang="ru-RU" dirty="0" err="1"/>
              <a:t>високотемпературні</a:t>
            </a:r>
            <a:r>
              <a:rPr lang="ru-RU" dirty="0"/>
              <a:t> </a:t>
            </a:r>
            <a:r>
              <a:rPr lang="ru-RU" dirty="0" err="1"/>
              <a:t>нагрівальні</a:t>
            </a:r>
            <a:r>
              <a:rPr lang="ru-RU" dirty="0"/>
              <a:t> </a:t>
            </a:r>
            <a:r>
              <a:rPr lang="ru-RU" dirty="0" err="1"/>
              <a:t>системи</a:t>
            </a:r>
            <a:r>
              <a:rPr lang="ru-RU" dirty="0" smtClean="0"/>
              <a:t>.</a:t>
            </a:r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490565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err="1"/>
              <a:t>Швидке</a:t>
            </a:r>
            <a:r>
              <a:rPr lang="ru-RU" dirty="0"/>
              <a:t>, </a:t>
            </a:r>
            <a:r>
              <a:rPr lang="ru-RU" dirty="0" err="1"/>
              <a:t>безпечне</a:t>
            </a:r>
            <a:r>
              <a:rPr lang="ru-RU" dirty="0"/>
              <a:t> і </a:t>
            </a:r>
            <a:r>
              <a:rPr lang="ru-RU" dirty="0" err="1"/>
              <a:t>легке</a:t>
            </a:r>
            <a:r>
              <a:rPr lang="ru-RU" dirty="0"/>
              <a:t> </a:t>
            </a:r>
            <a:r>
              <a:rPr lang="ru-RU" dirty="0" err="1"/>
              <a:t>складання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Для </a:t>
            </a:r>
            <a:r>
              <a:rPr lang="ru-RU" dirty="0" err="1"/>
              <a:t>всіх</a:t>
            </a:r>
            <a:r>
              <a:rPr lang="ru-RU" dirty="0"/>
              <a:t> </a:t>
            </a:r>
            <a:r>
              <a:rPr lang="ru-RU" dirty="0" err="1"/>
              <a:t>сонячних</a:t>
            </a:r>
            <a:r>
              <a:rPr lang="ru-RU" dirty="0"/>
              <a:t> </a:t>
            </a:r>
            <a:r>
              <a:rPr lang="ru-RU" dirty="0" err="1"/>
              <a:t>колекторів</a:t>
            </a:r>
            <a:r>
              <a:rPr lang="ru-RU" dirty="0"/>
              <a:t> </a:t>
            </a:r>
            <a:r>
              <a:rPr lang="ru-RU" dirty="0" err="1"/>
              <a:t>нашої</a:t>
            </a:r>
            <a:r>
              <a:rPr lang="ru-RU" dirty="0"/>
              <a:t> </a:t>
            </a:r>
            <a:r>
              <a:rPr lang="ru-RU" dirty="0" err="1"/>
              <a:t>лінійки</a:t>
            </a:r>
            <a:r>
              <a:rPr lang="ru-RU" dirty="0"/>
              <a:t> </a:t>
            </a:r>
            <a:r>
              <a:rPr lang="ru-RU" dirty="0" err="1"/>
              <a:t>передбачена</a:t>
            </a:r>
            <a:r>
              <a:rPr lang="ru-RU" dirty="0"/>
              <a:t> </a:t>
            </a:r>
            <a:r>
              <a:rPr lang="ru-RU" dirty="0" err="1"/>
              <a:t>уніфікована</a:t>
            </a:r>
            <a:r>
              <a:rPr lang="ru-RU" dirty="0"/>
              <a:t> система </a:t>
            </a:r>
            <a:r>
              <a:rPr lang="ru-RU" dirty="0" err="1"/>
              <a:t>кріплень</a:t>
            </a:r>
            <a:r>
              <a:rPr lang="ru-RU" dirty="0"/>
              <a:t>.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істотно</a:t>
            </a:r>
            <a:r>
              <a:rPr lang="ru-RU" dirty="0"/>
              <a:t> </a:t>
            </a:r>
            <a:r>
              <a:rPr lang="ru-RU" dirty="0" err="1"/>
              <a:t>прискорює</a:t>
            </a:r>
            <a:r>
              <a:rPr lang="ru-RU" dirty="0"/>
              <a:t> і </a:t>
            </a:r>
            <a:r>
              <a:rPr lang="ru-RU" dirty="0" err="1"/>
              <a:t>полегшує</a:t>
            </a:r>
            <a:r>
              <a:rPr lang="ru-RU" dirty="0"/>
              <a:t> установку. </a:t>
            </a:r>
            <a:r>
              <a:rPr lang="ru-RU" dirty="0" err="1"/>
              <a:t>Можна</a:t>
            </a:r>
            <a:r>
              <a:rPr lang="ru-RU" dirty="0"/>
              <a:t> </a:t>
            </a:r>
            <a:r>
              <a:rPr lang="ru-RU" dirty="0" err="1"/>
              <a:t>гарантувати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колектори</a:t>
            </a:r>
            <a:r>
              <a:rPr lang="ru-RU" dirty="0"/>
              <a:t> </a:t>
            </a:r>
            <a:r>
              <a:rPr lang="ru-RU" dirty="0" err="1"/>
              <a:t>встановлюються</a:t>
            </a:r>
            <a:r>
              <a:rPr lang="ru-RU" dirty="0"/>
              <a:t> </a:t>
            </a:r>
            <a:r>
              <a:rPr lang="ru-RU" dirty="0" err="1"/>
              <a:t>швидко</a:t>
            </a:r>
            <a:r>
              <a:rPr lang="ru-RU" dirty="0"/>
              <a:t>, </a:t>
            </a:r>
            <a:r>
              <a:rPr lang="ru-RU" dirty="0" err="1"/>
              <a:t>безпечно</a:t>
            </a:r>
            <a:r>
              <a:rPr lang="ru-RU" dirty="0"/>
              <a:t> і легко. </a:t>
            </a:r>
            <a:r>
              <a:rPr lang="ru-RU" dirty="0" err="1"/>
              <a:t>Більше</a:t>
            </a:r>
            <a:r>
              <a:rPr lang="ru-RU" dirty="0"/>
              <a:t> того, наша система </a:t>
            </a:r>
            <a:r>
              <a:rPr lang="ru-RU" dirty="0" err="1"/>
              <a:t>забезпечує</a:t>
            </a:r>
            <a:r>
              <a:rPr lang="ru-RU" dirty="0"/>
              <a:t> </a:t>
            </a:r>
            <a:r>
              <a:rPr lang="ru-RU" dirty="0" err="1"/>
              <a:t>максимальну</a:t>
            </a:r>
            <a:r>
              <a:rPr lang="ru-RU" dirty="0"/>
              <a:t> </a:t>
            </a:r>
            <a:r>
              <a:rPr lang="ru-RU" dirty="0" err="1"/>
              <a:t>гнучкість</a:t>
            </a:r>
            <a:r>
              <a:rPr lang="ru-RU" dirty="0"/>
              <a:t> при </a:t>
            </a:r>
            <a:r>
              <a:rPr lang="ru-RU" dirty="0" err="1"/>
              <a:t>монтажі</a:t>
            </a:r>
            <a:r>
              <a:rPr lang="ru-RU" dirty="0"/>
              <a:t>.</a:t>
            </a:r>
          </a:p>
          <a:p>
            <a:r>
              <a:rPr lang="ru-RU" dirty="0" err="1"/>
              <a:t>Незалежно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конфігурації</a:t>
            </a:r>
            <a:r>
              <a:rPr lang="ru-RU" dirty="0"/>
              <a:t>, вертикальна </a:t>
            </a:r>
            <a:r>
              <a:rPr lang="ru-RU" dirty="0" err="1"/>
              <a:t>або</a:t>
            </a:r>
            <a:r>
              <a:rPr lang="ru-RU" dirty="0"/>
              <a:t> горизонтальна, одна </a:t>
            </a:r>
            <a:r>
              <a:rPr lang="ru-RU" dirty="0" err="1"/>
              <a:t>група</a:t>
            </a:r>
            <a:r>
              <a:rPr lang="ru-RU" dirty="0"/>
              <a:t> </a:t>
            </a:r>
            <a:r>
              <a:rPr lang="ru-RU" dirty="0" err="1"/>
              <a:t>поруч</a:t>
            </a:r>
            <a:r>
              <a:rPr lang="ru-RU" dirty="0"/>
              <a:t> з </a:t>
            </a:r>
            <a:r>
              <a:rPr lang="ru-RU" dirty="0" err="1"/>
              <a:t>іншою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одна </a:t>
            </a:r>
            <a:r>
              <a:rPr lang="ru-RU" dirty="0" err="1"/>
              <a:t>група</a:t>
            </a:r>
            <a:r>
              <a:rPr lang="ru-RU" dirty="0"/>
              <a:t> над </a:t>
            </a:r>
            <a:r>
              <a:rPr lang="ru-RU" dirty="0" err="1"/>
              <a:t>іншою</a:t>
            </a:r>
            <a:r>
              <a:rPr lang="ru-RU" dirty="0"/>
              <a:t> - з нашими </a:t>
            </a:r>
            <a:r>
              <a:rPr lang="ru-RU" dirty="0" err="1"/>
              <a:t>колекторами</a:t>
            </a:r>
            <a:r>
              <a:rPr lang="ru-RU" dirty="0"/>
              <a:t> </a:t>
            </a:r>
            <a:r>
              <a:rPr lang="ru-RU" dirty="0" err="1"/>
              <a:t>можливі</a:t>
            </a:r>
            <a:r>
              <a:rPr lang="ru-RU" dirty="0"/>
              <a:t> будь-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варіанти</a:t>
            </a:r>
            <a:r>
              <a:rPr lang="ru-RU" dirty="0"/>
              <a:t>.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наші</a:t>
            </a:r>
            <a:r>
              <a:rPr lang="ru-RU" dirty="0"/>
              <a:t> </a:t>
            </a:r>
            <a:r>
              <a:rPr lang="ru-RU" dirty="0" err="1"/>
              <a:t>колектори</a:t>
            </a:r>
            <a:r>
              <a:rPr lang="ru-RU" dirty="0"/>
              <a:t> </a:t>
            </a:r>
            <a:r>
              <a:rPr lang="ru-RU" dirty="0" err="1"/>
              <a:t>можна</a:t>
            </a:r>
            <a:r>
              <a:rPr lang="ru-RU" dirty="0"/>
              <a:t> </a:t>
            </a:r>
            <a:r>
              <a:rPr lang="ru-RU" dirty="0" err="1"/>
              <a:t>вмонтувати</a:t>
            </a:r>
            <a:r>
              <a:rPr lang="ru-RU" dirty="0"/>
              <a:t> в </a:t>
            </a:r>
            <a:r>
              <a:rPr lang="ru-RU" dirty="0" err="1"/>
              <a:t>покрівлю</a:t>
            </a:r>
            <a:r>
              <a:rPr lang="ru-RU" dirty="0"/>
              <a:t> і </a:t>
            </a:r>
            <a:r>
              <a:rPr lang="ru-RU" dirty="0" err="1"/>
              <a:t>встановити</a:t>
            </a:r>
            <a:r>
              <a:rPr lang="ru-RU" dirty="0"/>
              <a:t> на плоскому </a:t>
            </a:r>
            <a:r>
              <a:rPr lang="ru-RU" dirty="0" err="1"/>
              <a:t>даху</a:t>
            </a:r>
            <a:r>
              <a:rPr lang="ru-RU" dirty="0"/>
              <a:t> на </a:t>
            </a:r>
            <a:r>
              <a:rPr lang="ru-RU" dirty="0" err="1"/>
              <a:t>додаток</a:t>
            </a:r>
            <a:r>
              <a:rPr lang="ru-RU" dirty="0"/>
              <a:t> до </a:t>
            </a:r>
            <a:r>
              <a:rPr lang="ru-RU" dirty="0" err="1"/>
              <a:t>класичного</a:t>
            </a:r>
            <a:r>
              <a:rPr lang="ru-RU" dirty="0"/>
              <a:t> </a:t>
            </a:r>
            <a:r>
              <a:rPr lang="ru-RU" dirty="0" err="1"/>
              <a:t>варіанту</a:t>
            </a:r>
            <a:r>
              <a:rPr lang="ru-RU" dirty="0"/>
              <a:t> установки на </a:t>
            </a:r>
            <a:r>
              <a:rPr lang="ru-RU" dirty="0" err="1"/>
              <a:t>даху</a:t>
            </a:r>
            <a:r>
              <a:rPr lang="ru-RU" dirty="0"/>
              <a:t>. Ви можете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вибрати</a:t>
            </a:r>
            <a:r>
              <a:rPr lang="ru-RU" dirty="0"/>
              <a:t> </a:t>
            </a:r>
            <a:r>
              <a:rPr lang="ru-RU" dirty="0" err="1"/>
              <a:t>вертикальну</a:t>
            </a:r>
            <a:r>
              <a:rPr lang="ru-RU" dirty="0"/>
              <a:t> і </a:t>
            </a:r>
            <a:r>
              <a:rPr lang="ru-RU" dirty="0" err="1"/>
              <a:t>горизонтальну</a:t>
            </a:r>
            <a:r>
              <a:rPr lang="ru-RU" dirty="0"/>
              <a:t> </a:t>
            </a:r>
            <a:r>
              <a:rPr lang="ru-RU" dirty="0" err="1"/>
              <a:t>орієнтацію</a:t>
            </a:r>
            <a:r>
              <a:rPr lang="ru-RU" dirty="0"/>
              <a:t> </a:t>
            </a:r>
            <a:r>
              <a:rPr lang="ru-RU" dirty="0" err="1"/>
              <a:t>колектора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808501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2" name="Picture 4" descr="Сонячні колектори опалення, геліосистеми в Альтер Ейр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1678" y="4500665"/>
            <a:ext cx="5557255" cy="22166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0" name="Picture 2" descr="Сонячні колектори опалення, геліосистеми в Альтер Ейр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40839" y="51434"/>
            <a:ext cx="5337638" cy="21290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Комплексна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нетрадиційних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поновлюваних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джерел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енергії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також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розроблена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Державним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комітетом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справах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містобудування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архітектури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якою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масового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рекомендовано три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типи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установок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сонячного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тепло -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електропостачання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сонячні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приставки до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котелень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сезонної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окремих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об'єктів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модульні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установки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сонячного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нагріву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води. Ряд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стимулюючих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заходів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передбачає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новий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закон «Про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альтернативні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джерела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енергії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».</a:t>
            </a:r>
          </a:p>
        </p:txBody>
      </p:sp>
    </p:spTree>
    <p:extLst>
      <p:ext uri="{BB962C8B-B14F-4D97-AF65-F5344CB8AC3E}">
        <p14:creationId xmlns:p14="http://schemas.microsoft.com/office/powerpoint/2010/main" val="24227427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8" name="Picture 6" descr="✹ Вакуумний Сонячний Колектор | Ціна від 9 139 грн | Всесезонний Колектор |  Цілорічні Колектори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78743" y="1920168"/>
            <a:ext cx="7946901" cy="47681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26179" y="123373"/>
            <a:ext cx="10178322" cy="3593591"/>
          </a:xfrm>
        </p:spPr>
        <p:txBody>
          <a:bodyPr/>
          <a:lstStyle/>
          <a:p>
            <a:r>
              <a:rPr lang="ru-RU" dirty="0" err="1"/>
              <a:t>Однак</a:t>
            </a:r>
            <a:r>
              <a:rPr lang="ru-RU" dirty="0"/>
              <a:t>, на </a:t>
            </a:r>
            <a:r>
              <a:rPr lang="ru-RU" dirty="0" err="1"/>
              <a:t>практиці</a:t>
            </a:r>
            <a:r>
              <a:rPr lang="ru-RU" dirty="0"/>
              <a:t> </a:t>
            </a:r>
            <a:r>
              <a:rPr lang="ru-RU" dirty="0" err="1"/>
              <a:t>існують</a:t>
            </a:r>
            <a:r>
              <a:rPr lang="ru-RU" dirty="0"/>
              <a:t> </a:t>
            </a:r>
            <a:r>
              <a:rPr lang="ru-RU" dirty="0" err="1"/>
              <a:t>численні</a:t>
            </a:r>
            <a:r>
              <a:rPr lang="ru-RU" dirty="0"/>
              <a:t> </a:t>
            </a:r>
            <a:r>
              <a:rPr lang="ru-RU" dirty="0" err="1"/>
              <a:t>бар’єри</a:t>
            </a:r>
            <a:r>
              <a:rPr lang="ru-RU" dirty="0"/>
              <a:t> </a:t>
            </a:r>
            <a:r>
              <a:rPr lang="ru-RU" dirty="0" err="1"/>
              <a:t>зростання</a:t>
            </a:r>
            <a:r>
              <a:rPr lang="ru-RU" dirty="0"/>
              <a:t> ринку </a:t>
            </a:r>
            <a:r>
              <a:rPr lang="ru-RU" dirty="0" err="1"/>
              <a:t>використання</a:t>
            </a:r>
            <a:r>
              <a:rPr lang="ru-RU" dirty="0"/>
              <a:t> </a:t>
            </a:r>
            <a:r>
              <a:rPr lang="ru-RU" dirty="0" err="1"/>
              <a:t>сонячної</a:t>
            </a:r>
            <a:r>
              <a:rPr lang="ru-RU" dirty="0"/>
              <a:t> </a:t>
            </a:r>
            <a:r>
              <a:rPr lang="ru-RU" dirty="0" err="1"/>
              <a:t>енергії</a:t>
            </a:r>
            <a:r>
              <a:rPr lang="ru-RU" dirty="0"/>
              <a:t>. В першу </a:t>
            </a:r>
            <a:r>
              <a:rPr lang="ru-RU" dirty="0" err="1"/>
              <a:t>чергу</a:t>
            </a:r>
            <a:r>
              <a:rPr lang="ru-RU" dirty="0"/>
              <a:t>, </a:t>
            </a:r>
            <a:r>
              <a:rPr lang="ru-RU" dirty="0" err="1"/>
              <a:t>економічні</a:t>
            </a:r>
            <a:r>
              <a:rPr lang="ru-RU" dirty="0"/>
              <a:t>: </a:t>
            </a:r>
            <a:r>
              <a:rPr lang="ru-RU" dirty="0" err="1"/>
              <a:t>досить</a:t>
            </a:r>
            <a:r>
              <a:rPr lang="ru-RU" dirty="0"/>
              <a:t> </a:t>
            </a:r>
            <a:r>
              <a:rPr lang="ru-RU" dirty="0" err="1"/>
              <a:t>високі</a:t>
            </a:r>
            <a:r>
              <a:rPr lang="ru-RU" dirty="0"/>
              <a:t> </a:t>
            </a:r>
            <a:r>
              <a:rPr lang="ru-RU" dirty="0" err="1"/>
              <a:t>ціна</a:t>
            </a:r>
            <a:r>
              <a:rPr lang="ru-RU" dirty="0"/>
              <a:t> на </a:t>
            </a:r>
            <a:r>
              <a:rPr lang="ru-RU" dirty="0" err="1"/>
              <a:t>сонячні</a:t>
            </a:r>
            <a:r>
              <a:rPr lang="ru-RU" dirty="0"/>
              <a:t> </a:t>
            </a:r>
            <a:r>
              <a:rPr lang="ru-RU" dirty="0" err="1"/>
              <a:t>системи</a:t>
            </a:r>
            <a:r>
              <a:rPr lang="ru-RU" dirty="0"/>
              <a:t> і </a:t>
            </a:r>
            <a:r>
              <a:rPr lang="ru-RU" dirty="0" err="1"/>
              <a:t>період</a:t>
            </a:r>
            <a:r>
              <a:rPr lang="ru-RU" dirty="0"/>
              <a:t> </a:t>
            </a:r>
            <a:r>
              <a:rPr lang="ru-RU" dirty="0" err="1"/>
              <a:t>окупності</a:t>
            </a:r>
            <a:r>
              <a:rPr lang="ru-RU" dirty="0"/>
              <a:t>; </a:t>
            </a:r>
            <a:r>
              <a:rPr lang="ru-RU" dirty="0" err="1"/>
              <a:t>відсутність</a:t>
            </a:r>
            <a:r>
              <a:rPr lang="ru-RU" dirty="0"/>
              <a:t> </a:t>
            </a:r>
            <a:r>
              <a:rPr lang="ru-RU" dirty="0" err="1"/>
              <a:t>обігових</a:t>
            </a:r>
            <a:r>
              <a:rPr lang="ru-RU" dirty="0"/>
              <a:t> </a:t>
            </a:r>
            <a:r>
              <a:rPr lang="ru-RU" dirty="0" err="1"/>
              <a:t>коштів</a:t>
            </a:r>
            <a:r>
              <a:rPr lang="ru-RU" dirty="0"/>
              <a:t> у </a:t>
            </a:r>
            <a:r>
              <a:rPr lang="ru-RU" dirty="0" err="1"/>
              <a:t>підприємств-виробників</a:t>
            </a:r>
            <a:r>
              <a:rPr lang="ru-RU" dirty="0"/>
              <a:t>, </a:t>
            </a:r>
            <a:r>
              <a:rPr lang="ru-RU" dirty="0" err="1"/>
              <a:t>відсутність</a:t>
            </a:r>
            <a:r>
              <a:rPr lang="ru-RU" dirty="0"/>
              <a:t> </a:t>
            </a:r>
            <a:r>
              <a:rPr lang="ru-RU" dirty="0" err="1"/>
              <a:t>конкретних</a:t>
            </a:r>
            <a:r>
              <a:rPr lang="ru-RU" dirty="0"/>
              <a:t> </a:t>
            </a:r>
            <a:r>
              <a:rPr lang="ru-RU" dirty="0" err="1"/>
              <a:t>механізмів</a:t>
            </a:r>
            <a:r>
              <a:rPr lang="ru-RU" dirty="0"/>
              <a:t> </a:t>
            </a:r>
            <a:r>
              <a:rPr lang="ru-RU" dirty="0" err="1"/>
              <a:t>стимулювання</a:t>
            </a:r>
            <a:r>
              <a:rPr lang="ru-RU" dirty="0"/>
              <a:t> </a:t>
            </a:r>
            <a:r>
              <a:rPr lang="ru-RU" dirty="0" err="1"/>
              <a:t>виробництва</a:t>
            </a:r>
            <a:r>
              <a:rPr lang="ru-RU" dirty="0"/>
              <a:t> у </a:t>
            </a:r>
            <a:r>
              <a:rPr lang="ru-RU" dirty="0" err="1"/>
              <a:t>вигляді</a:t>
            </a:r>
            <a:r>
              <a:rPr lang="ru-RU" dirty="0"/>
              <a:t> </a:t>
            </a:r>
            <a:r>
              <a:rPr lang="ru-RU" dirty="0" err="1"/>
              <a:t>надання</a:t>
            </a:r>
            <a:r>
              <a:rPr lang="ru-RU" dirty="0"/>
              <a:t> </a:t>
            </a:r>
            <a:r>
              <a:rPr lang="ru-RU" dirty="0" err="1"/>
              <a:t>субсидій</a:t>
            </a:r>
            <a:r>
              <a:rPr lang="ru-RU" dirty="0"/>
              <a:t>, </a:t>
            </a:r>
            <a:r>
              <a:rPr lang="ru-RU" dirty="0" err="1"/>
              <a:t>звільнення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податків</a:t>
            </a:r>
            <a:r>
              <a:rPr lang="ru-RU" dirty="0"/>
              <a:t>, </a:t>
            </a:r>
            <a:r>
              <a:rPr lang="ru-RU" dirty="0" err="1"/>
              <a:t>пільгової</a:t>
            </a:r>
            <a:r>
              <a:rPr lang="ru-RU" dirty="0"/>
              <a:t> </a:t>
            </a:r>
            <a:r>
              <a:rPr lang="ru-RU" dirty="0" err="1"/>
              <a:t>тарифної</a:t>
            </a:r>
            <a:r>
              <a:rPr lang="ru-RU" dirty="0"/>
              <a:t> </a:t>
            </a:r>
            <a:r>
              <a:rPr lang="ru-RU" dirty="0" err="1"/>
              <a:t>політики</a:t>
            </a:r>
            <a:r>
              <a:rPr lang="ru-RU" dirty="0"/>
              <a:t> </a:t>
            </a:r>
            <a:r>
              <a:rPr lang="ru-RU" dirty="0" err="1"/>
              <a:t>тощо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804681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У Туреччині відкрили перший в країні завод з виробництва сонячних панелей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07893" y="3946262"/>
            <a:ext cx="4860561" cy="27774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err="1"/>
              <a:t>Розвиток</a:t>
            </a:r>
            <a:r>
              <a:rPr lang="ru-RU" dirty="0"/>
              <a:t> </a:t>
            </a:r>
            <a:r>
              <a:rPr lang="ru-RU" dirty="0" err="1"/>
              <a:t>сонячних</a:t>
            </a:r>
            <a:r>
              <a:rPr lang="ru-RU" dirty="0"/>
              <a:t> </a:t>
            </a:r>
            <a:r>
              <a:rPr lang="ru-RU" dirty="0" err="1"/>
              <a:t>технологій</a:t>
            </a:r>
            <a:r>
              <a:rPr lang="ru-RU" dirty="0"/>
              <a:t> </a:t>
            </a:r>
            <a:r>
              <a:rPr lang="ru-RU" dirty="0" err="1"/>
              <a:t>стримує</a:t>
            </a:r>
            <a:r>
              <a:rPr lang="ru-RU" dirty="0"/>
              <a:t>: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• </a:t>
            </a:r>
            <a:r>
              <a:rPr lang="ru-RU" dirty="0" err="1"/>
              <a:t>відсутність</a:t>
            </a:r>
            <a:r>
              <a:rPr lang="ru-RU" dirty="0"/>
              <a:t> </a:t>
            </a:r>
            <a:r>
              <a:rPr lang="ru-RU" dirty="0" err="1"/>
              <a:t>координації</a:t>
            </a:r>
            <a:r>
              <a:rPr lang="ru-RU" dirty="0"/>
              <a:t> у </a:t>
            </a:r>
            <a:r>
              <a:rPr lang="ru-RU" dirty="0" err="1"/>
              <a:t>сфері</a:t>
            </a:r>
            <a:r>
              <a:rPr lang="ru-RU" dirty="0"/>
              <a:t> </a:t>
            </a:r>
            <a:r>
              <a:rPr lang="ru-RU" dirty="0" err="1"/>
              <a:t>розвитку</a:t>
            </a:r>
            <a:r>
              <a:rPr lang="ru-RU" dirty="0"/>
              <a:t> </a:t>
            </a:r>
            <a:r>
              <a:rPr lang="ru-RU" dirty="0" err="1"/>
              <a:t>сонячних</a:t>
            </a:r>
            <a:r>
              <a:rPr lang="ru-RU" dirty="0"/>
              <a:t> </a:t>
            </a:r>
            <a:r>
              <a:rPr lang="ru-RU" dirty="0" err="1"/>
              <a:t>технологій</a:t>
            </a:r>
            <a:r>
              <a:rPr lang="ru-RU" dirty="0"/>
              <a:t>; </a:t>
            </a:r>
            <a:endParaRPr lang="ru-RU" dirty="0" smtClean="0"/>
          </a:p>
          <a:p>
            <a:r>
              <a:rPr lang="ru-RU" dirty="0" smtClean="0"/>
              <a:t>• </a:t>
            </a:r>
            <a:r>
              <a:rPr lang="ru-RU" dirty="0"/>
              <a:t>на </a:t>
            </a:r>
            <a:r>
              <a:rPr lang="ru-RU" dirty="0" err="1"/>
              <a:t>даний</a:t>
            </a:r>
            <a:r>
              <a:rPr lang="ru-RU" dirty="0"/>
              <a:t> час не </a:t>
            </a:r>
            <a:r>
              <a:rPr lang="ru-RU" dirty="0" err="1"/>
              <a:t>існує</a:t>
            </a:r>
            <a:r>
              <a:rPr lang="ru-RU" dirty="0"/>
              <a:t> </a:t>
            </a:r>
            <a:r>
              <a:rPr lang="ru-RU" dirty="0" err="1"/>
              <a:t>інформаційної</a:t>
            </a:r>
            <a:r>
              <a:rPr lang="ru-RU" dirty="0"/>
              <a:t> </a:t>
            </a:r>
            <a:r>
              <a:rPr lang="ru-RU" dirty="0" err="1"/>
              <a:t>системи</a:t>
            </a:r>
            <a:r>
              <a:rPr lang="ru-RU" dirty="0"/>
              <a:t> для </a:t>
            </a:r>
            <a:r>
              <a:rPr lang="ru-RU" dirty="0" err="1"/>
              <a:t>поширення</a:t>
            </a:r>
            <a:r>
              <a:rPr lang="ru-RU" dirty="0"/>
              <a:t> </a:t>
            </a:r>
            <a:r>
              <a:rPr lang="ru-RU" dirty="0" err="1"/>
              <a:t>відомостей</a:t>
            </a:r>
            <a:r>
              <a:rPr lang="ru-RU" dirty="0"/>
              <a:t> про </a:t>
            </a:r>
            <a:r>
              <a:rPr lang="ru-RU" dirty="0" err="1"/>
              <a:t>наявність</a:t>
            </a:r>
            <a:r>
              <a:rPr lang="ru-RU" dirty="0"/>
              <a:t> </a:t>
            </a:r>
            <a:r>
              <a:rPr lang="ru-RU" dirty="0" err="1"/>
              <a:t>сонячних</a:t>
            </a:r>
            <a:r>
              <a:rPr lang="ru-RU" dirty="0"/>
              <a:t> </a:t>
            </a:r>
            <a:r>
              <a:rPr lang="ru-RU" dirty="0" err="1"/>
              <a:t>технологій</a:t>
            </a:r>
            <a:r>
              <a:rPr lang="ru-RU" dirty="0"/>
              <a:t>,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параметрів</a:t>
            </a:r>
            <a:r>
              <a:rPr lang="ru-RU" dirty="0"/>
              <a:t>, </a:t>
            </a:r>
            <a:r>
              <a:rPr lang="ru-RU" dirty="0" err="1"/>
              <a:t>екологічних</a:t>
            </a:r>
            <a:r>
              <a:rPr lang="ru-RU" dirty="0"/>
              <a:t> </a:t>
            </a:r>
            <a:r>
              <a:rPr lang="ru-RU" dirty="0" err="1"/>
              <a:t>переваг</a:t>
            </a:r>
            <a:r>
              <a:rPr lang="ru-RU" dirty="0"/>
              <a:t>, а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інформації</a:t>
            </a:r>
            <a:r>
              <a:rPr lang="ru-RU" dirty="0"/>
              <a:t> про </a:t>
            </a:r>
            <a:r>
              <a:rPr lang="ru-RU" dirty="0" err="1"/>
              <a:t>впровадження</a:t>
            </a:r>
            <a:r>
              <a:rPr lang="ru-RU" dirty="0"/>
              <a:t> </a:t>
            </a:r>
            <a:r>
              <a:rPr lang="ru-RU" dirty="0" err="1"/>
              <a:t>демонстраційних</a:t>
            </a:r>
            <a:r>
              <a:rPr lang="ru-RU" dirty="0"/>
              <a:t> </a:t>
            </a:r>
            <a:r>
              <a:rPr lang="ru-RU" dirty="0" err="1"/>
              <a:t>проектів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1046612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3200" dirty="0" err="1" smtClean="0"/>
              <a:t>головні</a:t>
            </a:r>
            <a:r>
              <a:rPr lang="ru-RU" sz="3200" dirty="0" smtClean="0"/>
              <a:t> </a:t>
            </a:r>
            <a:r>
              <a:rPr lang="ru-RU" sz="3200" dirty="0" err="1"/>
              <a:t>чинники</a:t>
            </a:r>
            <a:r>
              <a:rPr lang="ru-RU" sz="3200" dirty="0"/>
              <a:t>, </a:t>
            </a:r>
            <a:r>
              <a:rPr lang="ru-RU" sz="3200" dirty="0" err="1"/>
              <a:t>що</a:t>
            </a:r>
            <a:r>
              <a:rPr lang="ru-RU" sz="3200" dirty="0"/>
              <a:t> </a:t>
            </a:r>
            <a:r>
              <a:rPr lang="ru-RU" sz="3200" dirty="0" err="1"/>
              <a:t>можуть</a:t>
            </a:r>
            <a:r>
              <a:rPr lang="ru-RU" sz="3200" dirty="0"/>
              <a:t> позитивно </a:t>
            </a:r>
            <a:r>
              <a:rPr lang="ru-RU" sz="3200" dirty="0" err="1"/>
              <a:t>вплинути</a:t>
            </a:r>
            <a:r>
              <a:rPr lang="ru-RU" sz="3200" dirty="0"/>
              <a:t> на </a:t>
            </a:r>
            <a:r>
              <a:rPr lang="ru-RU" sz="3200" dirty="0" err="1"/>
              <a:t>впровадження</a:t>
            </a:r>
            <a:r>
              <a:rPr lang="ru-RU" sz="3200" dirty="0"/>
              <a:t> в </a:t>
            </a:r>
            <a:r>
              <a:rPr lang="ru-RU" sz="3200" dirty="0" err="1"/>
              <a:t>життя</a:t>
            </a:r>
            <a:r>
              <a:rPr lang="ru-RU" sz="3200" dirty="0"/>
              <a:t> </a:t>
            </a:r>
            <a:r>
              <a:rPr lang="ru-RU" sz="3200" dirty="0" err="1"/>
              <a:t>сонячних</a:t>
            </a:r>
            <a:r>
              <a:rPr lang="ru-RU" sz="3200" dirty="0"/>
              <a:t> </a:t>
            </a:r>
            <a:r>
              <a:rPr lang="ru-RU" sz="3200" dirty="0" err="1"/>
              <a:t>технологій</a:t>
            </a:r>
            <a:r>
              <a:rPr lang="ru-RU" sz="3200" dirty="0"/>
              <a:t>: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• </a:t>
            </a:r>
            <a:r>
              <a:rPr lang="ru-RU" dirty="0" err="1"/>
              <a:t>Стимулювання</a:t>
            </a:r>
            <a:r>
              <a:rPr lang="ru-RU" dirty="0"/>
              <a:t> урядом </a:t>
            </a:r>
            <a:r>
              <a:rPr lang="ru-RU" dirty="0" err="1"/>
              <a:t>інтересів</a:t>
            </a:r>
            <a:r>
              <a:rPr lang="ru-RU" dirty="0"/>
              <a:t> </a:t>
            </a:r>
            <a:r>
              <a:rPr lang="ru-RU" dirty="0" err="1"/>
              <a:t>споживача</a:t>
            </a:r>
            <a:r>
              <a:rPr lang="ru-RU" dirty="0"/>
              <a:t>, а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розвиток</a:t>
            </a:r>
            <a:r>
              <a:rPr lang="ru-RU" dirty="0"/>
              <a:t> </a:t>
            </a:r>
            <a:r>
              <a:rPr lang="ru-RU" dirty="0" err="1"/>
              <a:t>конкретних</a:t>
            </a:r>
            <a:r>
              <a:rPr lang="ru-RU" dirty="0"/>
              <a:t> </a:t>
            </a:r>
            <a:r>
              <a:rPr lang="ru-RU" dirty="0" err="1"/>
              <a:t>механізмів</a:t>
            </a:r>
            <a:r>
              <a:rPr lang="ru-RU" dirty="0"/>
              <a:t> </a:t>
            </a:r>
            <a:r>
              <a:rPr lang="ru-RU" dirty="0" err="1"/>
              <a:t>стимулювання</a:t>
            </a:r>
            <a:r>
              <a:rPr lang="ru-RU" dirty="0"/>
              <a:t> </a:t>
            </a:r>
            <a:r>
              <a:rPr lang="ru-RU" dirty="0" err="1"/>
              <a:t>виробництва</a:t>
            </a:r>
            <a:r>
              <a:rPr lang="ru-RU" dirty="0"/>
              <a:t> у </a:t>
            </a:r>
            <a:r>
              <a:rPr lang="ru-RU" dirty="0" err="1"/>
              <a:t>вигляді</a:t>
            </a:r>
            <a:r>
              <a:rPr lang="ru-RU" dirty="0"/>
              <a:t> </a:t>
            </a:r>
            <a:r>
              <a:rPr lang="ru-RU" dirty="0" err="1"/>
              <a:t>надання</a:t>
            </a:r>
            <a:r>
              <a:rPr lang="ru-RU" dirty="0"/>
              <a:t> </a:t>
            </a:r>
            <a:r>
              <a:rPr lang="ru-RU" dirty="0" err="1"/>
              <a:t>субсидій</a:t>
            </a:r>
            <a:r>
              <a:rPr lang="ru-RU" dirty="0"/>
              <a:t>, </a:t>
            </a:r>
            <a:r>
              <a:rPr lang="ru-RU" dirty="0" err="1"/>
              <a:t>звільнення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податків</a:t>
            </a:r>
            <a:r>
              <a:rPr lang="ru-RU" dirty="0"/>
              <a:t>, </a:t>
            </a:r>
            <a:r>
              <a:rPr lang="ru-RU" dirty="0" err="1"/>
              <a:t>пільгової</a:t>
            </a:r>
            <a:r>
              <a:rPr lang="ru-RU" dirty="0"/>
              <a:t> </a:t>
            </a:r>
            <a:r>
              <a:rPr lang="ru-RU" dirty="0" err="1"/>
              <a:t>тарифної</a:t>
            </a:r>
            <a:r>
              <a:rPr lang="ru-RU" dirty="0"/>
              <a:t> </a:t>
            </a:r>
            <a:r>
              <a:rPr lang="ru-RU" dirty="0" err="1"/>
              <a:t>політики</a:t>
            </a:r>
            <a:r>
              <a:rPr lang="ru-RU" dirty="0"/>
              <a:t>. </a:t>
            </a:r>
            <a:endParaRPr lang="ru-RU" dirty="0" smtClean="0"/>
          </a:p>
          <a:p>
            <a:r>
              <a:rPr lang="ru-RU" dirty="0" smtClean="0"/>
              <a:t>• </a:t>
            </a:r>
            <a:r>
              <a:rPr lang="ru-RU" dirty="0" err="1"/>
              <a:t>Розробка</a:t>
            </a:r>
            <a:r>
              <a:rPr lang="ru-RU" dirty="0"/>
              <a:t> та </a:t>
            </a:r>
            <a:r>
              <a:rPr lang="ru-RU" dirty="0" err="1"/>
              <a:t>впровадження</a:t>
            </a:r>
            <a:r>
              <a:rPr lang="ru-RU" dirty="0"/>
              <a:t> </a:t>
            </a:r>
            <a:r>
              <a:rPr lang="ru-RU" dirty="0" err="1"/>
              <a:t>дешевих</a:t>
            </a:r>
            <a:r>
              <a:rPr lang="ru-RU" dirty="0"/>
              <a:t> схем </a:t>
            </a:r>
            <a:r>
              <a:rPr lang="ru-RU" dirty="0" err="1"/>
              <a:t>використання</a:t>
            </a:r>
            <a:r>
              <a:rPr lang="ru-RU" dirty="0"/>
              <a:t> </a:t>
            </a:r>
            <a:r>
              <a:rPr lang="ru-RU" dirty="0" err="1"/>
              <a:t>сонячних</a:t>
            </a:r>
            <a:r>
              <a:rPr lang="ru-RU" dirty="0"/>
              <a:t> </a:t>
            </a:r>
            <a:r>
              <a:rPr lang="ru-RU" dirty="0" err="1"/>
              <a:t>модулів</a:t>
            </a:r>
            <a:r>
              <a:rPr lang="ru-RU" dirty="0"/>
              <a:t>; </a:t>
            </a:r>
            <a:r>
              <a:rPr lang="ru-RU" dirty="0" err="1"/>
              <a:t>розробка</a:t>
            </a:r>
            <a:r>
              <a:rPr lang="ru-RU" dirty="0"/>
              <a:t> </a:t>
            </a:r>
            <a:r>
              <a:rPr lang="ru-RU" dirty="0" err="1"/>
              <a:t>сучасних</a:t>
            </a:r>
            <a:r>
              <a:rPr lang="ru-RU" dirty="0"/>
              <a:t> і недорогих </a:t>
            </a:r>
            <a:r>
              <a:rPr lang="ru-RU" dirty="0" err="1"/>
              <a:t>зразків</a:t>
            </a:r>
            <a:r>
              <a:rPr lang="ru-RU" dirty="0"/>
              <a:t> </a:t>
            </a:r>
            <a:r>
              <a:rPr lang="ru-RU" dirty="0" err="1"/>
              <a:t>геліотехніки</a:t>
            </a:r>
            <a:r>
              <a:rPr lang="ru-RU" dirty="0"/>
              <a:t>. </a:t>
            </a:r>
            <a:endParaRPr lang="ru-RU" dirty="0" smtClean="0"/>
          </a:p>
          <a:p>
            <a:r>
              <a:rPr lang="ru-RU" dirty="0" smtClean="0"/>
              <a:t>• </a:t>
            </a:r>
            <a:r>
              <a:rPr lang="ru-RU" dirty="0" err="1"/>
              <a:t>Створення</a:t>
            </a:r>
            <a:r>
              <a:rPr lang="ru-RU" dirty="0"/>
              <a:t> </a:t>
            </a:r>
            <a:r>
              <a:rPr lang="ru-RU" dirty="0" err="1"/>
              <a:t>загальнодержавних</a:t>
            </a:r>
            <a:r>
              <a:rPr lang="ru-RU" dirty="0"/>
              <a:t> і </a:t>
            </a:r>
            <a:r>
              <a:rPr lang="ru-RU" dirty="0" err="1"/>
              <a:t>регіональних</a:t>
            </a:r>
            <a:r>
              <a:rPr lang="ru-RU" dirty="0"/>
              <a:t> структур для </a:t>
            </a:r>
            <a:r>
              <a:rPr lang="ru-RU" dirty="0" err="1"/>
              <a:t>сприяння</a:t>
            </a:r>
            <a:r>
              <a:rPr lang="ru-RU" dirty="0"/>
              <a:t> </a:t>
            </a:r>
            <a:r>
              <a:rPr lang="ru-RU" dirty="0" err="1"/>
              <a:t>розвитку</a:t>
            </a:r>
            <a:r>
              <a:rPr lang="ru-RU" dirty="0"/>
              <a:t> </a:t>
            </a:r>
            <a:r>
              <a:rPr lang="ru-RU" dirty="0" err="1"/>
              <a:t>сонячних</a:t>
            </a:r>
            <a:r>
              <a:rPr lang="ru-RU" dirty="0"/>
              <a:t> </a:t>
            </a:r>
            <a:r>
              <a:rPr lang="ru-RU" dirty="0" err="1"/>
              <a:t>технологій</a:t>
            </a:r>
            <a:r>
              <a:rPr lang="ru-RU" dirty="0"/>
              <a:t>, у тому </a:t>
            </a:r>
            <a:r>
              <a:rPr lang="ru-RU" dirty="0" err="1"/>
              <a:t>числі</a:t>
            </a:r>
            <a:r>
              <a:rPr lang="ru-RU" dirty="0"/>
              <a:t> у </a:t>
            </a:r>
            <a:r>
              <a:rPr lang="ru-RU" dirty="0" err="1"/>
              <a:t>будівництві</a:t>
            </a:r>
            <a:r>
              <a:rPr lang="ru-RU" dirty="0"/>
              <a:t>, ЖКГ </a:t>
            </a:r>
            <a:r>
              <a:rPr lang="ru-RU" dirty="0" err="1"/>
              <a:t>України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5695459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4" name="Picture 4" descr="Наскільки ″зелена″ сонячна енергія? (відео) | Екологія | DW | 23.11.2021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1678" y="4934419"/>
            <a:ext cx="3360615" cy="18903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42" name="Picture 2" descr="8 причин встановити сонячні панелі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38392" y="238052"/>
            <a:ext cx="3191608" cy="20479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Збільшення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активності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промисловості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масштабного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виробництва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обладнання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умов для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сертифікації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монтажу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сервісу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Створення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інформаційної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вітчизняних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зарубіжних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розробок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геліотехніці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активних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пасивних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методів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сонячної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енергії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поширення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реклами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маркетингу.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Активізація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роботи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населенням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в тому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числі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школах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вищих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навчальних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закладах.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Адресна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робота з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потенційними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споживачами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сонячного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теплота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електропостачання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6077617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На </a:t>
            </a:r>
            <a:r>
              <a:rPr lang="ru-RU" dirty="0" err="1" smtClean="0"/>
              <a:t>цьому</a:t>
            </a:r>
            <a:r>
              <a:rPr lang="ru-RU" dirty="0" smtClean="0"/>
              <a:t> все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endParaRPr lang="ru-RU" dirty="0" smtClean="0"/>
          </a:p>
          <a:p>
            <a:pPr algn="ctr"/>
            <a:endParaRPr lang="ru-RU" dirty="0"/>
          </a:p>
          <a:p>
            <a:pPr marL="0" indent="0" algn="ctr">
              <a:buNone/>
            </a:pPr>
            <a:endParaRPr lang="ru-RU" dirty="0"/>
          </a:p>
          <a:p>
            <a:pPr algn="ctr"/>
            <a:r>
              <a:rPr lang="ru-RU" sz="3200" dirty="0" err="1" smtClean="0"/>
              <a:t>Дякую</a:t>
            </a:r>
            <a:r>
              <a:rPr lang="ru-RU" sz="3200" dirty="0" smtClean="0"/>
              <a:t> за </a:t>
            </a:r>
            <a:r>
              <a:rPr lang="ru-RU" sz="3200" dirty="0" err="1" smtClean="0"/>
              <a:t>увагу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41847072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8031" y="4050225"/>
            <a:ext cx="2816961" cy="2807775"/>
          </a:xfrm>
          <a:prstGeom prst="rect">
            <a:avLst/>
          </a:prstGeom>
        </p:spPr>
      </p:pic>
      <p:pic>
        <p:nvPicPr>
          <p:cNvPr id="1026" name="Picture 2" descr="Лампочка И Логотип Солнца: создать онлайн - Turbologo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95592" y="222395"/>
            <a:ext cx="2804745" cy="28047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err="1"/>
              <a:t>Сонячні</a:t>
            </a:r>
            <a:r>
              <a:rPr lang="ru-RU" dirty="0"/>
              <a:t> </a:t>
            </a:r>
            <a:r>
              <a:rPr lang="ru-RU" dirty="0" err="1"/>
              <a:t>теплові</a:t>
            </a:r>
            <a:r>
              <a:rPr lang="ru-RU" dirty="0"/>
              <a:t> </a:t>
            </a:r>
            <a:r>
              <a:rPr lang="ru-RU" dirty="0" err="1" smtClean="0"/>
              <a:t>системи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r>
              <a:rPr lang="ru-RU" dirty="0"/>
              <a:t>На </a:t>
            </a:r>
            <a:r>
              <a:rPr lang="ru-RU" dirty="0" err="1"/>
              <a:t>відміну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викопних</a:t>
            </a:r>
            <a:r>
              <a:rPr lang="ru-RU" dirty="0"/>
              <a:t> </a:t>
            </a:r>
            <a:r>
              <a:rPr lang="ru-RU" dirty="0" err="1"/>
              <a:t>видів</a:t>
            </a:r>
            <a:r>
              <a:rPr lang="ru-RU" dirty="0"/>
              <a:t> </a:t>
            </a:r>
            <a:r>
              <a:rPr lang="ru-RU" dirty="0" err="1"/>
              <a:t>палива</a:t>
            </a:r>
            <a:r>
              <a:rPr lang="ru-RU" dirty="0"/>
              <a:t> </a:t>
            </a:r>
            <a:r>
              <a:rPr lang="ru-RU" dirty="0" err="1"/>
              <a:t>сонячна</a:t>
            </a:r>
            <a:r>
              <a:rPr lang="ru-RU" dirty="0"/>
              <a:t> </a:t>
            </a:r>
            <a:r>
              <a:rPr lang="ru-RU" dirty="0" err="1"/>
              <a:t>енергія</a:t>
            </a:r>
            <a:r>
              <a:rPr lang="ru-RU" dirty="0"/>
              <a:t> практично </a:t>
            </a:r>
            <a:r>
              <a:rPr lang="ru-RU" dirty="0" err="1"/>
              <a:t>невичерпна</a:t>
            </a:r>
            <a:r>
              <a:rPr lang="ru-RU" dirty="0"/>
              <a:t>, вона </a:t>
            </a:r>
            <a:r>
              <a:rPr lang="ru-RU" dirty="0" err="1"/>
              <a:t>екологічно</a:t>
            </a:r>
            <a:r>
              <a:rPr lang="ru-RU" dirty="0"/>
              <a:t> чиста та </a:t>
            </a:r>
            <a:r>
              <a:rPr lang="ru-RU" dirty="0" err="1"/>
              <a:t>безкоштовна</a:t>
            </a:r>
            <a:r>
              <a:rPr lang="ru-RU" dirty="0"/>
              <a:t>. </a:t>
            </a:r>
            <a:r>
              <a:rPr lang="ru-RU" dirty="0" err="1"/>
              <a:t>Сучасні</a:t>
            </a:r>
            <a:r>
              <a:rPr lang="ru-RU" dirty="0"/>
              <a:t> </a:t>
            </a:r>
            <a:r>
              <a:rPr lang="ru-RU" dirty="0" err="1"/>
              <a:t>опалювальні</a:t>
            </a:r>
            <a:r>
              <a:rPr lang="ru-RU" dirty="0"/>
              <a:t> </a:t>
            </a:r>
            <a:r>
              <a:rPr lang="ru-RU" dirty="0" err="1"/>
              <a:t>системи</a:t>
            </a:r>
            <a:r>
              <a:rPr lang="ru-RU" dirty="0"/>
              <a:t> </a:t>
            </a:r>
            <a:r>
              <a:rPr lang="ru-RU" dirty="0" err="1"/>
              <a:t>можуть</a:t>
            </a:r>
            <a:r>
              <a:rPr lang="ru-RU" dirty="0"/>
              <a:t> </a:t>
            </a:r>
            <a:r>
              <a:rPr lang="ru-RU" dirty="0" err="1"/>
              <a:t>поєднуватися</a:t>
            </a:r>
            <a:r>
              <a:rPr lang="ru-RU" dirty="0"/>
              <a:t> з </a:t>
            </a:r>
            <a:r>
              <a:rPr lang="ru-RU" dirty="0" err="1"/>
              <a:t>сонячними</a:t>
            </a:r>
            <a:r>
              <a:rPr lang="ru-RU" dirty="0"/>
              <a:t> </a:t>
            </a:r>
            <a:r>
              <a:rPr lang="ru-RU" dirty="0" err="1"/>
              <a:t>колекторами</a:t>
            </a:r>
            <a:r>
              <a:rPr lang="ru-RU" dirty="0"/>
              <a:t>, </a:t>
            </a:r>
            <a:r>
              <a:rPr lang="ru-RU" dirty="0" err="1"/>
              <a:t>роблячи</a:t>
            </a:r>
            <a:r>
              <a:rPr lang="ru-RU" dirty="0"/>
              <a:t> </a:t>
            </a:r>
            <a:r>
              <a:rPr lang="ru-RU" dirty="0" err="1"/>
              <a:t>сонячні</a:t>
            </a:r>
            <a:r>
              <a:rPr lang="ru-RU" dirty="0"/>
              <a:t> </a:t>
            </a:r>
            <a:r>
              <a:rPr lang="ru-RU" dirty="0" err="1"/>
              <a:t>системи</a:t>
            </a:r>
            <a:r>
              <a:rPr lang="ru-RU" dirty="0"/>
              <a:t> </a:t>
            </a:r>
            <a:r>
              <a:rPr lang="ru-RU" dirty="0" err="1"/>
              <a:t>обігріву</a:t>
            </a:r>
            <a:r>
              <a:rPr lang="ru-RU" dirty="0"/>
              <a:t> </a:t>
            </a:r>
            <a:r>
              <a:rPr lang="ru-RU" dirty="0" err="1"/>
              <a:t>доступними</a:t>
            </a:r>
            <a:r>
              <a:rPr lang="ru-RU" dirty="0"/>
              <a:t> для </a:t>
            </a:r>
            <a:r>
              <a:rPr lang="ru-RU" dirty="0" err="1"/>
              <a:t>отримання</a:t>
            </a:r>
            <a:r>
              <a:rPr lang="ru-RU" dirty="0"/>
              <a:t> </a:t>
            </a:r>
            <a:r>
              <a:rPr lang="ru-RU" dirty="0" err="1"/>
              <a:t>гарячої</a:t>
            </a:r>
            <a:r>
              <a:rPr lang="ru-RU" dirty="0"/>
              <a:t> води </a:t>
            </a:r>
            <a:r>
              <a:rPr lang="ru-RU" dirty="0" err="1"/>
              <a:t>або</a:t>
            </a:r>
            <a:r>
              <a:rPr lang="ru-RU" dirty="0"/>
              <a:t> для </a:t>
            </a:r>
            <a:r>
              <a:rPr lang="ru-RU" dirty="0" err="1"/>
              <a:t>подачі</a:t>
            </a:r>
            <a:r>
              <a:rPr lang="ru-RU" dirty="0"/>
              <a:t> </a:t>
            </a:r>
            <a:r>
              <a:rPr lang="ru-RU" dirty="0" err="1"/>
              <a:t>додаткового</a:t>
            </a:r>
            <a:r>
              <a:rPr lang="ru-RU" dirty="0"/>
              <a:t> тепла в контур </a:t>
            </a:r>
            <a:r>
              <a:rPr lang="ru-RU" dirty="0" err="1"/>
              <a:t>опалення</a:t>
            </a:r>
            <a:r>
              <a:rPr lang="ru-RU" dirty="0" smtClean="0"/>
              <a:t>.</a:t>
            </a:r>
          </a:p>
          <a:p>
            <a:pPr algn="ctr"/>
            <a:r>
              <a:rPr lang="ru-RU" dirty="0" err="1"/>
              <a:t>Використання</a:t>
            </a:r>
            <a:r>
              <a:rPr lang="ru-RU" dirty="0"/>
              <a:t> </a:t>
            </a:r>
            <a:r>
              <a:rPr lang="ru-RU" dirty="0" err="1"/>
              <a:t>сонячного</a:t>
            </a:r>
            <a:r>
              <a:rPr lang="ru-RU" dirty="0"/>
              <a:t> </a:t>
            </a:r>
            <a:r>
              <a:rPr lang="ru-RU" dirty="0" err="1"/>
              <a:t>випромінювання</a:t>
            </a:r>
            <a:r>
              <a:rPr lang="ru-RU" dirty="0"/>
              <a:t> в </a:t>
            </a:r>
            <a:r>
              <a:rPr lang="ru-RU" dirty="0" err="1"/>
              <a:t>якості</a:t>
            </a:r>
            <a:r>
              <a:rPr lang="ru-RU" dirty="0"/>
              <a:t> </a:t>
            </a:r>
            <a:r>
              <a:rPr lang="ru-RU" dirty="0" err="1"/>
              <a:t>теплової</a:t>
            </a:r>
            <a:r>
              <a:rPr lang="ru-RU" dirty="0"/>
              <a:t> </a:t>
            </a:r>
            <a:r>
              <a:rPr lang="ru-RU" dirty="0" err="1"/>
              <a:t>енергії</a:t>
            </a:r>
            <a:r>
              <a:rPr lang="ru-RU" dirty="0"/>
              <a:t> </a:t>
            </a:r>
            <a:r>
              <a:rPr lang="ru-RU" dirty="0" err="1"/>
              <a:t>називається</a:t>
            </a:r>
            <a:r>
              <a:rPr lang="ru-RU" dirty="0"/>
              <a:t> </a:t>
            </a:r>
            <a:r>
              <a:rPr lang="ru-RU" dirty="0" err="1"/>
              <a:t>сонячним</a:t>
            </a:r>
            <a:r>
              <a:rPr lang="ru-RU" dirty="0"/>
              <a:t> </a:t>
            </a:r>
            <a:r>
              <a:rPr lang="ru-RU" dirty="0" err="1"/>
              <a:t>тепловим</a:t>
            </a:r>
            <a:r>
              <a:rPr lang="ru-RU" dirty="0"/>
              <a:t> </a:t>
            </a:r>
            <a:r>
              <a:rPr lang="ru-RU" dirty="0" err="1"/>
              <a:t>обігрівом</a:t>
            </a:r>
            <a:r>
              <a:rPr lang="ru-RU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7847124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ᐈ Логотип солнце: 20+ примеров эмблем, советы по созданию | Logaste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61582" y="580291"/>
            <a:ext cx="4416425" cy="22082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err="1"/>
              <a:t>Переваги</a:t>
            </a:r>
            <a:r>
              <a:rPr lang="ru-RU" dirty="0"/>
              <a:t> </a:t>
            </a:r>
            <a:r>
              <a:rPr lang="ru-RU" dirty="0" err="1"/>
              <a:t>сонячної</a:t>
            </a:r>
            <a:r>
              <a:rPr lang="ru-RU" dirty="0"/>
              <a:t> </a:t>
            </a:r>
            <a:r>
              <a:rPr lang="ru-RU" dirty="0" err="1"/>
              <a:t>енергії</a:t>
            </a:r>
            <a:r>
              <a:rPr lang="ru-RU" dirty="0"/>
              <a:t>: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ru-RU" dirty="0" err="1"/>
              <a:t>Нескінченна</a:t>
            </a:r>
            <a:r>
              <a:rPr lang="ru-RU" dirty="0"/>
              <a:t> </a:t>
            </a:r>
            <a:r>
              <a:rPr lang="ru-RU" dirty="0" err="1"/>
              <a:t>кількість</a:t>
            </a:r>
            <a:r>
              <a:rPr lang="ru-RU" dirty="0"/>
              <a:t> </a:t>
            </a:r>
            <a:r>
              <a:rPr lang="ru-RU" dirty="0" err="1"/>
              <a:t>безкоштовної</a:t>
            </a:r>
            <a:r>
              <a:rPr lang="ru-RU" dirty="0"/>
              <a:t> </a:t>
            </a:r>
            <a:r>
              <a:rPr lang="ru-RU" dirty="0" err="1"/>
              <a:t>енергії</a:t>
            </a:r>
            <a:endParaRPr lang="ru-RU" dirty="0"/>
          </a:p>
          <a:p>
            <a:pPr algn="ctr"/>
            <a:r>
              <a:rPr lang="ru-RU" dirty="0" err="1"/>
              <a:t>Відсутність</a:t>
            </a:r>
            <a:r>
              <a:rPr lang="ru-RU" dirty="0"/>
              <a:t> </a:t>
            </a:r>
            <a:r>
              <a:rPr lang="ru-RU" dirty="0" err="1"/>
              <a:t>викидів</a:t>
            </a:r>
            <a:r>
              <a:rPr lang="ru-RU" dirty="0"/>
              <a:t> </a:t>
            </a:r>
            <a:r>
              <a:rPr lang="en-US" dirty="0"/>
              <a:t>CO₂ </a:t>
            </a:r>
            <a:r>
              <a:rPr lang="ru-RU" dirty="0" err="1"/>
              <a:t>під</a:t>
            </a:r>
            <a:r>
              <a:rPr lang="ru-RU" dirty="0"/>
              <a:t> час </a:t>
            </a:r>
            <a:r>
              <a:rPr lang="ru-RU" dirty="0" err="1"/>
              <a:t>роботи</a:t>
            </a:r>
            <a:endParaRPr lang="ru-RU" dirty="0"/>
          </a:p>
          <a:p>
            <a:pPr algn="ctr"/>
            <a:r>
              <a:rPr lang="ru-RU" dirty="0" err="1"/>
              <a:t>Економія</a:t>
            </a:r>
            <a:r>
              <a:rPr lang="ru-RU" dirty="0"/>
              <a:t> </a:t>
            </a:r>
            <a:r>
              <a:rPr lang="ru-RU" dirty="0" err="1"/>
              <a:t>витрат</a:t>
            </a:r>
            <a:r>
              <a:rPr lang="ru-RU" dirty="0"/>
              <a:t>: на 60% </a:t>
            </a:r>
            <a:r>
              <a:rPr lang="ru-RU" dirty="0" err="1"/>
              <a:t>менше</a:t>
            </a:r>
            <a:r>
              <a:rPr lang="ru-RU" dirty="0"/>
              <a:t> </a:t>
            </a:r>
            <a:r>
              <a:rPr lang="ru-RU" dirty="0" err="1"/>
              <a:t>енергії</a:t>
            </a:r>
            <a:r>
              <a:rPr lang="ru-RU" dirty="0"/>
              <a:t> для </a:t>
            </a:r>
            <a:r>
              <a:rPr lang="ru-RU" dirty="0" err="1"/>
              <a:t>нагріву</a:t>
            </a:r>
            <a:r>
              <a:rPr lang="ru-RU" dirty="0"/>
              <a:t> води, на 25% </a:t>
            </a:r>
            <a:r>
              <a:rPr lang="ru-RU" dirty="0" err="1"/>
              <a:t>менше</a:t>
            </a:r>
            <a:r>
              <a:rPr lang="ru-RU" dirty="0"/>
              <a:t> </a:t>
            </a:r>
            <a:r>
              <a:rPr lang="ru-RU" dirty="0" err="1"/>
              <a:t>енергії</a:t>
            </a:r>
            <a:r>
              <a:rPr lang="ru-RU" dirty="0"/>
              <a:t> для </a:t>
            </a:r>
            <a:r>
              <a:rPr lang="ru-RU" dirty="0" err="1"/>
              <a:t>опалення</a:t>
            </a:r>
            <a:endParaRPr lang="ru-RU" dirty="0"/>
          </a:p>
          <a:p>
            <a:pPr algn="ctr"/>
            <a:r>
              <a:rPr lang="ru-RU" dirty="0" err="1"/>
              <a:t>Скорочує</a:t>
            </a:r>
            <a:r>
              <a:rPr lang="ru-RU" dirty="0"/>
              <a:t> </a:t>
            </a:r>
            <a:r>
              <a:rPr lang="ru-RU" dirty="0" err="1"/>
              <a:t>споживання</a:t>
            </a:r>
            <a:r>
              <a:rPr lang="ru-RU" dirty="0"/>
              <a:t> </a:t>
            </a:r>
            <a:r>
              <a:rPr lang="ru-RU" dirty="0" err="1"/>
              <a:t>викопних</a:t>
            </a:r>
            <a:r>
              <a:rPr lang="ru-RU" dirty="0"/>
              <a:t> </a:t>
            </a:r>
            <a:r>
              <a:rPr lang="ru-RU" dirty="0" err="1"/>
              <a:t>видів</a:t>
            </a:r>
            <a:r>
              <a:rPr lang="ru-RU" dirty="0"/>
              <a:t> </a:t>
            </a:r>
            <a:r>
              <a:rPr lang="ru-RU" dirty="0" err="1"/>
              <a:t>палива</a:t>
            </a:r>
            <a:endParaRPr lang="ru-RU" dirty="0"/>
          </a:p>
          <a:p>
            <a:pPr algn="ctr"/>
            <a:r>
              <a:rPr lang="ru-RU" dirty="0" err="1"/>
              <a:t>Сонячну</a:t>
            </a:r>
            <a:r>
              <a:rPr lang="ru-RU" dirty="0"/>
              <a:t> </a:t>
            </a:r>
            <a:r>
              <a:rPr lang="ru-RU" dirty="0" err="1"/>
              <a:t>теплову</a:t>
            </a:r>
            <a:r>
              <a:rPr lang="ru-RU" dirty="0"/>
              <a:t> систему </a:t>
            </a:r>
            <a:r>
              <a:rPr lang="ru-RU" dirty="0" err="1"/>
              <a:t>можна</a:t>
            </a:r>
            <a:r>
              <a:rPr lang="ru-RU" dirty="0"/>
              <a:t> </a:t>
            </a:r>
            <a:r>
              <a:rPr lang="ru-RU" dirty="0" err="1"/>
              <a:t>інтегрувати</a:t>
            </a:r>
            <a:r>
              <a:rPr lang="ru-RU" dirty="0"/>
              <a:t> в </a:t>
            </a:r>
            <a:r>
              <a:rPr lang="ru-RU" dirty="0" err="1"/>
              <a:t>існуючі</a:t>
            </a:r>
            <a:r>
              <a:rPr lang="ru-RU" dirty="0"/>
              <a:t> </a:t>
            </a:r>
            <a:r>
              <a:rPr lang="ru-RU" dirty="0" err="1"/>
              <a:t>системи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029777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/>
              <a:t>Як </a:t>
            </a:r>
            <a:r>
              <a:rPr lang="ru-RU" dirty="0" err="1"/>
              <a:t>працює</a:t>
            </a:r>
            <a:r>
              <a:rPr lang="ru-RU" dirty="0"/>
              <a:t> </a:t>
            </a:r>
            <a:r>
              <a:rPr lang="ru-RU" dirty="0" err="1" smtClean="0"/>
              <a:t>сонячний</a:t>
            </a:r>
            <a:r>
              <a:rPr lang="ru-RU" dirty="0" smtClean="0"/>
              <a:t> </a:t>
            </a:r>
            <a:r>
              <a:rPr lang="ru-RU" dirty="0" err="1" smtClean="0"/>
              <a:t>обігрів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81340" y="2083778"/>
            <a:ext cx="10661615" cy="3623848"/>
          </a:xfrm>
        </p:spPr>
        <p:txBody>
          <a:bodyPr>
            <a:normAutofit/>
          </a:bodyPr>
          <a:lstStyle/>
          <a:p>
            <a:pPr algn="just"/>
            <a:r>
              <a:rPr lang="uk-UA" dirty="0" smtClean="0"/>
              <a:t>Колектори за допомогою поглинача (абсорбера) поглинають сонячне світло. У ньому нагрівається особливий рідкий теплоносій.</a:t>
            </a:r>
          </a:p>
          <a:p>
            <a:pPr algn="just"/>
            <a:r>
              <a:rPr lang="uk-UA" dirty="0" smtClean="0"/>
              <a:t>Насос подає рідину на теплообмінник сонячного акумулятора.</a:t>
            </a:r>
          </a:p>
          <a:p>
            <a:pPr algn="just"/>
            <a:r>
              <a:rPr lang="uk-UA" dirty="0" smtClean="0"/>
              <a:t>У ньому теплова енергія передається на </a:t>
            </a:r>
            <a:r>
              <a:rPr lang="uk-UA" dirty="0" err="1" smtClean="0"/>
              <a:t>акумулюючий</a:t>
            </a:r>
            <a:r>
              <a:rPr lang="uk-UA" dirty="0" smtClean="0"/>
              <a:t> бак.</a:t>
            </a:r>
          </a:p>
          <a:p>
            <a:pPr algn="just"/>
            <a:r>
              <a:rPr lang="uk-UA" dirty="0" smtClean="0"/>
              <a:t>При недостатності сонячної радіації для нагріву води, звичайна опалювальна система підігріває </a:t>
            </a:r>
            <a:r>
              <a:rPr lang="uk-UA" dirty="0" err="1" smtClean="0"/>
              <a:t>акумулюючий</a:t>
            </a:r>
            <a:r>
              <a:rPr lang="uk-UA" dirty="0" smtClean="0"/>
              <a:t> бак до встановленої температури.</a:t>
            </a:r>
          </a:p>
          <a:p>
            <a:pPr algn="just"/>
            <a:r>
              <a:rPr lang="uk-UA" dirty="0" smtClean="0"/>
              <a:t>Сонячна теплова система залежно від конструкції покриває приблизно до 60% енергії необхідної для задоволення потреб у гарячій воді.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663809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err="1"/>
              <a:t>Використання</a:t>
            </a:r>
            <a:r>
              <a:rPr lang="ru-RU" dirty="0"/>
              <a:t> </a:t>
            </a:r>
            <a:r>
              <a:rPr lang="ru-RU" dirty="0" err="1"/>
              <a:t>сонячної</a:t>
            </a:r>
            <a:r>
              <a:rPr lang="ru-RU" dirty="0"/>
              <a:t> </a:t>
            </a:r>
            <a:r>
              <a:rPr lang="ru-RU" dirty="0" err="1"/>
              <a:t>енергії</a:t>
            </a:r>
            <a:r>
              <a:rPr lang="ru-RU" dirty="0"/>
              <a:t> для </a:t>
            </a:r>
            <a:r>
              <a:rPr lang="ru-RU" dirty="0" err="1"/>
              <a:t>опалення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251678" y="1874517"/>
            <a:ext cx="10178322" cy="4703264"/>
          </a:xfrm>
        </p:spPr>
        <p:txBody>
          <a:bodyPr>
            <a:normAutofit/>
          </a:bodyPr>
          <a:lstStyle/>
          <a:p>
            <a:pPr algn="just"/>
            <a:r>
              <a:rPr lang="ru-RU" dirty="0" err="1"/>
              <a:t>Крім</a:t>
            </a:r>
            <a:r>
              <a:rPr lang="ru-RU" dirty="0"/>
              <a:t> </a:t>
            </a:r>
            <a:r>
              <a:rPr lang="ru-RU" dirty="0" err="1"/>
              <a:t>виробництва</a:t>
            </a:r>
            <a:r>
              <a:rPr lang="ru-RU" dirty="0"/>
              <a:t> </a:t>
            </a:r>
            <a:r>
              <a:rPr lang="ru-RU" dirty="0" err="1"/>
              <a:t>гарячої</a:t>
            </a:r>
            <a:r>
              <a:rPr lang="ru-RU" dirty="0"/>
              <a:t> води для </a:t>
            </a:r>
            <a:r>
              <a:rPr lang="ru-RU" dirty="0" err="1"/>
              <a:t>побутових</a:t>
            </a:r>
            <a:r>
              <a:rPr lang="ru-RU" dirty="0"/>
              <a:t> потреб </a:t>
            </a:r>
            <a:r>
              <a:rPr lang="ru-RU" dirty="0" err="1"/>
              <a:t>нагрітий</a:t>
            </a:r>
            <a:r>
              <a:rPr lang="ru-RU" dirty="0"/>
              <a:t> в </a:t>
            </a:r>
            <a:r>
              <a:rPr lang="ru-RU" dirty="0" err="1"/>
              <a:t>колекторах</a:t>
            </a:r>
            <a:r>
              <a:rPr lang="ru-RU" dirty="0"/>
              <a:t> </a:t>
            </a:r>
            <a:r>
              <a:rPr lang="ru-RU" dirty="0" err="1"/>
              <a:t>теплоносій</a:t>
            </a:r>
            <a:r>
              <a:rPr lang="ru-RU" dirty="0"/>
              <a:t> </a:t>
            </a:r>
            <a:r>
              <a:rPr lang="ru-RU" dirty="0" err="1"/>
              <a:t>може</a:t>
            </a:r>
            <a:r>
              <a:rPr lang="ru-RU" dirty="0"/>
              <a:t> </a:t>
            </a:r>
            <a:r>
              <a:rPr lang="ru-RU" dirty="0" err="1"/>
              <a:t>використовуватися</a:t>
            </a:r>
            <a:r>
              <a:rPr lang="ru-RU" dirty="0"/>
              <a:t> для </a:t>
            </a:r>
            <a:r>
              <a:rPr lang="ru-RU" dirty="0" err="1"/>
              <a:t>додаткового</a:t>
            </a:r>
            <a:r>
              <a:rPr lang="ru-RU" dirty="0"/>
              <a:t> </a:t>
            </a:r>
            <a:r>
              <a:rPr lang="ru-RU" dirty="0" err="1"/>
              <a:t>підігріву</a:t>
            </a:r>
            <a:r>
              <a:rPr lang="ru-RU" dirty="0"/>
              <a:t> </a:t>
            </a:r>
            <a:r>
              <a:rPr lang="ru-RU" dirty="0" err="1"/>
              <a:t>системи</a:t>
            </a:r>
            <a:r>
              <a:rPr lang="ru-RU" dirty="0"/>
              <a:t> </a:t>
            </a:r>
            <a:r>
              <a:rPr lang="ru-RU" dirty="0" err="1"/>
              <a:t>опалення</a:t>
            </a:r>
            <a:r>
              <a:rPr lang="ru-RU" dirty="0"/>
              <a:t>. </a:t>
            </a:r>
            <a:r>
              <a:rPr lang="ru-RU" dirty="0" err="1"/>
              <a:t>Цей</a:t>
            </a:r>
            <a:r>
              <a:rPr lang="ru-RU" dirty="0"/>
              <a:t> метод </a:t>
            </a:r>
            <a:r>
              <a:rPr lang="ru-RU" dirty="0" err="1"/>
              <a:t>забезпечує</a:t>
            </a:r>
            <a:r>
              <a:rPr lang="ru-RU" dirty="0"/>
              <a:t> </a:t>
            </a:r>
            <a:r>
              <a:rPr lang="ru-RU" dirty="0" err="1"/>
              <a:t>підтримку</a:t>
            </a:r>
            <a:r>
              <a:rPr lang="ru-RU" dirty="0"/>
              <a:t> </a:t>
            </a:r>
            <a:r>
              <a:rPr lang="ru-RU" dirty="0" err="1"/>
              <a:t>системи</a:t>
            </a:r>
            <a:r>
              <a:rPr lang="ru-RU" dirty="0"/>
              <a:t> </a:t>
            </a:r>
            <a:r>
              <a:rPr lang="ru-RU" dirty="0" err="1"/>
              <a:t>опалення</a:t>
            </a:r>
            <a:r>
              <a:rPr lang="ru-RU" dirty="0"/>
              <a:t> і </a:t>
            </a:r>
            <a:r>
              <a:rPr lang="ru-RU" dirty="0" err="1"/>
              <a:t>дає</a:t>
            </a:r>
            <a:r>
              <a:rPr lang="ru-RU" dirty="0"/>
              <a:t> </a:t>
            </a:r>
            <a:r>
              <a:rPr lang="ru-RU" dirty="0" err="1"/>
              <a:t>суттєву</a:t>
            </a:r>
            <a:r>
              <a:rPr lang="ru-RU" dirty="0"/>
              <a:t> </a:t>
            </a:r>
            <a:r>
              <a:rPr lang="ru-RU" dirty="0" err="1"/>
              <a:t>економію</a:t>
            </a:r>
            <a:r>
              <a:rPr lang="ru-RU" dirty="0"/>
              <a:t>. Таким чином, </a:t>
            </a:r>
            <a:r>
              <a:rPr lang="ru-RU" dirty="0" err="1"/>
              <a:t>навіть</a:t>
            </a:r>
            <a:r>
              <a:rPr lang="ru-RU" dirty="0"/>
              <a:t> при </a:t>
            </a:r>
            <a:r>
              <a:rPr lang="ru-RU" dirty="0" err="1"/>
              <a:t>помірних</a:t>
            </a:r>
            <a:r>
              <a:rPr lang="ru-RU" dirty="0"/>
              <a:t> температурах, </a:t>
            </a:r>
            <a:r>
              <a:rPr lang="ru-RU" dirty="0" err="1"/>
              <a:t>завдяки</a:t>
            </a:r>
            <a:r>
              <a:rPr lang="ru-RU" dirty="0"/>
              <a:t> </a:t>
            </a:r>
            <a:r>
              <a:rPr lang="ru-RU" dirty="0" err="1"/>
              <a:t>системі</a:t>
            </a:r>
            <a:r>
              <a:rPr lang="ru-RU" dirty="0"/>
              <a:t> </a:t>
            </a:r>
            <a:r>
              <a:rPr lang="ru-RU" dirty="0" err="1"/>
              <a:t>сонячної</a:t>
            </a:r>
            <a:r>
              <a:rPr lang="ru-RU" dirty="0"/>
              <a:t> </a:t>
            </a:r>
            <a:r>
              <a:rPr lang="ru-RU" dirty="0" err="1"/>
              <a:t>підтримки</a:t>
            </a:r>
            <a:r>
              <a:rPr lang="ru-RU" dirty="0"/>
              <a:t>, блок </a:t>
            </a:r>
            <a:r>
              <a:rPr lang="ru-RU" dirty="0" err="1"/>
              <a:t>нагріву</a:t>
            </a:r>
            <a:r>
              <a:rPr lang="ru-RU" dirty="0"/>
              <a:t> часто </a:t>
            </a:r>
            <a:r>
              <a:rPr lang="ru-RU" dirty="0" err="1"/>
              <a:t>може</a:t>
            </a:r>
            <a:r>
              <a:rPr lang="ru-RU" dirty="0"/>
              <a:t> </a:t>
            </a:r>
            <a:r>
              <a:rPr lang="ru-RU" dirty="0" err="1"/>
              <a:t>залишатися</a:t>
            </a:r>
            <a:r>
              <a:rPr lang="ru-RU" dirty="0"/>
              <a:t> </a:t>
            </a:r>
            <a:r>
              <a:rPr lang="ru-RU" dirty="0" err="1"/>
              <a:t>вимкненим</a:t>
            </a:r>
            <a:r>
              <a:rPr lang="ru-RU" dirty="0"/>
              <a:t>.</a:t>
            </a:r>
          </a:p>
          <a:p>
            <a:pPr algn="just"/>
            <a:r>
              <a:rPr lang="ru-RU" dirty="0" err="1"/>
              <a:t>Ключовим</a:t>
            </a:r>
            <a:r>
              <a:rPr lang="ru-RU" dirty="0"/>
              <a:t> </a:t>
            </a:r>
            <a:r>
              <a:rPr lang="ru-RU" dirty="0" err="1"/>
              <a:t>елементом</a:t>
            </a:r>
            <a:r>
              <a:rPr lang="ru-RU" dirty="0"/>
              <a:t> </a:t>
            </a:r>
            <a:r>
              <a:rPr lang="ru-RU" dirty="0" err="1"/>
              <a:t>даного</a:t>
            </a:r>
            <a:r>
              <a:rPr lang="ru-RU" dirty="0"/>
              <a:t> </a:t>
            </a:r>
            <a:r>
              <a:rPr lang="ru-RU" dirty="0" err="1"/>
              <a:t>рішення</a:t>
            </a:r>
            <a:r>
              <a:rPr lang="ru-RU" dirty="0"/>
              <a:t> є </a:t>
            </a:r>
            <a:r>
              <a:rPr lang="ru-RU" dirty="0" err="1"/>
              <a:t>комбінована</a:t>
            </a:r>
            <a:r>
              <a:rPr lang="ru-RU" dirty="0"/>
              <a:t> </a:t>
            </a:r>
            <a:r>
              <a:rPr lang="ru-RU" dirty="0" err="1"/>
              <a:t>буферна</a:t>
            </a:r>
            <a:r>
              <a:rPr lang="ru-RU" dirty="0"/>
              <a:t> </a:t>
            </a:r>
            <a:r>
              <a:rPr lang="ru-RU" dirty="0" err="1"/>
              <a:t>ємність</a:t>
            </a:r>
            <a:r>
              <a:rPr lang="ru-RU" dirty="0"/>
              <a:t> у </a:t>
            </a:r>
            <a:r>
              <a:rPr lang="ru-RU" dirty="0" err="1"/>
              <a:t>поєднанні</a:t>
            </a:r>
            <a:r>
              <a:rPr lang="ru-RU" dirty="0"/>
              <a:t> </a:t>
            </a:r>
            <a:r>
              <a:rPr lang="ru-RU" dirty="0" err="1"/>
              <a:t>зі</a:t>
            </a:r>
            <a:r>
              <a:rPr lang="ru-RU" dirty="0"/>
              <a:t> </a:t>
            </a:r>
            <a:r>
              <a:rPr lang="ru-RU" dirty="0" err="1"/>
              <a:t>станцією</a:t>
            </a:r>
            <a:r>
              <a:rPr lang="ru-RU" dirty="0"/>
              <a:t> </a:t>
            </a:r>
            <a:r>
              <a:rPr lang="ru-RU" dirty="0" err="1"/>
              <a:t>приготування</a:t>
            </a:r>
            <a:r>
              <a:rPr lang="ru-RU" dirty="0"/>
              <a:t> </a:t>
            </a:r>
            <a:r>
              <a:rPr lang="ru-RU" dirty="0" err="1"/>
              <a:t>гарячої</a:t>
            </a:r>
            <a:r>
              <a:rPr lang="ru-RU" dirty="0"/>
              <a:t> води. При </a:t>
            </a:r>
            <a:r>
              <a:rPr lang="ru-RU" dirty="0" err="1"/>
              <a:t>достатньому</a:t>
            </a:r>
            <a:r>
              <a:rPr lang="ru-RU" dirty="0"/>
              <a:t> </a:t>
            </a:r>
            <a:r>
              <a:rPr lang="ru-RU" dirty="0" err="1"/>
              <a:t>рівні</a:t>
            </a:r>
            <a:r>
              <a:rPr lang="ru-RU" dirty="0"/>
              <a:t> </a:t>
            </a:r>
            <a:r>
              <a:rPr lang="ru-RU" dirty="0" err="1"/>
              <a:t>сонячного</a:t>
            </a:r>
            <a:r>
              <a:rPr lang="ru-RU" dirty="0"/>
              <a:t> </a:t>
            </a:r>
            <a:r>
              <a:rPr lang="ru-RU" dirty="0" err="1"/>
              <a:t>випромінювання</a:t>
            </a:r>
            <a:r>
              <a:rPr lang="ru-RU" dirty="0"/>
              <a:t> </a:t>
            </a:r>
            <a:r>
              <a:rPr lang="ru-RU" dirty="0" err="1"/>
              <a:t>теплоносій</a:t>
            </a:r>
            <a:r>
              <a:rPr lang="ru-RU" dirty="0"/>
              <a:t>, </a:t>
            </a:r>
            <a:r>
              <a:rPr lang="ru-RU" dirty="0" err="1"/>
              <a:t>який</a:t>
            </a:r>
            <a:r>
              <a:rPr lang="ru-RU" dirty="0"/>
              <a:t> </a:t>
            </a:r>
            <a:r>
              <a:rPr lang="ru-RU" dirty="0" err="1"/>
              <a:t>знаходиться</a:t>
            </a:r>
            <a:r>
              <a:rPr lang="ru-RU" dirty="0"/>
              <a:t> в </a:t>
            </a:r>
            <a:r>
              <a:rPr lang="ru-RU" dirty="0" err="1"/>
              <a:t>сонячній</a:t>
            </a:r>
            <a:r>
              <a:rPr lang="ru-RU" dirty="0"/>
              <a:t> </a:t>
            </a:r>
            <a:r>
              <a:rPr lang="ru-RU" dirty="0" err="1"/>
              <a:t>системі</a:t>
            </a:r>
            <a:r>
              <a:rPr lang="ru-RU" dirty="0"/>
              <a:t>, </a:t>
            </a:r>
            <a:r>
              <a:rPr lang="ru-RU" dirty="0" err="1"/>
              <a:t>нагріває</a:t>
            </a:r>
            <a:r>
              <a:rPr lang="ru-RU" dirty="0"/>
              <a:t> воду в </a:t>
            </a:r>
            <a:r>
              <a:rPr lang="ru-RU" dirty="0" err="1"/>
              <a:t>буферній</a:t>
            </a:r>
            <a:r>
              <a:rPr lang="ru-RU" dirty="0"/>
              <a:t> </a:t>
            </a:r>
            <a:r>
              <a:rPr lang="ru-RU" dirty="0" err="1"/>
              <a:t>ємності</a:t>
            </a:r>
            <a:r>
              <a:rPr lang="ru-RU" dirty="0"/>
              <a:t> за </a:t>
            </a:r>
            <a:r>
              <a:rPr lang="ru-RU" dirty="0" err="1"/>
              <a:t>допомогою</a:t>
            </a:r>
            <a:r>
              <a:rPr lang="ru-RU" dirty="0"/>
              <a:t> </a:t>
            </a:r>
            <a:r>
              <a:rPr lang="ru-RU" dirty="0" err="1"/>
              <a:t>теплообмінника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знаходиться</a:t>
            </a:r>
            <a:r>
              <a:rPr lang="ru-RU" dirty="0"/>
              <a:t> в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нижній</a:t>
            </a:r>
            <a:r>
              <a:rPr lang="ru-RU" dirty="0"/>
              <a:t> </a:t>
            </a:r>
            <a:r>
              <a:rPr lang="ru-RU" dirty="0" err="1"/>
              <a:t>частині</a:t>
            </a:r>
            <a:r>
              <a:rPr lang="ru-RU" dirty="0"/>
              <a:t>. У </a:t>
            </a:r>
            <a:r>
              <a:rPr lang="ru-RU" dirty="0" err="1"/>
              <a:t>разі</a:t>
            </a:r>
            <a:r>
              <a:rPr lang="ru-RU" dirty="0"/>
              <a:t> </a:t>
            </a:r>
            <a:r>
              <a:rPr lang="ru-RU" dirty="0" err="1"/>
              <a:t>зменшення</a:t>
            </a:r>
            <a:r>
              <a:rPr lang="ru-RU" dirty="0"/>
              <a:t> </a:t>
            </a:r>
            <a:r>
              <a:rPr lang="ru-RU" dirty="0" err="1"/>
              <a:t>температури</a:t>
            </a:r>
            <a:r>
              <a:rPr lang="ru-RU" dirty="0"/>
              <a:t>, </a:t>
            </a:r>
            <a:r>
              <a:rPr lang="ru-RU" dirty="0" err="1"/>
              <a:t>наприклад</a:t>
            </a:r>
            <a:r>
              <a:rPr lang="ru-RU" dirty="0"/>
              <a:t>, через те, </a:t>
            </a:r>
            <a:r>
              <a:rPr lang="ru-RU" dirty="0" err="1"/>
              <a:t>що</a:t>
            </a:r>
            <a:r>
              <a:rPr lang="ru-RU" dirty="0"/>
              <a:t> Ви </a:t>
            </a:r>
            <a:r>
              <a:rPr lang="ru-RU" dirty="0" err="1"/>
              <a:t>довго</a:t>
            </a:r>
            <a:r>
              <a:rPr lang="ru-RU" dirty="0"/>
              <a:t> </a:t>
            </a:r>
            <a:r>
              <a:rPr lang="ru-RU" dirty="0" err="1"/>
              <a:t>приймаєте</a:t>
            </a:r>
            <a:r>
              <a:rPr lang="ru-RU" dirty="0"/>
              <a:t> душ, </a:t>
            </a:r>
            <a:r>
              <a:rPr lang="ru-RU" dirty="0" err="1"/>
              <a:t>вмикається</a:t>
            </a:r>
            <a:r>
              <a:rPr lang="ru-RU" dirty="0"/>
              <a:t> </a:t>
            </a:r>
            <a:r>
              <a:rPr lang="ru-RU" dirty="0" err="1"/>
              <a:t>другий</a:t>
            </a:r>
            <a:r>
              <a:rPr lang="ru-RU" dirty="0"/>
              <a:t> </a:t>
            </a:r>
            <a:r>
              <a:rPr lang="ru-RU" dirty="0" err="1"/>
              <a:t>нагрівальний</a:t>
            </a:r>
            <a:r>
              <a:rPr lang="ru-RU" dirty="0"/>
              <a:t> контур (</a:t>
            </a:r>
            <a:r>
              <a:rPr lang="ru-RU" dirty="0" err="1"/>
              <a:t>наприклад</a:t>
            </a:r>
            <a:r>
              <a:rPr lang="ru-RU" dirty="0"/>
              <a:t>, </a:t>
            </a:r>
            <a:r>
              <a:rPr lang="ru-RU" dirty="0" err="1"/>
              <a:t>від</a:t>
            </a:r>
            <a:r>
              <a:rPr lang="ru-RU" dirty="0"/>
              <a:t> газового котла), </a:t>
            </a:r>
            <a:r>
              <a:rPr lang="ru-RU" dirty="0" err="1"/>
              <a:t>який</a:t>
            </a:r>
            <a:r>
              <a:rPr lang="ru-RU" dirty="0"/>
              <a:t> </a:t>
            </a:r>
            <a:r>
              <a:rPr lang="ru-RU" dirty="0" err="1"/>
              <a:t>здійснює</a:t>
            </a:r>
            <a:r>
              <a:rPr lang="ru-RU" dirty="0"/>
              <a:t> </a:t>
            </a:r>
            <a:r>
              <a:rPr lang="ru-RU" dirty="0" err="1"/>
              <a:t>додатковий</a:t>
            </a:r>
            <a:r>
              <a:rPr lang="ru-RU" dirty="0"/>
              <a:t> </a:t>
            </a:r>
            <a:r>
              <a:rPr lang="ru-RU" dirty="0" err="1"/>
              <a:t>нагрів</a:t>
            </a:r>
            <a:r>
              <a:rPr lang="ru-RU" dirty="0"/>
              <a:t> води.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928232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err="1"/>
              <a:t>Сонячні</a:t>
            </a:r>
            <a:r>
              <a:rPr lang="ru-RU" dirty="0"/>
              <a:t> </a:t>
            </a:r>
            <a:r>
              <a:rPr lang="ru-RU" dirty="0" err="1"/>
              <a:t>нагрівальні</a:t>
            </a:r>
            <a:r>
              <a:rPr lang="ru-RU" dirty="0"/>
              <a:t> 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err="1" smtClean="0"/>
              <a:t>системи</a:t>
            </a:r>
            <a:r>
              <a:rPr lang="ru-RU" dirty="0" smtClean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en-US" dirty="0" err="1" smtClean="0"/>
              <a:t>Vaillant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07929" y="1827720"/>
            <a:ext cx="4823806" cy="4290645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ru-RU" dirty="0"/>
              <a:t>Як правило, </a:t>
            </a:r>
            <a:r>
              <a:rPr lang="ru-RU" dirty="0" err="1"/>
              <a:t>сонячної</a:t>
            </a:r>
            <a:r>
              <a:rPr lang="ru-RU" dirty="0"/>
              <a:t> </a:t>
            </a:r>
            <a:r>
              <a:rPr lang="ru-RU" dirty="0" err="1"/>
              <a:t>енергії</a:t>
            </a:r>
            <a:r>
              <a:rPr lang="ru-RU" dirty="0"/>
              <a:t> не </a:t>
            </a:r>
            <a:r>
              <a:rPr lang="ru-RU" dirty="0" err="1"/>
              <a:t>достатньо</a:t>
            </a:r>
            <a:r>
              <a:rPr lang="ru-RU" dirty="0"/>
              <a:t>, </a:t>
            </a:r>
            <a:r>
              <a:rPr lang="ru-RU" dirty="0" err="1"/>
              <a:t>щоб</a:t>
            </a:r>
            <a:r>
              <a:rPr lang="ru-RU" dirty="0"/>
              <a:t> </a:t>
            </a:r>
            <a:r>
              <a:rPr lang="ru-RU" dirty="0" err="1"/>
              <a:t>покрити</a:t>
            </a:r>
            <a:r>
              <a:rPr lang="ru-RU" dirty="0"/>
              <a:t> весь попит на </a:t>
            </a:r>
            <a:r>
              <a:rPr lang="ru-RU" dirty="0" err="1"/>
              <a:t>теплову</a:t>
            </a:r>
            <a:r>
              <a:rPr lang="ru-RU" dirty="0"/>
              <a:t> </a:t>
            </a:r>
            <a:r>
              <a:rPr lang="ru-RU" dirty="0" err="1"/>
              <a:t>енергію</a:t>
            </a:r>
            <a:r>
              <a:rPr lang="ru-RU" dirty="0"/>
              <a:t> </a:t>
            </a:r>
            <a:r>
              <a:rPr lang="ru-RU" dirty="0" err="1"/>
              <a:t>цілий</a:t>
            </a:r>
            <a:r>
              <a:rPr lang="ru-RU" dirty="0"/>
              <a:t> </a:t>
            </a:r>
            <a:r>
              <a:rPr lang="ru-RU" dirty="0" err="1"/>
              <a:t>рік</a:t>
            </a:r>
            <a:r>
              <a:rPr lang="ru-RU" dirty="0"/>
              <a:t>. Тому </a:t>
            </a:r>
            <a:r>
              <a:rPr lang="ru-RU" dirty="0" err="1"/>
              <a:t>найкраще</a:t>
            </a:r>
            <a:r>
              <a:rPr lang="ru-RU" dirty="0"/>
              <a:t>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використовувати</a:t>
            </a:r>
            <a:r>
              <a:rPr lang="ru-RU" dirty="0"/>
              <a:t> в </a:t>
            </a:r>
            <a:r>
              <a:rPr lang="ru-RU" dirty="0" err="1"/>
              <a:t>традиційній</a:t>
            </a:r>
            <a:r>
              <a:rPr lang="ru-RU" dirty="0"/>
              <a:t> </a:t>
            </a:r>
            <a:r>
              <a:rPr lang="ru-RU" dirty="0" err="1"/>
              <a:t>системі</a:t>
            </a:r>
            <a:r>
              <a:rPr lang="ru-RU" dirty="0"/>
              <a:t>. </a:t>
            </a:r>
            <a:r>
              <a:rPr lang="ru-RU" dirty="0" err="1"/>
              <a:t>Поєднання</a:t>
            </a:r>
            <a:r>
              <a:rPr lang="ru-RU" dirty="0"/>
              <a:t> з газовою </a:t>
            </a:r>
            <a:r>
              <a:rPr lang="ru-RU" dirty="0" err="1"/>
              <a:t>технологією</a:t>
            </a:r>
            <a:r>
              <a:rPr lang="ru-RU" dirty="0"/>
              <a:t> </a:t>
            </a:r>
            <a:r>
              <a:rPr lang="ru-RU" dirty="0" err="1"/>
              <a:t>конденсації</a:t>
            </a:r>
            <a:r>
              <a:rPr lang="ru-RU" dirty="0"/>
              <a:t> є </a:t>
            </a:r>
            <a:r>
              <a:rPr lang="ru-RU" dirty="0" err="1"/>
              <a:t>оптимальним</a:t>
            </a:r>
            <a:r>
              <a:rPr lang="ru-RU" dirty="0"/>
              <a:t> і </a:t>
            </a:r>
            <a:r>
              <a:rPr lang="ru-RU" dirty="0" err="1"/>
              <a:t>економічним</a:t>
            </a:r>
            <a:r>
              <a:rPr lang="ru-RU" dirty="0"/>
              <a:t> </a:t>
            </a:r>
            <a:r>
              <a:rPr lang="ru-RU" dirty="0" err="1"/>
              <a:t>рішенням</a:t>
            </a:r>
            <a:r>
              <a:rPr lang="ru-RU" dirty="0"/>
              <a:t>. </a:t>
            </a:r>
            <a:r>
              <a:rPr lang="ru-RU" dirty="0" err="1"/>
              <a:t>Звичайно</a:t>
            </a:r>
            <a:r>
              <a:rPr lang="ru-RU" dirty="0"/>
              <a:t>, </a:t>
            </a:r>
            <a:r>
              <a:rPr lang="ru-RU" dirty="0" err="1"/>
              <a:t>поєднання</a:t>
            </a:r>
            <a:r>
              <a:rPr lang="ru-RU" dirty="0"/>
              <a:t> </a:t>
            </a:r>
            <a:r>
              <a:rPr lang="ru-RU" dirty="0" err="1"/>
              <a:t>сонячного</a:t>
            </a:r>
            <a:r>
              <a:rPr lang="ru-RU" dirty="0"/>
              <a:t> </a:t>
            </a:r>
            <a:r>
              <a:rPr lang="ru-RU" dirty="0" err="1"/>
              <a:t>нагріву</a:t>
            </a:r>
            <a:r>
              <a:rPr lang="ru-RU" dirty="0"/>
              <a:t> з </a:t>
            </a:r>
            <a:r>
              <a:rPr lang="ru-RU" dirty="0" err="1"/>
              <a:t>тепловим</a:t>
            </a:r>
            <a:r>
              <a:rPr lang="ru-RU" dirty="0"/>
              <a:t> насосом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опаленням</a:t>
            </a:r>
            <a:r>
              <a:rPr lang="ru-RU" dirty="0"/>
              <a:t> твердим </a:t>
            </a:r>
            <a:r>
              <a:rPr lang="ru-RU" dirty="0" err="1"/>
              <a:t>паливом</a:t>
            </a:r>
            <a:r>
              <a:rPr lang="ru-RU" dirty="0"/>
              <a:t> </a:t>
            </a:r>
            <a:r>
              <a:rPr lang="ru-RU" dirty="0" err="1"/>
              <a:t>ще</a:t>
            </a:r>
            <a:r>
              <a:rPr lang="ru-RU" dirty="0"/>
              <a:t> </a:t>
            </a:r>
            <a:r>
              <a:rPr lang="ru-RU" dirty="0" err="1"/>
              <a:t>більш</a:t>
            </a:r>
            <a:r>
              <a:rPr lang="ru-RU" dirty="0"/>
              <a:t> </a:t>
            </a:r>
            <a:r>
              <a:rPr lang="ru-RU" dirty="0" err="1"/>
              <a:t>ефективно</a:t>
            </a:r>
            <a:r>
              <a:rPr lang="ru-RU" dirty="0" smtClean="0"/>
              <a:t>.</a:t>
            </a:r>
          </a:p>
          <a:p>
            <a:pPr algn="just"/>
            <a:r>
              <a:rPr lang="ru-RU" dirty="0" err="1"/>
              <a:t>Розрізняють</a:t>
            </a:r>
            <a:r>
              <a:rPr lang="ru-RU" dirty="0"/>
              <a:t> два </a:t>
            </a:r>
            <a:r>
              <a:rPr lang="ru-RU" dirty="0" err="1"/>
              <a:t>типи</a:t>
            </a:r>
            <a:r>
              <a:rPr lang="ru-RU" dirty="0"/>
              <a:t> </a:t>
            </a:r>
            <a:r>
              <a:rPr lang="ru-RU" dirty="0" err="1"/>
              <a:t>сонячних</a:t>
            </a:r>
            <a:r>
              <a:rPr lang="ru-RU" dirty="0"/>
              <a:t> </a:t>
            </a:r>
            <a:r>
              <a:rPr lang="ru-RU" dirty="0" err="1"/>
              <a:t>теплових</a:t>
            </a:r>
            <a:r>
              <a:rPr lang="ru-RU" dirty="0"/>
              <a:t> (</a:t>
            </a:r>
            <a:r>
              <a:rPr lang="ru-RU" dirty="0" err="1"/>
              <a:t>генеруючих</a:t>
            </a:r>
            <a:r>
              <a:rPr lang="ru-RU" dirty="0"/>
              <a:t> тепло) </a:t>
            </a:r>
            <a:r>
              <a:rPr lang="ru-RU" dirty="0" err="1"/>
              <a:t>колекторів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використовуються</a:t>
            </a:r>
            <a:r>
              <a:rPr lang="ru-RU" dirty="0"/>
              <a:t> в </a:t>
            </a:r>
            <a:r>
              <a:rPr lang="ru-RU" dirty="0" err="1"/>
              <a:t>сонячних</a:t>
            </a:r>
            <a:r>
              <a:rPr lang="ru-RU" dirty="0"/>
              <a:t> </a:t>
            </a:r>
            <a:r>
              <a:rPr lang="ru-RU" dirty="0" err="1"/>
              <a:t>теплових</a:t>
            </a:r>
            <a:r>
              <a:rPr lang="ru-RU" dirty="0"/>
              <a:t> системах: плоский </a:t>
            </a:r>
            <a:r>
              <a:rPr lang="ru-RU" dirty="0" err="1"/>
              <a:t>колектор</a:t>
            </a:r>
            <a:r>
              <a:rPr lang="ru-RU" dirty="0"/>
              <a:t> і </a:t>
            </a:r>
            <a:r>
              <a:rPr lang="ru-RU" dirty="0" err="1"/>
              <a:t>вакуумний</a:t>
            </a:r>
            <a:r>
              <a:rPr lang="ru-RU" dirty="0"/>
              <a:t> </a:t>
            </a:r>
            <a:r>
              <a:rPr lang="ru-RU" dirty="0" err="1"/>
              <a:t>трубчастий</a:t>
            </a:r>
            <a:r>
              <a:rPr lang="ru-RU" dirty="0"/>
              <a:t> </a:t>
            </a:r>
            <a:r>
              <a:rPr lang="ru-RU" dirty="0" err="1"/>
              <a:t>колектор</a:t>
            </a:r>
            <a:r>
              <a:rPr lang="ru-RU" dirty="0"/>
              <a:t>.</a:t>
            </a:r>
          </a:p>
        </p:txBody>
      </p:sp>
      <p:pic>
        <p:nvPicPr>
          <p:cNvPr id="4098" name="Picture 2" descr="Солнечные коллекторы Vaillant - выбор и сравнение моделей, характеристики,  где купить | Vaillan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4470" y="1767255"/>
            <a:ext cx="6029785" cy="38158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064716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err="1"/>
              <a:t>Плоскі</a:t>
            </a:r>
            <a:r>
              <a:rPr lang="ru-RU" dirty="0"/>
              <a:t> </a:t>
            </a:r>
            <a:r>
              <a:rPr lang="ru-RU" dirty="0" err="1"/>
              <a:t>колектори</a:t>
            </a:r>
            <a:r>
              <a:rPr lang="ru-RU" dirty="0"/>
              <a:t> - </a:t>
            </a:r>
            <a:r>
              <a:rPr lang="ru-RU" dirty="0" err="1"/>
              <a:t>енергія</a:t>
            </a:r>
            <a:r>
              <a:rPr lang="ru-RU" dirty="0"/>
              <a:t> на </a:t>
            </a:r>
            <a:r>
              <a:rPr lang="ru-RU" dirty="0" err="1"/>
              <a:t>поверхні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/>
              <a:t>Головним</a:t>
            </a:r>
            <a:r>
              <a:rPr lang="ru-RU" dirty="0"/>
              <a:t> </a:t>
            </a:r>
            <a:r>
              <a:rPr lang="ru-RU" dirty="0" err="1"/>
              <a:t>елементом</a:t>
            </a:r>
            <a:r>
              <a:rPr lang="ru-RU" dirty="0"/>
              <a:t> плоского </a:t>
            </a:r>
            <a:r>
              <a:rPr lang="ru-RU" dirty="0" err="1"/>
              <a:t>колектора</a:t>
            </a:r>
            <a:r>
              <a:rPr lang="ru-RU" dirty="0"/>
              <a:t> є </a:t>
            </a:r>
            <a:r>
              <a:rPr lang="ru-RU" dirty="0" err="1"/>
              <a:t>поглинаюча</a:t>
            </a:r>
            <a:r>
              <a:rPr lang="ru-RU" dirty="0"/>
              <a:t> </a:t>
            </a:r>
            <a:r>
              <a:rPr lang="ru-RU" dirty="0" err="1"/>
              <a:t>поверхня</a:t>
            </a:r>
            <a:r>
              <a:rPr lang="ru-RU" dirty="0"/>
              <a:t>, яка </a:t>
            </a:r>
            <a:r>
              <a:rPr lang="ru-RU" dirty="0" err="1"/>
              <a:t>орієнтована</a:t>
            </a:r>
            <a:r>
              <a:rPr lang="ru-RU" dirty="0"/>
              <a:t> на </a:t>
            </a:r>
            <a:r>
              <a:rPr lang="ru-RU" dirty="0" err="1"/>
              <a:t>сонце</a:t>
            </a:r>
            <a:r>
              <a:rPr lang="ru-RU" dirty="0"/>
              <a:t>. </a:t>
            </a:r>
            <a:r>
              <a:rPr lang="ru-RU" dirty="0" err="1"/>
              <a:t>Покриття</a:t>
            </a:r>
            <a:r>
              <a:rPr lang="ru-RU" dirty="0"/>
              <a:t> </a:t>
            </a:r>
            <a:r>
              <a:rPr lang="ru-RU" dirty="0" err="1"/>
              <a:t>поглинаючої</a:t>
            </a:r>
            <a:r>
              <a:rPr lang="ru-RU" dirty="0"/>
              <a:t> </a:t>
            </a:r>
            <a:r>
              <a:rPr lang="ru-RU" dirty="0" err="1"/>
              <a:t>поверхні</a:t>
            </a:r>
            <a:r>
              <a:rPr lang="ru-RU" dirty="0"/>
              <a:t> </a:t>
            </a:r>
            <a:r>
              <a:rPr lang="ru-RU" dirty="0" err="1"/>
              <a:t>сконструйоване</a:t>
            </a:r>
            <a:r>
              <a:rPr lang="ru-RU" dirty="0"/>
              <a:t> таким чином,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воно</a:t>
            </a:r>
            <a:r>
              <a:rPr lang="ru-RU" dirty="0"/>
              <a:t> </a:t>
            </a:r>
            <a:r>
              <a:rPr lang="ru-RU" dirty="0" err="1"/>
              <a:t>здатне</a:t>
            </a:r>
            <a:r>
              <a:rPr lang="ru-RU" dirty="0"/>
              <a:t> </a:t>
            </a:r>
            <a:r>
              <a:rPr lang="ru-RU" dirty="0" err="1"/>
              <a:t>поглинати</a:t>
            </a:r>
            <a:r>
              <a:rPr lang="ru-RU" dirty="0"/>
              <a:t> максимум </a:t>
            </a:r>
            <a:r>
              <a:rPr lang="ru-RU" dirty="0" err="1"/>
              <a:t>випромінювання</a:t>
            </a:r>
            <a:r>
              <a:rPr lang="ru-RU" dirty="0"/>
              <a:t> і </a:t>
            </a:r>
            <a:r>
              <a:rPr lang="ru-RU" dirty="0" err="1"/>
              <a:t>відображати</a:t>
            </a:r>
            <a:r>
              <a:rPr lang="ru-RU" dirty="0"/>
              <a:t> </a:t>
            </a:r>
            <a:r>
              <a:rPr lang="ru-RU" dirty="0" err="1"/>
              <a:t>лише</a:t>
            </a:r>
            <a:r>
              <a:rPr lang="ru-RU" dirty="0"/>
              <a:t> </a:t>
            </a:r>
            <a:r>
              <a:rPr lang="ru-RU" dirty="0" err="1"/>
              <a:t>невелику</a:t>
            </a:r>
            <a:r>
              <a:rPr lang="ru-RU" dirty="0"/>
              <a:t> </a:t>
            </a:r>
            <a:r>
              <a:rPr lang="ru-RU" dirty="0" err="1"/>
              <a:t>частину</a:t>
            </a:r>
            <a:r>
              <a:rPr lang="ru-RU" dirty="0"/>
              <a:t> </a:t>
            </a:r>
            <a:r>
              <a:rPr lang="ru-RU" dirty="0" err="1"/>
              <a:t>енергії</a:t>
            </a:r>
            <a:r>
              <a:rPr lang="ru-RU" dirty="0"/>
              <a:t>. </a:t>
            </a:r>
            <a:r>
              <a:rPr lang="ru-RU" dirty="0" err="1"/>
              <a:t>Поглинута</a:t>
            </a:r>
            <a:r>
              <a:rPr lang="ru-RU" dirty="0"/>
              <a:t> </a:t>
            </a:r>
            <a:r>
              <a:rPr lang="ru-RU" dirty="0" err="1"/>
              <a:t>енергія</a:t>
            </a:r>
            <a:r>
              <a:rPr lang="ru-RU" dirty="0"/>
              <a:t> </a:t>
            </a:r>
            <a:r>
              <a:rPr lang="ru-RU" dirty="0" err="1"/>
              <a:t>передається</a:t>
            </a:r>
            <a:r>
              <a:rPr lang="ru-RU" dirty="0"/>
              <a:t> на </a:t>
            </a:r>
            <a:r>
              <a:rPr lang="ru-RU" dirty="0" err="1"/>
              <a:t>теплоносій</a:t>
            </a:r>
            <a:r>
              <a:rPr lang="ru-RU" dirty="0"/>
              <a:t>, </a:t>
            </a:r>
            <a:r>
              <a:rPr lang="ru-RU" dirty="0" err="1"/>
              <a:t>який</a:t>
            </a:r>
            <a:r>
              <a:rPr lang="ru-RU" dirty="0"/>
              <a:t> </a:t>
            </a:r>
            <a:r>
              <a:rPr lang="ru-RU" dirty="0" err="1"/>
              <a:t>циркулює</a:t>
            </a:r>
            <a:r>
              <a:rPr lang="ru-RU" dirty="0"/>
              <a:t> в трубках </a:t>
            </a:r>
            <a:r>
              <a:rPr lang="ru-RU" dirty="0" err="1"/>
              <a:t>під</a:t>
            </a:r>
            <a:r>
              <a:rPr lang="ru-RU" dirty="0"/>
              <a:t> </a:t>
            </a:r>
            <a:r>
              <a:rPr lang="ru-RU" dirty="0" err="1"/>
              <a:t>поверхнею</a:t>
            </a:r>
            <a:r>
              <a:rPr lang="ru-RU" dirty="0"/>
              <a:t> </a:t>
            </a:r>
            <a:r>
              <a:rPr lang="ru-RU" dirty="0" err="1"/>
              <a:t>поглинача</a:t>
            </a:r>
            <a:r>
              <a:rPr lang="ru-RU" dirty="0"/>
              <a:t>.</a:t>
            </a:r>
          </a:p>
          <a:p>
            <a:r>
              <a:rPr lang="ru-RU" dirty="0"/>
              <a:t>З </a:t>
            </a:r>
            <a:r>
              <a:rPr lang="ru-RU" dirty="0" err="1"/>
              <a:t>технічної</a:t>
            </a:r>
            <a:r>
              <a:rPr lang="ru-RU" dirty="0"/>
              <a:t> точки </a:t>
            </a:r>
            <a:r>
              <a:rPr lang="ru-RU" dirty="0" err="1"/>
              <a:t>зору</a:t>
            </a:r>
            <a:r>
              <a:rPr lang="ru-RU" dirty="0"/>
              <a:t> </a:t>
            </a:r>
            <a:r>
              <a:rPr lang="ru-RU" dirty="0" err="1"/>
              <a:t>плоскі</a:t>
            </a:r>
            <a:r>
              <a:rPr lang="ru-RU" dirty="0"/>
              <a:t> </a:t>
            </a:r>
            <a:r>
              <a:rPr lang="ru-RU" dirty="0" err="1"/>
              <a:t>колектори</a:t>
            </a:r>
            <a:r>
              <a:rPr lang="ru-RU" dirty="0"/>
              <a:t> </a:t>
            </a:r>
            <a:r>
              <a:rPr lang="ru-RU" dirty="0" err="1"/>
              <a:t>відрізняються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вакуумних</a:t>
            </a:r>
            <a:r>
              <a:rPr lang="ru-RU" dirty="0"/>
              <a:t> </a:t>
            </a:r>
            <a:r>
              <a:rPr lang="ru-RU" dirty="0" err="1"/>
              <a:t>трубчастих</a:t>
            </a:r>
            <a:r>
              <a:rPr lang="ru-RU" dirty="0"/>
              <a:t> </a:t>
            </a:r>
            <a:r>
              <a:rPr lang="ru-RU" dirty="0" err="1"/>
              <a:t>колекторів</a:t>
            </a:r>
            <a:r>
              <a:rPr lang="ru-RU" dirty="0"/>
              <a:t>, </a:t>
            </a:r>
            <a:r>
              <a:rPr lang="ru-RU" dirty="0" err="1"/>
              <a:t>головним</a:t>
            </a:r>
            <a:r>
              <a:rPr lang="ru-RU" dirty="0"/>
              <a:t> чином, </a:t>
            </a:r>
            <a:r>
              <a:rPr lang="ru-RU" dirty="0" err="1"/>
              <a:t>ізоляцією</a:t>
            </a:r>
            <a:r>
              <a:rPr lang="ru-RU" dirty="0"/>
              <a:t> </a:t>
            </a:r>
            <a:r>
              <a:rPr lang="ru-RU" dirty="0" err="1"/>
              <a:t>поглинача</a:t>
            </a:r>
            <a:r>
              <a:rPr lang="ru-RU" dirty="0"/>
              <a:t>. У плоскому </a:t>
            </a:r>
            <a:r>
              <a:rPr lang="ru-RU" dirty="0" err="1"/>
              <a:t>колекторі</a:t>
            </a:r>
            <a:r>
              <a:rPr lang="ru-RU" dirty="0"/>
              <a:t> </a:t>
            </a:r>
            <a:r>
              <a:rPr lang="ru-RU" dirty="0" err="1"/>
              <a:t>використовується</a:t>
            </a:r>
            <a:r>
              <a:rPr lang="ru-RU" dirty="0"/>
              <a:t> </a:t>
            </a:r>
            <a:r>
              <a:rPr lang="ru-RU" dirty="0" err="1"/>
              <a:t>традиційний</a:t>
            </a:r>
            <a:r>
              <a:rPr lang="ru-RU" dirty="0"/>
              <a:t> </a:t>
            </a:r>
            <a:r>
              <a:rPr lang="ru-RU" dirty="0" err="1"/>
              <a:t>ізолюючий</a:t>
            </a:r>
            <a:r>
              <a:rPr lang="ru-RU" dirty="0"/>
              <a:t> </a:t>
            </a:r>
            <a:r>
              <a:rPr lang="ru-RU" dirty="0" err="1"/>
              <a:t>матеріал</a:t>
            </a:r>
            <a:r>
              <a:rPr lang="ru-RU" dirty="0"/>
              <a:t>, </a:t>
            </a:r>
            <a:r>
              <a:rPr lang="ru-RU" dirty="0" err="1"/>
              <a:t>такий</a:t>
            </a:r>
            <a:r>
              <a:rPr lang="ru-RU" dirty="0"/>
              <a:t> як </a:t>
            </a:r>
            <a:r>
              <a:rPr lang="ru-RU" dirty="0" err="1"/>
              <a:t>мінеральна</a:t>
            </a:r>
            <a:r>
              <a:rPr lang="ru-RU" dirty="0"/>
              <a:t> вата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поліуретанова</a:t>
            </a:r>
            <a:r>
              <a:rPr lang="ru-RU" dirty="0"/>
              <a:t> </a:t>
            </a:r>
            <a:r>
              <a:rPr lang="ru-RU" dirty="0" err="1"/>
              <a:t>піна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827130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err="1"/>
              <a:t>Переваги</a:t>
            </a:r>
            <a:r>
              <a:rPr lang="ru-RU" dirty="0"/>
              <a:t> плоских </a:t>
            </a:r>
            <a:r>
              <a:rPr lang="ru-RU" dirty="0" err="1"/>
              <a:t>колекторів</a:t>
            </a:r>
            <a:r>
              <a:rPr lang="ru-RU" dirty="0"/>
              <a:t>: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/>
              <a:t>Більш</a:t>
            </a:r>
            <a:r>
              <a:rPr lang="ru-RU" dirty="0"/>
              <a:t> </a:t>
            </a:r>
            <a:r>
              <a:rPr lang="ru-RU" dirty="0" err="1"/>
              <a:t>низька</a:t>
            </a:r>
            <a:r>
              <a:rPr lang="ru-RU" dirty="0"/>
              <a:t> </a:t>
            </a:r>
            <a:r>
              <a:rPr lang="ru-RU" dirty="0" err="1"/>
              <a:t>закупівельна</a:t>
            </a:r>
            <a:r>
              <a:rPr lang="ru-RU" dirty="0"/>
              <a:t> </a:t>
            </a:r>
            <a:r>
              <a:rPr lang="ru-RU" dirty="0" err="1"/>
              <a:t>вартість</a:t>
            </a:r>
            <a:endParaRPr lang="ru-RU" dirty="0"/>
          </a:p>
          <a:p>
            <a:r>
              <a:rPr lang="ru-RU" dirty="0" err="1"/>
              <a:t>Низькі</a:t>
            </a:r>
            <a:r>
              <a:rPr lang="ru-RU" dirty="0"/>
              <a:t> </a:t>
            </a:r>
            <a:r>
              <a:rPr lang="ru-RU" dirty="0" err="1"/>
              <a:t>витрати</a:t>
            </a:r>
            <a:r>
              <a:rPr lang="ru-RU" dirty="0"/>
              <a:t> на </a:t>
            </a:r>
            <a:r>
              <a:rPr lang="ru-RU" dirty="0" err="1"/>
              <a:t>обслуговування</a:t>
            </a:r>
            <a:r>
              <a:rPr lang="ru-RU" dirty="0"/>
              <a:t> та ремонт</a:t>
            </a:r>
          </a:p>
          <a:p>
            <a:r>
              <a:rPr lang="ru-RU" dirty="0" err="1"/>
              <a:t>Ідеально</a:t>
            </a:r>
            <a:r>
              <a:rPr lang="ru-RU" dirty="0"/>
              <a:t> </a:t>
            </a:r>
            <a:r>
              <a:rPr lang="ru-RU" dirty="0" err="1"/>
              <a:t>підходять</a:t>
            </a:r>
            <a:r>
              <a:rPr lang="ru-RU" dirty="0"/>
              <a:t> для </a:t>
            </a:r>
            <a:r>
              <a:rPr lang="ru-RU" dirty="0" err="1"/>
              <a:t>низькотемпературних</a:t>
            </a:r>
            <a:r>
              <a:rPr lang="ru-RU" dirty="0"/>
              <a:t> систем для </a:t>
            </a:r>
            <a:r>
              <a:rPr lang="ru-RU" dirty="0" err="1"/>
              <a:t>забезпечення</a:t>
            </a:r>
            <a:r>
              <a:rPr lang="ru-RU" dirty="0"/>
              <a:t> </a:t>
            </a:r>
            <a:r>
              <a:rPr lang="ru-RU" dirty="0" err="1"/>
              <a:t>гарячою</a:t>
            </a:r>
            <a:r>
              <a:rPr lang="ru-RU" dirty="0"/>
              <a:t> водою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поверхневим</a:t>
            </a:r>
            <a:r>
              <a:rPr lang="ru-RU" dirty="0"/>
              <a:t> </a:t>
            </a:r>
            <a:r>
              <a:rPr lang="ru-RU" dirty="0" err="1" smtClean="0"/>
              <a:t>опаленням</a:t>
            </a:r>
            <a:endParaRPr lang="ru-RU" dirty="0" smtClean="0"/>
          </a:p>
          <a:p>
            <a:endParaRPr lang="ru-RU" dirty="0"/>
          </a:p>
          <a:p>
            <a:pPr marL="0" indent="0">
              <a:buNone/>
            </a:pPr>
            <a:endParaRPr lang="ru-RU" dirty="0"/>
          </a:p>
        </p:txBody>
      </p:sp>
      <p:sp>
        <p:nvSpPr>
          <p:cNvPr id="8" name="AutoShape 8" descr="Плоскі сонячні колектори Viessmann — Світло-Так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5132" name="Picture 12" descr="Купити плоскі сонячні колектори - ціни доступні + гарантія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75982" y="3523697"/>
            <a:ext cx="5515464" cy="34747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205981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dirty="0" err="1"/>
              <a:t>Вакуумні</a:t>
            </a:r>
            <a:r>
              <a:rPr lang="ru-RU" dirty="0"/>
              <a:t> </a:t>
            </a:r>
            <a:r>
              <a:rPr lang="ru-RU" dirty="0" err="1"/>
              <a:t>трубчасті</a:t>
            </a:r>
            <a:r>
              <a:rPr lang="ru-RU" dirty="0"/>
              <a:t> </a:t>
            </a:r>
            <a:r>
              <a:rPr lang="ru-RU" dirty="0" err="1" smtClean="0"/>
              <a:t>колектори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/>
              <a:t>Функціональний</a:t>
            </a:r>
            <a:r>
              <a:rPr lang="ru-RU" dirty="0"/>
              <a:t> принцип </a:t>
            </a:r>
            <a:r>
              <a:rPr lang="ru-RU" dirty="0" err="1"/>
              <a:t>вакуумних</a:t>
            </a:r>
            <a:r>
              <a:rPr lang="ru-RU" dirty="0"/>
              <a:t> </a:t>
            </a:r>
            <a:r>
              <a:rPr lang="ru-RU" dirty="0" err="1"/>
              <a:t>трубчастих</a:t>
            </a:r>
            <a:r>
              <a:rPr lang="ru-RU" dirty="0"/>
              <a:t> </a:t>
            </a:r>
            <a:r>
              <a:rPr lang="ru-RU" dirty="0" err="1"/>
              <a:t>колекторів</a:t>
            </a:r>
            <a:r>
              <a:rPr lang="ru-RU" dirty="0"/>
              <a:t> </a:t>
            </a:r>
            <a:r>
              <a:rPr lang="ru-RU" dirty="0" err="1"/>
              <a:t>такий</a:t>
            </a:r>
            <a:r>
              <a:rPr lang="ru-RU" dirty="0"/>
              <a:t> же, як і для плоских </a:t>
            </a:r>
            <a:r>
              <a:rPr lang="ru-RU" dirty="0" err="1"/>
              <a:t>колекторів</a:t>
            </a:r>
            <a:r>
              <a:rPr lang="ru-RU" dirty="0"/>
              <a:t>. Вони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поглинають</a:t>
            </a:r>
            <a:r>
              <a:rPr lang="ru-RU" dirty="0"/>
              <a:t> </a:t>
            </a:r>
            <a:r>
              <a:rPr lang="ru-RU" dirty="0" err="1"/>
              <a:t>сонячне</a:t>
            </a:r>
            <a:r>
              <a:rPr lang="ru-RU" dirty="0"/>
              <a:t> </a:t>
            </a:r>
            <a:r>
              <a:rPr lang="ru-RU" dirty="0" err="1"/>
              <a:t>випромінювання</a:t>
            </a:r>
            <a:r>
              <a:rPr lang="ru-RU" dirty="0"/>
              <a:t> за </a:t>
            </a:r>
            <a:r>
              <a:rPr lang="ru-RU" dirty="0" err="1"/>
              <a:t>допомогою</a:t>
            </a:r>
            <a:r>
              <a:rPr lang="ru-RU" dirty="0"/>
              <a:t> </a:t>
            </a:r>
            <a:r>
              <a:rPr lang="ru-RU" dirty="0" err="1"/>
              <a:t>поглиначів</a:t>
            </a:r>
            <a:r>
              <a:rPr lang="ru-RU" dirty="0"/>
              <a:t> і </a:t>
            </a:r>
            <a:r>
              <a:rPr lang="ru-RU" dirty="0" err="1"/>
              <a:t>потім</a:t>
            </a:r>
            <a:r>
              <a:rPr lang="ru-RU" dirty="0"/>
              <a:t> </a:t>
            </a:r>
            <a:r>
              <a:rPr lang="ru-RU" dirty="0" err="1"/>
              <a:t>передають</a:t>
            </a:r>
            <a:r>
              <a:rPr lang="ru-RU" dirty="0"/>
              <a:t> </a:t>
            </a:r>
            <a:r>
              <a:rPr lang="ru-RU" dirty="0" err="1"/>
              <a:t>сонячну</a:t>
            </a:r>
            <a:r>
              <a:rPr lang="ru-RU" dirty="0"/>
              <a:t> </a:t>
            </a:r>
            <a:r>
              <a:rPr lang="ru-RU" dirty="0" err="1"/>
              <a:t>енергію</a:t>
            </a:r>
            <a:r>
              <a:rPr lang="ru-RU" dirty="0"/>
              <a:t> у </a:t>
            </a:r>
            <a:r>
              <a:rPr lang="ru-RU" dirty="0" err="1"/>
              <a:t>формі</a:t>
            </a:r>
            <a:r>
              <a:rPr lang="ru-RU" dirty="0"/>
              <a:t> тепла на </a:t>
            </a:r>
            <a:r>
              <a:rPr lang="ru-RU" dirty="0" err="1"/>
              <a:t>теплоносій</a:t>
            </a:r>
            <a:r>
              <a:rPr lang="ru-RU" dirty="0"/>
              <a:t>.</a:t>
            </a:r>
          </a:p>
          <a:p>
            <a:r>
              <a:rPr lang="ru-RU" dirty="0" err="1"/>
              <a:t>Однак</a:t>
            </a:r>
            <a:r>
              <a:rPr lang="ru-RU" dirty="0"/>
              <a:t>, на </a:t>
            </a:r>
            <a:r>
              <a:rPr lang="ru-RU" dirty="0" err="1"/>
              <a:t>відміну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пластинчастих</a:t>
            </a:r>
            <a:r>
              <a:rPr lang="ru-RU" dirty="0"/>
              <a:t> </a:t>
            </a:r>
            <a:r>
              <a:rPr lang="ru-RU" dirty="0" err="1"/>
              <a:t>колекторів</a:t>
            </a:r>
            <a:r>
              <a:rPr lang="ru-RU" dirty="0"/>
              <a:t>, </a:t>
            </a:r>
            <a:r>
              <a:rPr lang="ru-RU" dirty="0" err="1"/>
              <a:t>вакуумні</a:t>
            </a:r>
            <a:r>
              <a:rPr lang="ru-RU" dirty="0"/>
              <a:t> </a:t>
            </a:r>
            <a:r>
              <a:rPr lang="ru-RU" dirty="0" err="1"/>
              <a:t>трубчасті</a:t>
            </a:r>
            <a:r>
              <a:rPr lang="ru-RU" dirty="0"/>
              <a:t> </a:t>
            </a:r>
            <a:r>
              <a:rPr lang="ru-RU" dirty="0" err="1"/>
              <a:t>колектори</a:t>
            </a:r>
            <a:r>
              <a:rPr lang="ru-RU" dirty="0"/>
              <a:t> </a:t>
            </a:r>
            <a:r>
              <a:rPr lang="ru-RU" dirty="0" err="1"/>
              <a:t>використовують</a:t>
            </a:r>
            <a:r>
              <a:rPr lang="ru-RU" dirty="0"/>
              <a:t> </a:t>
            </a:r>
            <a:r>
              <a:rPr lang="ru-RU" dirty="0" err="1"/>
              <a:t>хороші</a:t>
            </a:r>
            <a:r>
              <a:rPr lang="ru-RU" dirty="0"/>
              <a:t> </a:t>
            </a:r>
            <a:r>
              <a:rPr lang="ru-RU" dirty="0" err="1"/>
              <a:t>ізолюючі</a:t>
            </a:r>
            <a:r>
              <a:rPr lang="ru-RU" dirty="0"/>
              <a:t> </a:t>
            </a:r>
            <a:r>
              <a:rPr lang="ru-RU" dirty="0" err="1"/>
              <a:t>властивості</a:t>
            </a:r>
            <a:r>
              <a:rPr lang="ru-RU" dirty="0"/>
              <a:t> вакууму. </a:t>
            </a:r>
            <a:r>
              <a:rPr lang="ru-RU" dirty="0" err="1"/>
              <a:t>Саме</a:t>
            </a:r>
            <a:r>
              <a:rPr lang="ru-RU" dirty="0"/>
              <a:t> тому вони й </a:t>
            </a:r>
            <a:r>
              <a:rPr lang="ru-RU" dirty="0" err="1"/>
              <a:t>називаються</a:t>
            </a:r>
            <a:r>
              <a:rPr lang="ru-RU" dirty="0"/>
              <a:t> </a:t>
            </a:r>
            <a:r>
              <a:rPr lang="ru-RU" dirty="0" err="1"/>
              <a:t>вакуумними</a:t>
            </a:r>
            <a:r>
              <a:rPr lang="ru-RU" dirty="0"/>
              <a:t> </a:t>
            </a:r>
            <a:r>
              <a:rPr lang="ru-RU" dirty="0" err="1"/>
              <a:t>трубчастими</a:t>
            </a:r>
            <a:r>
              <a:rPr lang="ru-RU" dirty="0"/>
              <a:t> </a:t>
            </a:r>
            <a:r>
              <a:rPr lang="ru-RU" dirty="0" err="1"/>
              <a:t>колекторами</a:t>
            </a:r>
            <a:r>
              <a:rPr lang="ru-RU" dirty="0"/>
              <a:t>. </a:t>
            </a:r>
            <a:r>
              <a:rPr lang="ru-RU" dirty="0" err="1"/>
              <a:t>Завдяки</a:t>
            </a:r>
            <a:r>
              <a:rPr lang="ru-RU" dirty="0"/>
              <a:t> вакууму в </a:t>
            </a:r>
            <a:r>
              <a:rPr lang="ru-RU" dirty="0" err="1"/>
              <a:t>скляній</a:t>
            </a:r>
            <a:r>
              <a:rPr lang="ru-RU" dirty="0"/>
              <a:t> </a:t>
            </a:r>
            <a:r>
              <a:rPr lang="ru-RU" dirty="0" err="1"/>
              <a:t>трубці</a:t>
            </a:r>
            <a:r>
              <a:rPr lang="ru-RU" dirty="0"/>
              <a:t> </a:t>
            </a:r>
            <a:r>
              <a:rPr lang="ru-RU" dirty="0" err="1"/>
              <a:t>теплові</a:t>
            </a:r>
            <a:r>
              <a:rPr lang="ru-RU" dirty="0"/>
              <a:t> </a:t>
            </a:r>
            <a:r>
              <a:rPr lang="ru-RU" dirty="0" err="1"/>
              <a:t>втрати</a:t>
            </a:r>
            <a:r>
              <a:rPr lang="ru-RU" dirty="0"/>
              <a:t> </a:t>
            </a:r>
            <a:r>
              <a:rPr lang="ru-RU" dirty="0" err="1"/>
              <a:t>майже</a:t>
            </a:r>
            <a:r>
              <a:rPr lang="ru-RU" dirty="0"/>
              <a:t> </a:t>
            </a:r>
            <a:r>
              <a:rPr lang="ru-RU" dirty="0" err="1"/>
              <a:t>повністю</a:t>
            </a:r>
            <a:r>
              <a:rPr lang="ru-RU" dirty="0"/>
              <a:t> </a:t>
            </a:r>
            <a:r>
              <a:rPr lang="ru-RU" dirty="0" err="1"/>
              <a:t>відсутні</a:t>
            </a:r>
            <a:r>
              <a:rPr lang="ru-RU" dirty="0"/>
              <a:t>. </a:t>
            </a:r>
            <a:r>
              <a:rPr lang="ru-RU" dirty="0" err="1"/>
              <a:t>Крім</a:t>
            </a:r>
            <a:r>
              <a:rPr lang="ru-RU" dirty="0"/>
              <a:t> того, </a:t>
            </a:r>
            <a:r>
              <a:rPr lang="ru-RU" dirty="0" err="1"/>
              <a:t>під</a:t>
            </a:r>
            <a:r>
              <a:rPr lang="ru-RU" dirty="0"/>
              <a:t> кожною </a:t>
            </a:r>
            <a:r>
              <a:rPr lang="ru-RU" dirty="0" err="1"/>
              <a:t>окремою</a:t>
            </a:r>
            <a:r>
              <a:rPr lang="ru-RU" dirty="0"/>
              <a:t> </a:t>
            </a:r>
            <a:r>
              <a:rPr lang="ru-RU" dirty="0" err="1"/>
              <a:t>трубкою</a:t>
            </a:r>
            <a:r>
              <a:rPr lang="ru-RU" dirty="0"/>
              <a:t> </a:t>
            </a:r>
            <a:r>
              <a:rPr lang="ru-RU" dirty="0" err="1"/>
              <a:t>встановлюється</a:t>
            </a:r>
            <a:r>
              <a:rPr lang="ru-RU" dirty="0"/>
              <a:t> </a:t>
            </a:r>
            <a:r>
              <a:rPr lang="ru-RU" dirty="0" err="1"/>
              <a:t>відбивач</a:t>
            </a:r>
            <a:r>
              <a:rPr lang="ru-RU" dirty="0"/>
              <a:t>, </a:t>
            </a:r>
            <a:r>
              <a:rPr lang="ru-RU" dirty="0" err="1"/>
              <a:t>який</a:t>
            </a:r>
            <a:r>
              <a:rPr lang="ru-RU" dirty="0"/>
              <a:t> </a:t>
            </a:r>
            <a:r>
              <a:rPr lang="ru-RU" dirty="0" err="1"/>
              <a:t>фокусує</a:t>
            </a:r>
            <a:r>
              <a:rPr lang="ru-RU" dirty="0"/>
              <a:t> </a:t>
            </a:r>
            <a:r>
              <a:rPr lang="ru-RU" dirty="0" err="1"/>
              <a:t>сонячне</a:t>
            </a:r>
            <a:r>
              <a:rPr lang="ru-RU" dirty="0"/>
              <a:t> </a:t>
            </a:r>
            <a:r>
              <a:rPr lang="ru-RU" dirty="0" err="1"/>
              <a:t>світло</a:t>
            </a:r>
            <a:r>
              <a:rPr lang="ru-RU" dirty="0"/>
              <a:t> на </a:t>
            </a:r>
            <a:r>
              <a:rPr lang="ru-RU" dirty="0" err="1"/>
              <a:t>поглинаючу</a:t>
            </a:r>
            <a:r>
              <a:rPr lang="ru-RU" dirty="0"/>
              <a:t> трубку. В </a:t>
            </a:r>
            <a:r>
              <a:rPr lang="ru-RU" dirty="0" err="1"/>
              <a:t>цілому</a:t>
            </a:r>
            <a:r>
              <a:rPr lang="ru-RU" dirty="0"/>
              <a:t>, </a:t>
            </a:r>
            <a:r>
              <a:rPr lang="ru-RU" dirty="0" err="1"/>
              <a:t>вакуумні</a:t>
            </a:r>
            <a:r>
              <a:rPr lang="ru-RU" dirty="0"/>
              <a:t> </a:t>
            </a:r>
            <a:r>
              <a:rPr lang="ru-RU" dirty="0" err="1"/>
              <a:t>трубчасті</a:t>
            </a:r>
            <a:r>
              <a:rPr lang="ru-RU" dirty="0"/>
              <a:t> </a:t>
            </a:r>
            <a:r>
              <a:rPr lang="ru-RU" dirty="0" err="1"/>
              <a:t>колектори</a:t>
            </a:r>
            <a:r>
              <a:rPr lang="ru-RU" dirty="0"/>
              <a:t> </a:t>
            </a:r>
            <a:r>
              <a:rPr lang="ru-RU" dirty="0" err="1"/>
              <a:t>більш</a:t>
            </a:r>
            <a:r>
              <a:rPr lang="ru-RU" dirty="0"/>
              <a:t> </a:t>
            </a:r>
            <a:r>
              <a:rPr lang="ru-RU" dirty="0" err="1"/>
              <a:t>ефективні</a:t>
            </a:r>
            <a:r>
              <a:rPr lang="ru-RU" dirty="0"/>
              <a:t>, </a:t>
            </a:r>
            <a:r>
              <a:rPr lang="ru-RU" dirty="0" err="1"/>
              <a:t>ніж</a:t>
            </a:r>
            <a:r>
              <a:rPr lang="ru-RU" dirty="0"/>
              <a:t> </a:t>
            </a:r>
            <a:r>
              <a:rPr lang="ru-RU" dirty="0" err="1"/>
              <a:t>плоскі</a:t>
            </a:r>
            <a:r>
              <a:rPr lang="ru-RU" dirty="0"/>
              <a:t> </a:t>
            </a:r>
            <a:r>
              <a:rPr lang="ru-RU" dirty="0" err="1"/>
              <a:t>колектори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343990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adge">
  <a:themeElements>
    <a:clrScheme name="Badge">
      <a:dk1>
        <a:sysClr val="windowText" lastClr="000000"/>
      </a:dk1>
      <a:lt1>
        <a:sysClr val="window" lastClr="FFFFFF"/>
      </a:lt1>
      <a:dk2>
        <a:srgbClr val="2A1A00"/>
      </a:dk2>
      <a:lt2>
        <a:srgbClr val="F3F3F2"/>
      </a:lt2>
      <a:accent1>
        <a:srgbClr val="F8B323"/>
      </a:accent1>
      <a:accent2>
        <a:srgbClr val="656A59"/>
      </a:accent2>
      <a:accent3>
        <a:srgbClr val="46B2B5"/>
      </a:accent3>
      <a:accent4>
        <a:srgbClr val="8CAA7E"/>
      </a:accent4>
      <a:accent5>
        <a:srgbClr val="D36F68"/>
      </a:accent5>
      <a:accent6>
        <a:srgbClr val="826276"/>
      </a:accent6>
      <a:hlink>
        <a:srgbClr val="46B2B5"/>
      </a:hlink>
      <a:folHlink>
        <a:srgbClr val="A46694"/>
      </a:folHlink>
    </a:clrScheme>
    <a:fontScheme name="Badge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adg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771EA782-DFA6-45B1-AEA3-661F1715B31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TM10001106[[fn=Эмблема]]</Template>
  <TotalTime>85</TotalTime>
  <Words>1090</Words>
  <Application>Microsoft Office PowerPoint</Application>
  <PresentationFormat>Широкоэкранный</PresentationFormat>
  <Paragraphs>57</Paragraphs>
  <Slides>17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23" baseType="lpstr">
      <vt:lpstr>Arial</vt:lpstr>
      <vt:lpstr>Corbel</vt:lpstr>
      <vt:lpstr>Gill Sans MT</vt:lpstr>
      <vt:lpstr>Impact</vt:lpstr>
      <vt:lpstr>Times New Roman</vt:lpstr>
      <vt:lpstr>Badge</vt:lpstr>
      <vt:lpstr>Системи сонячного теплопостачання. Сучасний стан та перспективи розвитку в Україні</vt:lpstr>
      <vt:lpstr>Сонячні теплові системи</vt:lpstr>
      <vt:lpstr>Переваги сонячної енергії:</vt:lpstr>
      <vt:lpstr>Як працює сонячний обігрів</vt:lpstr>
      <vt:lpstr>Використання сонячної енергії для опалення </vt:lpstr>
      <vt:lpstr>Сонячні нагрівальні  системи від Vaillant </vt:lpstr>
      <vt:lpstr>Плоскі колектори - енергія на поверхні</vt:lpstr>
      <vt:lpstr>Переваги плоских колекторів:</vt:lpstr>
      <vt:lpstr>Вакуумні трубчасті колектори</vt:lpstr>
      <vt:lpstr>Переваги вакуумних трубчастих колекторів:</vt:lpstr>
      <vt:lpstr>Швидке, безпечне і легке складання </vt:lpstr>
      <vt:lpstr>Презентация PowerPoint</vt:lpstr>
      <vt:lpstr>Презентация PowerPoint</vt:lpstr>
      <vt:lpstr>Розвиток сонячних технологій стримує:</vt:lpstr>
      <vt:lpstr>головні чинники, що можуть позитивно вплинути на впровадження в життя сонячних технологій:</vt:lpstr>
      <vt:lpstr>Презентация PowerPoint</vt:lpstr>
      <vt:lpstr>На цьому все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Системи сонячного теплопостачання. Сучастний стан та перспективи розвитку в Україні</dc:title>
  <dc:creator>Пользователь Windows</dc:creator>
  <cp:lastModifiedBy>Пользователь</cp:lastModifiedBy>
  <cp:revision>14</cp:revision>
  <dcterms:created xsi:type="dcterms:W3CDTF">2022-04-25T06:36:25Z</dcterms:created>
  <dcterms:modified xsi:type="dcterms:W3CDTF">2023-10-10T06:13:26Z</dcterms:modified>
</cp:coreProperties>
</file>