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9" r:id="rId6"/>
    <p:sldId id="261" r:id="rId7"/>
    <p:sldId id="262" r:id="rId8"/>
    <p:sldId id="270" r:id="rId9"/>
    <p:sldId id="264" r:id="rId10"/>
    <p:sldId id="265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FFE2B2-55ED-4CC1-A021-723E472BCF59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2B56F6-2A1F-4ADA-B800-FDE5FC77AF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960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2B56F6-2A1F-4ADA-B800-FDE5FC77AF48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878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08.04.2025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08.04.2025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08.04.2025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08.04.2025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08.04.2025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08.04.2025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08.04.2025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08.04.2025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08.04.2025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08.04.2025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08.04.2025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08.04.2025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27384"/>
            <a:ext cx="151216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99592" y="558141"/>
            <a:ext cx="8136904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ПРЕЗЕНТАЦІЯ КУРСУ </a:t>
            </a:r>
          </a:p>
          <a:p>
            <a:pPr algn="ctr">
              <a:lnSpc>
                <a:spcPct val="150000"/>
              </a:lnSpc>
            </a:pPr>
            <a:r>
              <a:rPr lang="uk-UA" sz="24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НАВЧАЛЬНОЇ ДИСЦИПЛІНИ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uk-UA" sz="2800" b="1" dirty="0" smtClean="0">
                <a:solidFill>
                  <a:srgbClr val="B4DCFA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«ЛЕГКА АТЛЕТИКА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uk-UA" sz="2800" b="1" dirty="0" smtClean="0">
                <a:solidFill>
                  <a:srgbClr val="B4DCFA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 МЕТОДИКОЮ НАВЧАННЯ»</a:t>
            </a: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450215" algn="l"/>
              </a:tabLst>
            </a:pPr>
            <a:r>
              <a:rPr lang="uk-UA" b="1" dirty="0" smtClean="0">
                <a:solidFill>
                  <a:srgbClr val="B4DCFA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Освітньо-професійна програма Середня освіта (Фізична культура)</a:t>
            </a:r>
            <a:endParaRPr lang="ru-RU" b="1" dirty="0">
              <a:solidFill>
                <a:srgbClr val="B4DCFA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57" y="5674022"/>
            <a:ext cx="485277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prstClr val="black"/>
                </a:solidFill>
                <a:latin typeface="Times New Roman"/>
                <a:ea typeface="MS Mincho"/>
              </a:rPr>
              <a:t>Викладач:</a:t>
            </a:r>
            <a:r>
              <a:rPr lang="uk-UA" dirty="0" smtClean="0">
                <a:solidFill>
                  <a:prstClr val="black"/>
                </a:solidFill>
                <a:latin typeface="Times New Roman"/>
                <a:ea typeface="MS Mincho"/>
              </a:rPr>
              <a:t> </a:t>
            </a:r>
            <a:r>
              <a:rPr lang="uk-UA" dirty="0">
                <a:solidFill>
                  <a:prstClr val="black"/>
                </a:solidFill>
                <a:latin typeface="Times New Roman"/>
                <a:ea typeface="MS Mincho"/>
              </a:rPr>
              <a:t>доктор наук </a:t>
            </a:r>
            <a:endParaRPr lang="uk-UA" dirty="0" smtClean="0">
              <a:solidFill>
                <a:prstClr val="black"/>
              </a:solidFill>
              <a:latin typeface="Times New Roman"/>
              <a:ea typeface="MS Mincho"/>
            </a:endParaRPr>
          </a:p>
          <a:p>
            <a:r>
              <a:rPr lang="uk-UA" dirty="0" smtClean="0">
                <a:solidFill>
                  <a:prstClr val="black"/>
                </a:solidFill>
                <a:latin typeface="Times New Roman"/>
                <a:ea typeface="MS Mincho"/>
              </a:rPr>
              <a:t>з </a:t>
            </a:r>
            <a:r>
              <a:rPr lang="uk-UA" dirty="0">
                <a:solidFill>
                  <a:prstClr val="black"/>
                </a:solidFill>
                <a:latin typeface="Times New Roman"/>
                <a:ea typeface="MS Mincho"/>
              </a:rPr>
              <a:t>фізичного виховання і </a:t>
            </a:r>
            <a:r>
              <a:rPr lang="uk-UA" dirty="0" smtClean="0">
                <a:solidFill>
                  <a:prstClr val="black"/>
                </a:solidFill>
                <a:latin typeface="Times New Roman"/>
                <a:ea typeface="MS Mincho"/>
              </a:rPr>
              <a:t>спорту</a:t>
            </a:r>
            <a:r>
              <a:rPr lang="uk-UA" dirty="0">
                <a:solidFill>
                  <a:prstClr val="black"/>
                </a:solidFill>
                <a:latin typeface="Times New Roman"/>
                <a:ea typeface="MS Mincho"/>
              </a:rPr>
              <a:t>, </a:t>
            </a:r>
            <a:r>
              <a:rPr lang="uk-UA" dirty="0" smtClean="0">
                <a:solidFill>
                  <a:prstClr val="black"/>
                </a:solidFill>
                <a:latin typeface="Times New Roman"/>
                <a:ea typeface="MS Mincho"/>
              </a:rPr>
              <a:t>професор </a:t>
            </a:r>
            <a:r>
              <a:rPr lang="uk-UA" b="1" i="1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Караулова</a:t>
            </a:r>
            <a:r>
              <a:rPr lang="uk-UA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 </a:t>
            </a:r>
            <a:r>
              <a:rPr lang="uk-UA" b="1" i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Світлана </a:t>
            </a:r>
            <a:r>
              <a:rPr lang="uk-UA" b="1" i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MS Mincho"/>
              </a:rPr>
              <a:t>Іванівна </a:t>
            </a:r>
            <a:endParaRPr lang="ru-RU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MS Mincho"/>
            </a:endParaRPr>
          </a:p>
        </p:txBody>
      </p:sp>
      <p:pic>
        <p:nvPicPr>
          <p:cNvPr id="2" name="Picture 2" descr="Як підвищити свою кваліфікацію та здобути нові знанн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688002"/>
            <a:ext cx="4788024" cy="316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1246" y="125450"/>
            <a:ext cx="1365250" cy="120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5807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691680" y="179348"/>
            <a:ext cx="60486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ПРОГРАМА НАВЧАЛЬНОЇ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ДИСЦИПЛІНИ</a:t>
            </a:r>
          </a:p>
          <a:p>
            <a:pPr algn="ctr"/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(2 семестр)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7758430"/>
              </p:ext>
            </p:extLst>
          </p:nvPr>
        </p:nvGraphicFramePr>
        <p:xfrm>
          <a:off x="179512" y="1047513"/>
          <a:ext cx="8784976" cy="5567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46501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Змістовий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модуль 1. </a:t>
                      </a: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Основи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навчання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техніки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видів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легкої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атлетики.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2561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Тема 9. </a:t>
                      </a:r>
                      <a:r>
                        <a:rPr lang="uk-UA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Типова схема і послідовність навчання техніці видів легкої атлетики. Принципи та правила навчання техніці легкоатлетичних вправ.</a:t>
                      </a:r>
                      <a:endParaRPr lang="uk-UA" sz="1400" b="0" noProof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Тема 10</a:t>
                      </a:r>
                      <a:r>
                        <a:rPr lang="uk-UA" sz="1400" b="1" noProof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uk-UA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uk-UA" sz="1400" b="0" i="0" dirty="0" smtClean="0">
                          <a:effectLst/>
                          <a:latin typeface="Times New Roman"/>
                          <a:ea typeface="Calibri"/>
                        </a:rPr>
                        <a:t>Методика вивчення техніки видів легкої атлетики та розвиток рухових (фізичних) якостей.. </a:t>
                      </a:r>
                      <a:endParaRPr lang="uk-UA" sz="1400" b="0" i="0" noProof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1362"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b="1" i="1" u="none" strike="noStrike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Змістовий модуль 2. Методика навчання і тренування у видах легкої атлетики </a:t>
                      </a:r>
                    </a:p>
                    <a:p>
                      <a:pPr algn="ctr"/>
                      <a:r>
                        <a:rPr lang="uk-UA" sz="1400" b="1" i="1" u="none" strike="noStrike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(біг, спортивна ходьба, естафетний біг).</a:t>
                      </a:r>
                      <a:endParaRPr lang="uk-UA" sz="1400" b="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8936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Тема 11. </a:t>
                      </a:r>
                      <a:r>
                        <a:rPr lang="uk-UA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Аналіз та методика навчання техніки спортивної ходьби. Аналіз та методика навчання техніки бігу на короткі та середні дистанції.</a:t>
                      </a:r>
                      <a:endParaRPr lang="uk-UA" sz="1400" b="0" i="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Тема 12. </a:t>
                      </a:r>
                      <a:r>
                        <a:rPr lang="uk-UA" sz="1400" b="0" i="0" dirty="0" smtClean="0">
                          <a:effectLst/>
                          <a:latin typeface="Times New Roman"/>
                          <a:ea typeface="Calibri"/>
                        </a:rPr>
                        <a:t>Аналіз та методика навчання техніки естафетного бігу.</a:t>
                      </a:r>
                      <a:endParaRPr lang="uk-UA" sz="1400" b="0" i="0" noProof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76064"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Змістовий модуль 3. Методика навчання і тренування у видах легкої атлетики </a:t>
                      </a:r>
                    </a:p>
                    <a:p>
                      <a:pPr algn="ctr"/>
                      <a:r>
                        <a:rPr lang="uk-UA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стрибки у довжину і висоту з розбігу, метання).</a:t>
                      </a:r>
                      <a:endParaRPr lang="uk-UA" sz="1400" b="1" i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uk-UA" sz="1400" b="0" i="0" noProof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400" b="1" i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13. </a:t>
                      </a:r>
                      <a:r>
                        <a:rPr lang="uk-UA" sz="1400" b="0" i="0" noProof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 та методика навчання техніки стрибків у довжину та висоту з розбігу. Правила безпечної поведінки під час занять легкою атлетикою</a:t>
                      </a:r>
                      <a:r>
                        <a:rPr lang="uk-UA" sz="14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uk-UA" sz="14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14. </a:t>
                      </a:r>
                      <a: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 та методика навчання техніки метань.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endParaRPr lang="uk-UA" sz="1400" b="0" i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Змістовий модуль 4.</a:t>
                      </a:r>
                      <a:r>
                        <a:rPr lang="uk-UA" sz="1400" b="1" i="1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Змагання та змагальна діяльність у легкій атлетиці</a:t>
                      </a:r>
                      <a:r>
                        <a:rPr lang="uk-UA" sz="1400" b="1" i="1" baseline="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школі.</a:t>
                      </a:r>
                      <a:endParaRPr lang="uk-UA" sz="1400" b="1" i="1" dirty="0" smtClean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uk-UA" sz="1400" b="1" i="1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Легкоатлетичні вправи в системі оздоровчих заходів</a:t>
                      </a: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</a:pPr>
                      <a:endParaRPr lang="ru-RU" sz="1400" b="0" i="0" dirty="0">
                        <a:solidFill>
                          <a:srgbClr val="0070C0"/>
                        </a:solidFill>
                        <a:effectLst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400" b="1" i="0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15</a:t>
                      </a:r>
                      <a:r>
                        <a:rPr lang="uk-UA" sz="1400" b="1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14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Правила змагань з легкоатлетичних видів.</a:t>
                      </a:r>
                    </a:p>
                    <a:p>
                      <a:pPr algn="l"/>
                      <a:r>
                        <a:rPr lang="uk-UA" sz="1400" b="0" i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Дитяча легка атлетика</a:t>
                      </a:r>
                      <a:r>
                        <a:rPr lang="uk-UA" sz="1400" b="0" i="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uk-UA" sz="1400" b="0" dirty="0" smtClean="0">
                          <a:solidFill>
                            <a:srgbClr val="0C0C0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IAAF KIDS' ATHLETICS).</a:t>
                      </a:r>
                    </a:p>
                    <a:p>
                      <a:pPr algn="l"/>
                      <a:r>
                        <a:rPr lang="uk-UA" sz="1400" b="0" dirty="0" smtClean="0">
                          <a:solidFill>
                            <a:srgbClr val="0C0C0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Змагання з легкої атлетики «Пліч о пліч»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endParaRPr lang="uk-UA" sz="14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kumimoji="0" lang="uk-UA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16</a:t>
                      </a:r>
                      <a: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kumimoji="0" lang="uk-UA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Основи використання засобів легкої атлетики в системі фізичного виховання, спортивної підготовки в інших видах спорту, професійно-прикладній і військовій фізичній підготовці.</a:t>
                      </a:r>
                      <a:endParaRPr lang="uk-UA" sz="1400" b="0" i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51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95736" y="188640"/>
            <a:ext cx="4638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Шкала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національна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та ECTS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4460492"/>
              </p:ext>
            </p:extLst>
          </p:nvPr>
        </p:nvGraphicFramePr>
        <p:xfrm>
          <a:off x="611560" y="1168248"/>
          <a:ext cx="8064895" cy="45659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27959"/>
                <a:gridCol w="3962385"/>
                <a:gridCol w="1874551"/>
              </a:tblGrid>
              <a:tr h="6325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cap="all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</a:t>
                      </a: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шкалою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ECTS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шкалою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університету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/>
                </a:tc>
                <a:tc>
                  <a:txBody>
                    <a:bodyPr/>
                    <a:lstStyle/>
                    <a:p>
                      <a:pPr marL="0" lvl="2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450215" algn="l"/>
                          <a:tab pos="2706370" algn="l"/>
                        </a:tabLs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національною шкалою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/>
                </a:tc>
              </a:tr>
              <a:tr h="237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 – 100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(відмінно)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(відмінно)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</a:tr>
              <a:tr h="237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 – 89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(дуже добре)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(добре)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</a:tr>
              <a:tr h="237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– 84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(добре)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7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– 74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(задовільно) 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(задовільно)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</a:tr>
              <a:tr h="2377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 – 69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(достатньо)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FX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 – 59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(незадовільно – з можливістю повторного складання)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(незадовільно)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</a:tr>
              <a:tr h="356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>
                  <a:txBody>
                    <a:bodyPr/>
                    <a:lstStyle/>
                    <a:p>
                      <a:pPr marR="14160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– 34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R="141605"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400" spc="-1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(незадовільно – з обов’язковим повторним курсом)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1731" marR="21731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705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47664" y="0"/>
            <a:ext cx="7596336" cy="2204864"/>
          </a:xfrm>
        </p:spPr>
        <p:txBody>
          <a:bodyPr>
            <a:normAutofit/>
          </a:bodyPr>
          <a:lstStyle/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50215" algn="l"/>
              </a:tabLst>
            </a:pPr>
            <a:endParaRPr lang="uk-UA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50215" algn="l"/>
              </a:tabLst>
            </a:pPr>
            <a:r>
              <a:rPr lang="uk-UA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ОПИС </a:t>
            </a:r>
            <a:r>
              <a:rPr lang="uk-UA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НАВЧАЛЬНОЇ ДИСЦИПЛІНИ </a:t>
            </a: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50215" algn="l"/>
              </a:tabLst>
            </a:pPr>
            <a:r>
              <a:rPr lang="uk-UA" sz="1800" b="1" dirty="0" smtClean="0">
                <a:solidFill>
                  <a:srgbClr val="B4DCFA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2000" b="1" dirty="0">
                <a:solidFill>
                  <a:srgbClr val="B4DCFA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ЛЕГКА </a:t>
            </a:r>
            <a:r>
              <a:rPr lang="uk-UA" sz="2000" b="1" dirty="0" smtClean="0">
                <a:solidFill>
                  <a:srgbClr val="B4DCFA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АТЛЕТИКА З </a:t>
            </a:r>
            <a:r>
              <a:rPr lang="uk-UA" sz="2000" b="1" dirty="0">
                <a:solidFill>
                  <a:srgbClr val="B4DCFA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МЕТОДИКОЮ НАВЧАННЯ</a:t>
            </a:r>
            <a:r>
              <a:rPr lang="uk-UA" sz="1800" b="1" dirty="0" smtClean="0">
                <a:solidFill>
                  <a:srgbClr val="B4DCFA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1800" b="1" dirty="0">
              <a:solidFill>
                <a:srgbClr val="B4DCFA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ru-RU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Підготовки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бакалаврів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першого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рівня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вищої</a:t>
            </a:r>
            <a:r>
              <a:rPr lang="ru-RU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 </a:t>
            </a:r>
            <a:r>
              <a:rPr lang="ru-RU" sz="1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  <a:cs typeface="Times New Roman"/>
              </a:rPr>
              <a:t>освіти</a:t>
            </a:r>
            <a:endParaRPr lang="ru-RU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  <a:cs typeface="Times New Roman"/>
            </a:endParaRPr>
          </a:p>
          <a:p>
            <a:pPr marL="0" lvl="0" indent="0" algn="ctr"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50215" algn="l"/>
              </a:tabLst>
            </a:pPr>
            <a:r>
              <a:rPr lang="uk-UA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Освітньо-професійна програма Середня освіта (Фізична культура)</a:t>
            </a:r>
            <a:endParaRPr lang="ru-RU" sz="1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18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uk-UA" sz="18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uk-UA" sz="1800" b="1" dirty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uk-UA" sz="1800" b="1" dirty="0" smtClean="0">
              <a:solidFill>
                <a:srgbClr val="FF0000"/>
              </a:solidFill>
              <a:latin typeface="Times New Roman"/>
              <a:ea typeface="Calibri"/>
              <a:cs typeface="Times New Roman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1600" b="1" dirty="0" smtClean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ru-RU" sz="1800" b="1" dirty="0">
              <a:solidFill>
                <a:srgbClr val="B4DCFA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50215" algn="l"/>
              </a:tabLst>
            </a:pPr>
            <a:endParaRPr lang="ru-RU" sz="1400" dirty="0">
              <a:solidFill>
                <a:srgbClr val="B4DCFA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27384"/>
            <a:ext cx="151216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197673"/>
              </p:ext>
            </p:extLst>
          </p:nvPr>
        </p:nvGraphicFramePr>
        <p:xfrm>
          <a:off x="1" y="2242256"/>
          <a:ext cx="9144000" cy="4806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2676127"/>
                <a:gridCol w="3419873"/>
              </a:tblGrid>
              <a:tr h="8614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/>
                          <a:ea typeface="Calibri"/>
                        </a:rPr>
                        <a:t>Найменування показників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Галузь знань, 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1590"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напрям підготовки,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/>
                          <a:ea typeface="Calibri"/>
                        </a:rPr>
                        <a:t> рівень вищої освіти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/>
                          <a:ea typeface="Calibri"/>
                        </a:rPr>
                        <a:t>Характеристика навчальної дисципліни</a:t>
                      </a:r>
                      <a:endParaRPr lang="ru-RU" dirty="0"/>
                    </a:p>
                  </a:txBody>
                  <a:tcPr/>
                </a:tc>
              </a:tr>
              <a:tr h="453751"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Times New Roman"/>
                          <a:ea typeface="Calibri"/>
                        </a:rPr>
                        <a:t>Кількість кредитів – 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01 Освіта/Педагогіка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/>
                          <a:ea typeface="Calibri"/>
                        </a:rPr>
                        <a:t>Денна, заочна форми навчання</a:t>
                      </a:r>
                      <a:endParaRPr lang="ru-RU" dirty="0"/>
                    </a:p>
                  </a:txBody>
                  <a:tcPr/>
                </a:tc>
              </a:tr>
              <a:tr h="8614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Змістових модулів – </a:t>
                      </a:r>
                      <a:r>
                        <a:rPr lang="uk-UA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4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Спеціальність: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/>
                          <a:ea typeface="Calibri"/>
                          <a:cs typeface="Arial"/>
                        </a:rPr>
                        <a:t>014 Середня освіта </a:t>
                      </a: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uk-UA" sz="1800" dirty="0" smtClean="0">
                        <a:effectLst/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 smtClean="0">
                          <a:effectLst/>
                          <a:latin typeface="Times New Roman"/>
                          <a:cs typeface="Arial"/>
                        </a:rPr>
                        <a:t>Предметна спеціальність: 014.11 </a:t>
                      </a:r>
                      <a:r>
                        <a:rPr kumimoji="0" lang="uk-UA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Arial"/>
                        </a:rPr>
                        <a:t>Середня освіта (Фізична культура)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</a:pPr>
                      <a:r>
                        <a:rPr lang="uk-UA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Цикл професійної </a:t>
                      </a:r>
                      <a:r>
                        <a:rPr lang="uk-UA" sz="1800" dirty="0" smtClean="0">
                          <a:effectLst/>
                          <a:latin typeface="Times New Roman"/>
                          <a:ea typeface="Calibri"/>
                        </a:rPr>
                        <a:t>підготовки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 smtClean="0">
                          <a:effectLst/>
                          <a:latin typeface="Times New Roman"/>
                          <a:ea typeface="Calibri"/>
                        </a:rPr>
                        <a:t>Рік підготовки: 1-й</a:t>
                      </a:r>
                      <a:endParaRPr lang="ru-RU" dirty="0"/>
                    </a:p>
                  </a:txBody>
                  <a:tcPr/>
                </a:tc>
              </a:tr>
              <a:tr h="918390"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Загальна кількість годин – </a:t>
                      </a:r>
                      <a:r>
                        <a:rPr lang="uk-UA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180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Лекції –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800" b="1" dirty="0" smtClean="0">
                          <a:effectLst/>
                          <a:latin typeface="Times New Roman"/>
                          <a:cs typeface="Times New Roman"/>
                        </a:rPr>
                        <a:t>Лабораторні заняття – </a:t>
                      </a:r>
                      <a:r>
                        <a:rPr lang="uk-UA" sz="1800" b="0" dirty="0" smtClean="0">
                          <a:effectLst/>
                          <a:latin typeface="Times New Roman"/>
                          <a:cs typeface="Times New Roman"/>
                        </a:rPr>
                        <a:t>64 </a:t>
                      </a:r>
                      <a:r>
                        <a:rPr lang="uk-UA" sz="1800" b="0" dirty="0" err="1" smtClean="0">
                          <a:effectLst/>
                          <a:latin typeface="Times New Roman"/>
                          <a:cs typeface="Times New Roman"/>
                        </a:rPr>
                        <a:t>год</a:t>
                      </a:r>
                      <a:endParaRPr lang="ru-RU" b="0" dirty="0"/>
                    </a:p>
                  </a:txBody>
                  <a:tcPr/>
                </a:tc>
              </a:tr>
              <a:tr h="459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b="1" dirty="0" smtClean="0">
                          <a:latin typeface="Times New Roman" pitchFamily="18" charset="0"/>
                          <a:cs typeface="Times New Roman" pitchFamily="18" charset="0"/>
                        </a:rPr>
                        <a:t>Самостійна</a:t>
                      </a:r>
                      <a:r>
                        <a:rPr lang="uk-UA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робота – </a:t>
                      </a:r>
                      <a:r>
                        <a:rPr lang="uk-UA" b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116 </a:t>
                      </a:r>
                      <a:r>
                        <a:rPr lang="uk-UA" b="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591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215" algn="l"/>
                        </a:tabLst>
                      </a:pPr>
                      <a:r>
                        <a:rPr lang="uk-UA" sz="18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Вид підсумкового контролю</a:t>
                      </a:r>
                      <a:r>
                        <a:rPr lang="uk-UA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: </a:t>
                      </a:r>
                      <a:endParaRPr lang="ru-RU" sz="14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/>
                      <a:r>
                        <a:rPr lang="uk-UA" sz="1800" i="1" dirty="0" smtClean="0">
                          <a:effectLst/>
                          <a:latin typeface="Times New Roman"/>
                        </a:rPr>
                        <a:t>Залік/екзамен</a:t>
                      </a:r>
                      <a:endParaRPr lang="ru-RU" dirty="0"/>
                    </a:p>
                  </a:txBody>
                  <a:tcPr/>
                </a:tc>
              </a:tr>
              <a:tr h="5177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3120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27384"/>
            <a:ext cx="151216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Объект 5"/>
          <p:cNvSpPr>
            <a:spLocks noGrp="1"/>
          </p:cNvSpPr>
          <p:nvPr>
            <p:ph sz="quarter" idx="13"/>
          </p:nvPr>
        </p:nvSpPr>
        <p:spPr>
          <a:xfrm>
            <a:off x="1403648" y="-27384"/>
            <a:ext cx="7516416" cy="1800200"/>
          </a:xfrm>
        </p:spPr>
        <p:txBody>
          <a:bodyPr/>
          <a:lstStyle/>
          <a:p>
            <a:pPr marL="0" lv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50215" algn="l"/>
              </a:tabLst>
            </a:pPr>
            <a:endParaRPr lang="uk-UA" sz="16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50215" algn="l"/>
              </a:tabLst>
            </a:pPr>
            <a:r>
              <a:rPr lang="uk-UA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МЕТА </a:t>
            </a:r>
            <a:r>
              <a:rPr lang="uk-UA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НАВЧАЛЬНОЇ </a:t>
            </a:r>
            <a:r>
              <a:rPr lang="uk-UA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ДИСЦИПЛІНИ</a:t>
            </a:r>
          </a:p>
          <a:p>
            <a:pPr marL="0" lv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50215" algn="l"/>
              </a:tabLst>
            </a:pPr>
            <a:r>
              <a:rPr lang="uk-UA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uk-UA" sz="1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uk-UA" sz="1500" b="1" dirty="0" smtClean="0">
                <a:solidFill>
                  <a:srgbClr val="B4DCFA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1800" b="1" dirty="0">
                <a:solidFill>
                  <a:srgbClr val="B4DCFA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ЛЕГКА АТЛЕТИКА З МЕТОДИКОЮ НАВЧАННЯ</a:t>
            </a:r>
            <a:r>
              <a:rPr lang="uk-UA" sz="1500" b="1" dirty="0" smtClean="0">
                <a:solidFill>
                  <a:srgbClr val="B4DCFA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»</a:t>
            </a:r>
            <a:endParaRPr lang="uk-UA" sz="1500" b="1" dirty="0">
              <a:solidFill>
                <a:srgbClr val="B4DCFA">
                  <a:lumMod val="2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5157" y="2060848"/>
            <a:ext cx="8712968" cy="452431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Метою</a:t>
            </a:r>
            <a:r>
              <a:rPr lang="uk-UA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викладання навчальної дисципліни є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формування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у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здобувачів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системи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сучасних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теоретичних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знань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та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практичних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навичок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з основ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техніки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виконання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легкоатлетичних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вправ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, методики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навчання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видам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легкої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атлетики, правил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проведення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змагань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з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легкої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атлетики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, </a:t>
            </a:r>
            <a:r>
              <a:rPr lang="ru-RU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необхідної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для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здійснення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науково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обґрунтованого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освітнього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процесу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з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фізичного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виховання</a:t>
            </a:r>
            <a:r>
              <a:rPr lang="ru-RU" sz="24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для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професійної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діяльності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в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якості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вчителів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фізичної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культури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,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інструкторів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</a:t>
            </a:r>
            <a:r>
              <a:rPr lang="ru-RU" sz="2400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тощо</a:t>
            </a:r>
            <a:r>
              <a:rPr lang="ru-RU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617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516433" y="0"/>
            <a:ext cx="6400800" cy="1124744"/>
          </a:xfrm>
        </p:spPr>
        <p:txBody>
          <a:bodyPr/>
          <a:lstStyle/>
          <a:p>
            <a:pPr marL="0" lv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50215" algn="l"/>
              </a:tabLst>
            </a:pPr>
            <a:endParaRPr lang="uk-UA" sz="15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0" lvl="0" indent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  <a:tabLst>
                <a:tab pos="450215" algn="l"/>
              </a:tabLst>
            </a:pPr>
            <a:r>
              <a:rPr lang="uk-UA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ЗАВДАННЯ НАВЧАЛЬНОЇ </a:t>
            </a:r>
            <a:r>
              <a:rPr lang="uk-UA" sz="1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ДИСЦИПЛІНИ </a:t>
            </a:r>
          </a:p>
          <a:p>
            <a:pPr marL="0" lvl="0" indent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uk-UA" sz="1500" b="1" dirty="0" smtClean="0">
                <a:solidFill>
                  <a:srgbClr val="B4DCFA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uk-UA" sz="1800" b="1" dirty="0">
                <a:solidFill>
                  <a:srgbClr val="B4DCFA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ЛЕГКА АТЛЕТИКА З МЕТОДИКОЮ НАВЧАННЯ</a:t>
            </a:r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27384"/>
            <a:ext cx="151216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323528" y="1484784"/>
            <a:ext cx="8679004" cy="5355312"/>
          </a:xfrm>
          <a:prstGeom prst="rect">
            <a:avLst/>
          </a:prstGeom>
          <a:ln>
            <a:solidFill>
              <a:srgbClr val="002060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освоєння теоретичних знань з основ техніки та методики навчання видів легкої атлетики</a:t>
            </a:r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uk-U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endParaRPr lang="uk-UA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  <a:tabLst>
                <a:tab pos="450215" algn="l"/>
              </a:tabLst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рухових умінь і навичок в процесі вивчення техніки легкоатлетичних вправ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itchFamily="2" charset="2"/>
              <a:buChar char="Ø"/>
              <a:tabLst>
                <a:tab pos="450215" algn="l"/>
              </a:tabLst>
            </a:pP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здібностей до аналітичної діяльності, корекції помилок в процесі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виконання технічних 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елементів видів легкої атлетики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формування здібностей навчати і правильно будувати процес навчання техніці легкоатлетичних вправ, виходячи з конкретних умов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необхідних фізичних якостей для ефективного оволодіння технікою видів легкої атлетики; формування умінь і навичок суддівства з різних видів легкої атлетики</a:t>
            </a: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Сприяти формуванню особистості студентів і залучення їх до загальнолюдських цінностей та здорового способу життя.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387" y="0"/>
            <a:ext cx="1365250" cy="120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617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27384"/>
            <a:ext cx="151216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2"/>
          <p:cNvSpPr>
            <a:spLocks noGrp="1"/>
          </p:cNvSpPr>
          <p:nvPr>
            <p:ph sz="quarter" idx="13"/>
          </p:nvPr>
        </p:nvSpPr>
        <p:spPr>
          <a:xfrm>
            <a:off x="1699592" y="260648"/>
            <a:ext cx="6400800" cy="969288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uk-UA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uk-UA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Програмні </a:t>
            </a:r>
            <a:r>
              <a:rPr lang="uk-UA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компетентності, </a:t>
            </a:r>
            <a:r>
              <a:rPr lang="uk-UA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які </a:t>
            </a:r>
            <a:r>
              <a:rPr lang="uk-UA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повинні досягти </a:t>
            </a:r>
            <a:r>
              <a:rPr lang="uk-UA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здобувачі   </a:t>
            </a:r>
            <a:endParaRPr lang="ru-RU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86158" y="1700808"/>
            <a:ext cx="8640960" cy="4589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ts val="2160"/>
              </a:lnSpc>
              <a:buFont typeface="Wingdings" pitchFamily="2" charset="2"/>
              <a:buChar char="Ø"/>
            </a:pP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Знання та розуміння предметної області та розуміння професійної діяльності;</a:t>
            </a:r>
          </a:p>
          <a:p>
            <a:pPr marL="285750" lvl="0" indent="-285750" algn="just">
              <a:lnSpc>
                <a:spcPts val="2160"/>
              </a:lnSpc>
              <a:buFont typeface="Wingdings" pitchFamily="2" charset="2"/>
              <a:buChar char="Ø"/>
            </a:pPr>
            <a:endParaRPr lang="uk-UA" sz="20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85750" lvl="0" indent="-285750" algn="just">
              <a:lnSpc>
                <a:spcPts val="2160"/>
              </a:lnSpc>
              <a:buFont typeface="Wingdings" pitchFamily="2" charset="2"/>
              <a:buChar char="Ø"/>
            </a:pP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Здатність використовувати різні види та форми рухової активності для відпочинку та ведення здорового способу життя;</a:t>
            </a:r>
          </a:p>
          <a:p>
            <a:pPr marL="285750" lvl="0" indent="-285750" algn="just">
              <a:lnSpc>
                <a:spcPts val="2160"/>
              </a:lnSpc>
              <a:buFont typeface="Wingdings" pitchFamily="2" charset="2"/>
              <a:buChar char="Ø"/>
            </a:pPr>
            <a:endParaRPr lang="uk-UA" sz="20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85750" lvl="0" indent="-285750" algn="just">
              <a:lnSpc>
                <a:spcPts val="2160"/>
              </a:lnSpc>
              <a:buFont typeface="Wingdings" pitchFamily="2" charset="2"/>
              <a:buChar char="Ø"/>
            </a:pP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Здатність виявляти повагу та цінувати українську національну культуру, багатоманітність і мультикультурність у суспільстві; здатність до вираження національної культурної ідентичності, творчого самовираження, усвідомлювати необхідність рівних можливостей для всіх учасників освітнього процесу;</a:t>
            </a:r>
          </a:p>
          <a:p>
            <a:pPr marL="285750" lvl="0" indent="-285750" algn="just">
              <a:lnSpc>
                <a:spcPts val="2160"/>
              </a:lnSpc>
              <a:buFont typeface="Wingdings" pitchFamily="2" charset="2"/>
              <a:buChar char="Ø"/>
            </a:pPr>
            <a:endParaRPr lang="uk-UA" sz="20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85750" indent="-285750" algn="just">
              <a:lnSpc>
                <a:spcPts val="2160"/>
              </a:lnSpc>
              <a:buFont typeface="Wingdings" panose="05000000000000000000" pitchFamily="2" charset="2"/>
              <a:buChar char="Ø"/>
            </a:pP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Здатність виховувати в учнів позитивне ставлення до несхожості до інших культур, поваги до різноманітності та соціокультурних особливостей традицій інших країн у практиці фізичного виховання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marL="285750" indent="-285750" algn="just">
              <a:lnSpc>
                <a:spcPts val="2160"/>
              </a:lnSpc>
              <a:buFont typeface="Wingdings" panose="05000000000000000000" pitchFamily="2" charset="2"/>
              <a:buChar char="Ø"/>
            </a:pPr>
            <a:endParaRPr lang="uk-UA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3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27384"/>
            <a:ext cx="151216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2"/>
          <p:cNvSpPr>
            <a:spLocks noGrp="1"/>
          </p:cNvSpPr>
          <p:nvPr>
            <p:ph sz="quarter" idx="13"/>
          </p:nvPr>
        </p:nvSpPr>
        <p:spPr>
          <a:xfrm>
            <a:off x="1699592" y="260648"/>
            <a:ext cx="6400800" cy="969288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uk-UA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uk-UA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Програмні </a:t>
            </a:r>
            <a:r>
              <a:rPr lang="uk-UA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компетентності, </a:t>
            </a:r>
            <a:r>
              <a:rPr lang="uk-UA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 які </a:t>
            </a:r>
            <a:r>
              <a:rPr lang="uk-UA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повинні досягти аспіранти   </a:t>
            </a:r>
            <a:endParaRPr lang="ru-RU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9552" y="1557947"/>
            <a:ext cx="835292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ea typeface="Calibri"/>
                <a:cs typeface="Times New Roman" pitchFamily="18" charset="0"/>
              </a:rPr>
              <a:t>Здатність проектувати освітній процес з фізичної культури з урахуванням потреб здобувачів освіти, їхнього стану здоров’я, віку, статі, культурних та національних традицій відповідно до сучасних освітніх тенденцій та організовувати його з урахуванням результатів навчання учнів із застосуванням різних видів і форм навчально-пізнавальної діяльності, прогнозуючи результати освітнього процесу;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ea typeface="Calibri"/>
                <a:cs typeface="Times New Roman" pitchFamily="18" charset="0"/>
              </a:rPr>
              <a:t>Здатність оволодівати базовими видами рухової активності, передбачених змістом навчальних програм з фізичної культури; аналізувати, систематизувати та оцінювати педагогічний досвід у сфері фізичної культури.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7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27384"/>
            <a:ext cx="1512168" cy="1512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Объект 2"/>
          <p:cNvSpPr>
            <a:spLocks noGrp="1"/>
          </p:cNvSpPr>
          <p:nvPr>
            <p:ph sz="quarter" idx="13"/>
          </p:nvPr>
        </p:nvSpPr>
        <p:spPr>
          <a:xfrm>
            <a:off x="1699592" y="260648"/>
            <a:ext cx="6976864" cy="969288"/>
          </a:xfrm>
        </p:spPr>
        <p:txBody>
          <a:bodyPr/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endParaRPr lang="uk-UA" sz="1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/>
              <a:ea typeface="Calibri"/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uk-UA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Програмні </a:t>
            </a:r>
            <a:r>
              <a:rPr lang="uk-UA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результати навчання,  які </a:t>
            </a:r>
            <a:r>
              <a:rPr lang="uk-UA" sz="1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повинні досягти </a:t>
            </a:r>
            <a:r>
              <a:rPr lang="uk-UA" sz="1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здобувачі   </a:t>
            </a:r>
            <a:endParaRPr lang="ru-RU" sz="1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484784"/>
            <a:ext cx="8712968" cy="5719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ts val="216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ea typeface="Calibri"/>
                <a:cs typeface="Times New Roman" pitchFamily="18" charset="0"/>
              </a:rPr>
              <a:t>Знати та дотримуватися законодавчих вимог щодо змісту загальної середньої освіти та форм організації освітнього процесу (державні стандарти, типові освітні; програми, модельні навчальні програми) з фізичної культури;</a:t>
            </a:r>
          </a:p>
          <a:p>
            <a:pPr marL="285750" indent="-285750" algn="just">
              <a:lnSpc>
                <a:spcPts val="2160"/>
              </a:lnSpc>
              <a:buFont typeface="Wingdings" pitchFamily="2" charset="2"/>
              <a:buChar char="Ø"/>
            </a:pPr>
            <a:endParaRPr lang="uk-UA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85750" indent="-285750" algn="just">
              <a:lnSpc>
                <a:spcPts val="216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Розуміти і демонструвати академічні знання щодо закономірностей і принципів формування гармонійно розвиненої особистості учня, зокрема фізичного, психічного, соціального та емоційного компонентів, підвищення функціональних можливостей організму, розвитку фізичних якостей, вдосконалення рухових умінь і навичок у різних видах фізичної активності;</a:t>
            </a:r>
          </a:p>
          <a:p>
            <a:pPr marL="285750" indent="-285750" algn="just">
              <a:lnSpc>
                <a:spcPts val="2160"/>
              </a:lnSpc>
              <a:buFont typeface="Wingdings" pitchFamily="2" charset="2"/>
              <a:buChar char="Ø"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ts val="216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Використовувати навчальний матеріал з метою розвитку в учнів ключових предметних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компетентностей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добирати доцільні сучасні методики і технології навчання, виховання і розвитку учнів засобами фізичної культури;</a:t>
            </a:r>
          </a:p>
          <a:p>
            <a:pPr marL="285750" indent="-285750" algn="just">
              <a:lnSpc>
                <a:spcPts val="2160"/>
              </a:lnSpc>
              <a:buFont typeface="Wingdings" pitchFamily="2" charset="2"/>
              <a:buChar char="Ø"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ts val="2160"/>
              </a:lnSpc>
              <a:buFont typeface="Wingdings" pitchFamily="2" charset="2"/>
              <a:buChar char="Ø"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Прогнозувати та планувати освітній процес з фізичної культури на основі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компетентнісного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діяльнісного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особистісно-зорієнтованого підходів і розробляти навчально-методичні матеріали (робочі програми, навчально-тематичні плани).</a:t>
            </a: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Wingdings" pitchFamily="2" charset="2"/>
              <a:buChar char="Ø"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7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51130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527107" y="1131675"/>
            <a:ext cx="73803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Програмні результати навчання,  які повинні досягти здобувачі   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9024" y="2060848"/>
            <a:ext cx="864096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ts val="2160"/>
              </a:lnSpc>
              <a:buFont typeface="Wingdings" pitchFamily="2" charset="2"/>
              <a:buChar char="Ø"/>
            </a:pP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Володіти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знаннями та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руховими навичками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 базових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видів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рухової активності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, які є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змістом варіативних модулів програми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фізичної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культури для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учнів закладів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загальної середньої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освіти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;</a:t>
            </a:r>
          </a:p>
          <a:p>
            <a:pPr marL="285750" lvl="0" indent="-285750" algn="just">
              <a:lnSpc>
                <a:spcPts val="2160"/>
              </a:lnSpc>
              <a:buFont typeface="Wingdings" pitchFamily="2" charset="2"/>
              <a:buChar char="Ø"/>
            </a:pPr>
            <a:endParaRPr lang="uk-UA" sz="2000" dirty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85750" lvl="0" indent="-285750" algn="just">
              <a:lnSpc>
                <a:spcPts val="2160"/>
              </a:lnSpc>
              <a:buFont typeface="Wingdings" pitchFamily="2" charset="2"/>
              <a:buChar char="Ø"/>
            </a:pP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вдосконалювати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власний руховий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арсенал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шляхом формування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рухових умінь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і навичок 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з різних </a:t>
            </a:r>
            <a:r>
              <a:rPr lang="uk-UA" sz="2000" dirty="0" smtClean="0">
                <a:solidFill>
                  <a:prstClr val="black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видів спорту;</a:t>
            </a:r>
          </a:p>
          <a:p>
            <a:pPr marL="285750" lvl="0" indent="-285750" algn="just">
              <a:lnSpc>
                <a:spcPts val="2160"/>
              </a:lnSpc>
              <a:buFont typeface="Wingdings" pitchFamily="2" charset="2"/>
              <a:buChar char="Ø"/>
            </a:pPr>
            <a:endParaRPr lang="uk-UA" sz="20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85750" lvl="0" indent="-285750" algn="just">
              <a:lnSpc>
                <a:spcPts val="2160"/>
              </a:lnSpc>
              <a:buFont typeface="Wingdings" pitchFamily="2" charset="2"/>
              <a:buChar char="Ø"/>
            </a:pPr>
            <a:endParaRPr lang="uk-UA" sz="20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285750" indent="-285750" algn="just">
              <a:lnSpc>
                <a:spcPts val="2160"/>
              </a:lnSpc>
              <a:buFont typeface="Wingdings" panose="05000000000000000000" pitchFamily="2" charset="2"/>
              <a:buChar char="Ø"/>
            </a:pPr>
            <a:endParaRPr lang="uk-UA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139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547664" y="179348"/>
            <a:ext cx="67687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ПРОГРАМА НАВЧАЛЬНОЇ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  <a:ea typeface="Calibri"/>
              </a:rPr>
              <a:t>ДИСЦИПЛІНИ</a:t>
            </a:r>
          </a:p>
          <a:p>
            <a:pPr algn="ctr"/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/>
              </a:rPr>
              <a:t>1 семестр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557874"/>
              </p:ext>
            </p:extLst>
          </p:nvPr>
        </p:nvGraphicFramePr>
        <p:xfrm>
          <a:off x="179512" y="908720"/>
          <a:ext cx="8784976" cy="5635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468195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Змістовий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модуль 1. </a:t>
                      </a: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Зміст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та </a:t>
                      </a: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значення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легкої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атлетики в </a:t>
                      </a: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системі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фізичного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виховання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і спорту.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err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Загальна</a:t>
                      </a:r>
                      <a:r>
                        <a:rPr lang="ru-RU" sz="14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характеристика виду спорту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009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Тема 1.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Місце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значення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легкої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атлетики у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системі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фізичного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виховання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та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професійної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підготовки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Історія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розвитку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сучасної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легкої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атлетики</a:t>
                      </a:r>
                      <a:r>
                        <a:rPr lang="uk-UA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endParaRPr lang="uk-UA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Тема 2</a:t>
                      </a:r>
                      <a:r>
                        <a:rPr lang="uk-UA" sz="1400" b="1" noProof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uk-UA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Розвиток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легкої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атлетики в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незалежної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України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.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Загальна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характеристика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легкоатлетичних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вправ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.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Загальна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характеристика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техніки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груп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легкоатлетичних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вправ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.</a:t>
                      </a:r>
                      <a:endParaRPr lang="uk-UA" sz="1400" b="0" i="0" noProof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332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Змістовий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модуль 2. Структура та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зміст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навчання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легкої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атлетики у закладах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загальної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середньої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освіти</a:t>
                      </a:r>
                      <a:endParaRPr lang="uk-UA" sz="1400" b="1" i="1" noProof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009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Тема 3.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Загальні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основи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навчання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легкоатлетичним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вправам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. Методика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викладання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легкої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атлетики на уроках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фізичної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культури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у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відповідності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</a:t>
                      </a:r>
                      <a:r>
                        <a:rPr lang="ru-RU" sz="1400" b="0" i="0" dirty="0" err="1" smtClean="0">
                          <a:effectLst/>
                          <a:latin typeface="Times New Roman"/>
                          <a:ea typeface="Calibri"/>
                        </a:rPr>
                        <a:t>вимогам</a:t>
                      </a:r>
                      <a:r>
                        <a:rPr lang="ru-RU" sz="1400" b="0" i="0" dirty="0" smtClean="0">
                          <a:effectLst/>
                          <a:latin typeface="Times New Roman"/>
                          <a:ea typeface="Calibri"/>
                        </a:rPr>
                        <a:t> НУШ.</a:t>
                      </a:r>
                      <a:endParaRPr lang="ru-RU" sz="1400" b="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ru-RU" sz="14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Тема 4.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Основні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положення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навчання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бігу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стрибкам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метанням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Виховні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цілі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та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навчальні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завдання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Організація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класу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уроці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Послідовність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систематичність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у </a:t>
                      </a:r>
                      <a:r>
                        <a:rPr lang="ru-RU" sz="1400" b="0" noProof="0" dirty="0" err="1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навчанні</a:t>
                      </a:r>
                      <a:r>
                        <a:rPr lang="ru-RU" sz="1400" b="0" noProof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uk-UA" sz="1400" b="0" noProof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32694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Змістовий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модуль 3.</a:t>
                      </a:r>
                      <a:r>
                        <a:rPr lang="ru-RU" sz="1400" b="1" i="1" baseline="0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Основи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техніки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ходьби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та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бігу</a:t>
                      </a:r>
                      <a:endParaRPr lang="ru-RU" i="1" dirty="0">
                        <a:effectLst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009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400" b="1" noProof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Тема 5.</a:t>
                      </a:r>
                      <a:r>
                        <a:rPr lang="uk-UA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Визначення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спортивної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техніки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та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чинники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що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впливають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ефективність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раціональність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техніки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спортивної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ходьби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та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бігу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uk-UA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400" b="1" noProof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Тема 6</a:t>
                      </a:r>
                      <a:r>
                        <a:rPr lang="uk-UA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Основи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техніки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ходьби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бігу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uk-UA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19640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Змістовий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модуль 4.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Основи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техніки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стрибків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та </a:t>
                      </a:r>
                      <a:r>
                        <a:rPr lang="ru-RU" sz="1400" b="1" i="1" noProof="0" dirty="0" err="1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метання</a:t>
                      </a:r>
                      <a:r>
                        <a:rPr lang="ru-RU" sz="1400" b="1" i="1" noProof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uk-UA" sz="1400" b="1" i="1" noProof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05467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400" b="1" noProof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Тема 7.</a:t>
                      </a:r>
                      <a:r>
                        <a:rPr lang="uk-UA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Визначення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спортивної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техніки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та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чинники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що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впливають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на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ефективність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раціональність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техніки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стрибків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і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метань</a:t>
                      </a:r>
                      <a:endParaRPr lang="uk-UA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</a:pPr>
                      <a:r>
                        <a:rPr lang="uk-UA" sz="1400" b="1" noProof="0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Тема 8.</a:t>
                      </a:r>
                      <a:r>
                        <a:rPr lang="uk-UA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Основи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техніки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стрибків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Види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стрибків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основні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частини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ru-RU" sz="140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їх</a:t>
                      </a:r>
                      <a:r>
                        <a:rPr lang="ru-RU" sz="1400" baseline="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характеристика.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Основні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фази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техніки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метань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, як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рухової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дії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та </a:t>
                      </a:r>
                      <a:r>
                        <a:rPr lang="ru-RU" sz="1400" noProof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їх</a:t>
                      </a:r>
                      <a:r>
                        <a:rPr lang="ru-RU" sz="1400" noProof="0" dirty="0" smtClean="0">
                          <a:latin typeface="Times New Roman" pitchFamily="18" charset="0"/>
                          <a:cs typeface="Times New Roman" pitchFamily="18" charset="0"/>
                        </a:rPr>
                        <a:t> характеристика.</a:t>
                      </a:r>
                      <a:endParaRPr lang="uk-UA" sz="1400" noProof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78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255</TotalTime>
  <Words>1242</Words>
  <Application>Microsoft Office PowerPoint</Application>
  <PresentationFormat>Экран (4:3)</PresentationFormat>
  <Paragraphs>153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Karaulova Svetlana</dc:creator>
  <cp:lastModifiedBy>RePack by Diakov</cp:lastModifiedBy>
  <cp:revision>34</cp:revision>
  <dcterms:created xsi:type="dcterms:W3CDTF">2021-11-08T16:08:37Z</dcterms:created>
  <dcterms:modified xsi:type="dcterms:W3CDTF">2025-04-08T06:48:46Z</dcterms:modified>
</cp:coreProperties>
</file>