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7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0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17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1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1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7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4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7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3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0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4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5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5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0435D-05D2-49C0-8E10-FFF2B440C0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C8701C-1374-40D6-8F64-CF92686F2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5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Інформаційно-аналітичне забезпечення безпеки фінансових установ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Викладач: </a:t>
            </a:r>
            <a:r>
              <a:rPr lang="uk-UA" dirty="0" err="1" smtClean="0"/>
              <a:t>Кисільова</a:t>
            </a:r>
            <a:r>
              <a:rPr lang="uk-UA" dirty="0" smtClean="0"/>
              <a:t> І.Ю., к.ф.-</a:t>
            </a:r>
            <a:r>
              <a:rPr lang="uk-UA" dirty="0" err="1" smtClean="0"/>
              <a:t>м.н</a:t>
            </a:r>
            <a:r>
              <a:rPr lang="uk-UA" dirty="0" smtClean="0"/>
              <a:t>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6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51268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 “ </a:t>
            </a:r>
            <a:r>
              <a:rPr lang="ru-RU" b="1" dirty="0"/>
              <a:t>ІНФОРМАЦІЙНЕ ЗАБЕЗПЕЧЕННЯ  БЕЗПЕКИ ФІНАНСОВИХ УСТАНОВ</a:t>
            </a:r>
            <a:r>
              <a:rPr lang="ru-RU" dirty="0"/>
              <a:t>” входить до циклу </a:t>
            </a:r>
            <a:r>
              <a:rPr lang="ru-RU" dirty="0" err="1"/>
              <a:t>професійно-орієнтованих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 </a:t>
            </a:r>
            <a:r>
              <a:rPr lang="ru-RU" dirty="0" err="1"/>
              <a:t>Інформаційно-аналітичне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є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, </a:t>
            </a:r>
            <a:r>
              <a:rPr lang="ru-RU" dirty="0" err="1"/>
              <a:t>громадських</a:t>
            </a:r>
            <a:r>
              <a:rPr lang="ru-RU" dirty="0"/>
              <a:t> і </a:t>
            </a:r>
            <a:r>
              <a:rPr lang="ru-RU" dirty="0" err="1"/>
              <a:t>підприємницьких</a:t>
            </a:r>
            <a:r>
              <a:rPr lang="ru-RU" dirty="0"/>
              <a:t> структур. </a:t>
            </a:r>
            <a:r>
              <a:rPr lang="ru-RU" dirty="0" err="1"/>
              <a:t>Дисципліна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: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та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безпека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ринку і ринку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 </a:t>
            </a:r>
          </a:p>
          <a:p>
            <a:pPr algn="just"/>
            <a:r>
              <a:rPr lang="ru-RU" dirty="0"/>
              <a:t>Метою </a:t>
            </a:r>
            <a:r>
              <a:rPr lang="ru-RU" dirty="0" err="1"/>
              <a:t>дисципліни</a:t>
            </a:r>
            <a:r>
              <a:rPr lang="ru-RU" dirty="0"/>
              <a:t> є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компетентних</a:t>
            </a:r>
            <a:r>
              <a:rPr lang="ru-RU" dirty="0"/>
              <a:t> </a:t>
            </a:r>
            <a:r>
              <a:rPr lang="ru-RU" dirty="0" err="1"/>
              <a:t>фахівців-управлінців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організовувати</a:t>
            </a:r>
            <a:r>
              <a:rPr lang="ru-RU" dirty="0"/>
              <a:t> роботу з </a:t>
            </a:r>
            <a:r>
              <a:rPr lang="ru-RU" dirty="0" err="1"/>
              <a:t>інформаційно-аналітичного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координування</a:t>
            </a:r>
            <a:r>
              <a:rPr lang="ru-RU" dirty="0"/>
              <a:t> </a:t>
            </a:r>
            <a:r>
              <a:rPr lang="ru-RU" dirty="0" err="1"/>
              <a:t>таою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, бути </a:t>
            </a:r>
            <a:r>
              <a:rPr lang="ru-RU" dirty="0" err="1"/>
              <a:t>професіоналом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конкурентної</a:t>
            </a:r>
            <a:r>
              <a:rPr lang="ru-RU" dirty="0"/>
              <a:t> </a:t>
            </a:r>
            <a:r>
              <a:rPr lang="ru-RU" dirty="0" err="1"/>
              <a:t>розвідки</a:t>
            </a:r>
            <a:r>
              <a:rPr lang="ru-RU" dirty="0"/>
              <a:t> при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комплексним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фінансово-економічної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  <a:p>
            <a:pPr algn="just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16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/>
              <a:t>Програмні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ru-RU" b="1" dirty="0"/>
              <a:t> та </a:t>
            </a:r>
            <a:r>
              <a:rPr lang="ru-RU" b="1" dirty="0" err="1"/>
              <a:t>результати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за </a:t>
            </a:r>
            <a:r>
              <a:rPr lang="ru-RU" b="1" dirty="0" err="1"/>
              <a:t>дисципліною</a:t>
            </a:r>
            <a:r>
              <a:rPr lang="ru-RU" b="1" dirty="0"/>
              <a:t> </a:t>
            </a:r>
            <a:endParaRPr lang="en-US" b="1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uk-UA" dirty="0"/>
              <a:t>Інформаційно-аналітичне забезпечення безпеки фінансових </a:t>
            </a:r>
            <a:r>
              <a:rPr lang="uk-UA" dirty="0" smtClean="0"/>
              <a:t>установ</a:t>
            </a:r>
            <a:r>
              <a:rPr lang="ru-RU" dirty="0" smtClean="0"/>
              <a:t>» </a:t>
            </a:r>
            <a:r>
              <a:rPr lang="ru-RU" dirty="0" err="1"/>
              <a:t>здобувач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та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:</a:t>
            </a:r>
            <a:r>
              <a:rPr lang="ru-RU" dirty="0"/>
              <a:t> </a:t>
            </a:r>
          </a:p>
          <a:p>
            <a:pPr algn="just"/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: ЗК 1. </a:t>
            </a:r>
            <a:r>
              <a:rPr lang="ru-RU" dirty="0" err="1"/>
              <a:t>Здатність</a:t>
            </a:r>
            <a:r>
              <a:rPr lang="ru-RU" dirty="0"/>
              <a:t> до абстрактного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, синтезу та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взаємозв’язків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– </a:t>
            </a:r>
            <a:r>
              <a:rPr lang="ru-RU" dirty="0" err="1"/>
              <a:t>економічними</a:t>
            </a:r>
            <a:r>
              <a:rPr lang="ru-RU" dirty="0"/>
              <a:t> </a:t>
            </a:r>
            <a:r>
              <a:rPr lang="ru-RU" dirty="0" err="1"/>
              <a:t>явищами</a:t>
            </a:r>
            <a:r>
              <a:rPr lang="ru-RU" dirty="0"/>
              <a:t> та </a:t>
            </a:r>
            <a:r>
              <a:rPr lang="ru-RU" dirty="0" err="1"/>
              <a:t>процесами</a:t>
            </a:r>
            <a:r>
              <a:rPr lang="ru-RU" dirty="0"/>
              <a:t>. ЗК 6.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вчитися</a:t>
            </a:r>
            <a:r>
              <a:rPr lang="ru-RU" dirty="0"/>
              <a:t> та </a:t>
            </a:r>
            <a:r>
              <a:rPr lang="ru-RU" dirty="0" err="1"/>
              <a:t>оволодівати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. ЗК 8. </a:t>
            </a:r>
            <a:r>
              <a:rPr lang="ru-RU" dirty="0" err="1"/>
              <a:t>Цінування</a:t>
            </a:r>
            <a:r>
              <a:rPr lang="ru-RU" dirty="0"/>
              <a:t> та </a:t>
            </a:r>
            <a:r>
              <a:rPr lang="ru-RU" dirty="0" err="1"/>
              <a:t>повага</a:t>
            </a:r>
            <a:r>
              <a:rPr lang="ru-RU" dirty="0"/>
              <a:t> до </a:t>
            </a:r>
            <a:r>
              <a:rPr lang="ru-RU" dirty="0" err="1"/>
              <a:t>різноманітності</a:t>
            </a:r>
            <a:r>
              <a:rPr lang="ru-RU" dirty="0"/>
              <a:t> та </a:t>
            </a:r>
            <a:r>
              <a:rPr lang="ru-RU" dirty="0" err="1"/>
              <a:t>мультикультурності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r>
              <a:rPr lang="ru-RU" dirty="0"/>
              <a:t> </a:t>
            </a:r>
          </a:p>
          <a:p>
            <a:pPr algn="just"/>
            <a:r>
              <a:rPr lang="ru-RU" dirty="0" err="1"/>
              <a:t>Спеціальні</a:t>
            </a:r>
            <a:r>
              <a:rPr lang="ru-RU" dirty="0"/>
              <a:t> (</a:t>
            </a:r>
            <a:r>
              <a:rPr lang="ru-RU" dirty="0" err="1"/>
              <a:t>фахові</a:t>
            </a:r>
            <a:r>
              <a:rPr lang="ru-RU" dirty="0"/>
              <a:t>, </a:t>
            </a:r>
            <a:r>
              <a:rPr lang="ru-RU" dirty="0" err="1"/>
              <a:t>предметні</a:t>
            </a:r>
            <a:r>
              <a:rPr lang="ru-RU" dirty="0"/>
              <a:t>) </a:t>
            </a:r>
            <a:r>
              <a:rPr lang="ru-RU" dirty="0" err="1"/>
              <a:t>компетентності</a:t>
            </a:r>
            <a:r>
              <a:rPr lang="ru-RU" dirty="0"/>
              <a:t>: СК 2.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зіставляти</a:t>
            </a:r>
            <a:r>
              <a:rPr lang="ru-RU" dirty="0"/>
              <a:t> </a:t>
            </a:r>
            <a:r>
              <a:rPr lang="ru-RU" dirty="0" err="1"/>
              <a:t>іх</a:t>
            </a:r>
            <a:r>
              <a:rPr lang="ru-RU" dirty="0"/>
              <a:t> з факторами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та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СК 7.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оцінювати</a:t>
            </a:r>
            <a:r>
              <a:rPr lang="ru-RU" dirty="0"/>
              <a:t> та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виконуваних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СК 11.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права та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 </a:t>
            </a:r>
          </a:p>
          <a:p>
            <a:pPr algn="just"/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: ПРН 2.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ПРН 4.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збирання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для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ПРН 7. </a:t>
            </a:r>
            <a:r>
              <a:rPr lang="ru-RU" dirty="0" err="1"/>
              <a:t>Демонструвати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лідерства</a:t>
            </a:r>
            <a:r>
              <a:rPr lang="ru-RU" dirty="0"/>
              <a:t>, </a:t>
            </a:r>
            <a:r>
              <a:rPr lang="ru-RU" dirty="0" err="1"/>
              <a:t>командної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5.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78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Змістовий модуль 1.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Нормативно-правове </a:t>
            </a:r>
            <a:r>
              <a:rPr lang="uk-UA" dirty="0"/>
              <a:t>забезпечення діяльності підрозділу аналітичного забезпечення економічної </a:t>
            </a:r>
            <a:r>
              <a:rPr lang="uk-UA" dirty="0" smtClean="0"/>
              <a:t>безпеки. </a:t>
            </a:r>
          </a:p>
          <a:p>
            <a:pPr algn="just"/>
            <a:r>
              <a:rPr lang="uk-UA" dirty="0" smtClean="0"/>
              <a:t>Функції та завдання </a:t>
            </a:r>
            <a:r>
              <a:rPr lang="uk-UA" dirty="0"/>
              <a:t>діяльності підрозділу аналітичного забезпечення економічної </a:t>
            </a:r>
            <a:r>
              <a:rPr lang="uk-UA" dirty="0" smtClean="0"/>
              <a:t>безпеки. Характеристика інформації щодо галузі безпеки. </a:t>
            </a:r>
          </a:p>
          <a:p>
            <a:pPr algn="just"/>
            <a:r>
              <a:rPr lang="uk-UA" dirty="0"/>
              <a:t>Інформація як продукт збирання та обробки даних. Поняття статистичного спостереження. Вимоги, до статистичної інформації: вірогідність, повнота, своєчасність, порівнянність та доступність даних. Форми, види і способи спостереження. Форми спостереження: звітність, спеціально організовані спостереження, реєстри. Види спостереження: суцільне, несуцільне: вибіркове, основного масиву, монографічне, анкетне, моніторинг; поточне, періодичне, одноразове. Способи спостереження. Програмно-методологічні й організаційні питання статистичного спостереження. </a:t>
            </a:r>
            <a:endParaRPr lang="ru-RU" dirty="0"/>
          </a:p>
          <a:p>
            <a:pPr algn="just"/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63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Змістовий модуль 2.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Сутність </a:t>
            </a:r>
            <a:r>
              <a:rPr lang="uk-UA" dirty="0"/>
              <a:t>аналітичної складової інформаційно- аналітичної діяльності з питань фінансово-економічної </a:t>
            </a:r>
            <a:r>
              <a:rPr lang="uk-UA" dirty="0" smtClean="0"/>
              <a:t>безпеки. </a:t>
            </a:r>
          </a:p>
          <a:p>
            <a:pPr algn="just"/>
            <a:r>
              <a:rPr lang="uk-UA" dirty="0" smtClean="0"/>
              <a:t>Сутність </a:t>
            </a:r>
            <a:r>
              <a:rPr lang="uk-UA" dirty="0"/>
              <a:t>і завдання технології діяльності </a:t>
            </a:r>
            <a:r>
              <a:rPr lang="uk-UA" dirty="0" smtClean="0"/>
              <a:t>аналітиків в галузі забезпечення фінансової безпеки.</a:t>
            </a:r>
          </a:p>
          <a:p>
            <a:pPr algn="just"/>
            <a:r>
              <a:rPr lang="uk-UA" dirty="0"/>
              <a:t>Методи  статистичної обробки інформації </a:t>
            </a:r>
            <a:r>
              <a:rPr lang="ru-RU" dirty="0"/>
              <a:t>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фінансово-економічної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. </a:t>
            </a:r>
            <a:r>
              <a:rPr lang="ru-RU" dirty="0" err="1"/>
              <a:t>Якісні</a:t>
            </a:r>
            <a:r>
              <a:rPr lang="ru-RU" dirty="0"/>
              <a:t> та </a:t>
            </a:r>
            <a:r>
              <a:rPr lang="ru-RU" dirty="0" err="1" smtClean="0"/>
              <a:t>кількісні</a:t>
            </a:r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регресійного</a:t>
            </a:r>
            <a:r>
              <a:rPr lang="ru-RU" dirty="0"/>
              <a:t> </a:t>
            </a:r>
            <a:r>
              <a:rPr lang="ru-RU" dirty="0" err="1"/>
              <a:t>аналіза</a:t>
            </a:r>
            <a:r>
              <a:rPr lang="ru-RU" dirty="0"/>
              <a:t>, </a:t>
            </a:r>
            <a:r>
              <a:rPr lang="ru-RU" dirty="0" err="1"/>
              <a:t>кореляційного</a:t>
            </a:r>
            <a:r>
              <a:rPr lang="ru-RU" dirty="0"/>
              <a:t> </a:t>
            </a:r>
            <a:r>
              <a:rPr lang="ru-RU" dirty="0" err="1"/>
              <a:t>аналіза</a:t>
            </a:r>
            <a:r>
              <a:rPr lang="ru-RU" dirty="0"/>
              <a:t>, </a:t>
            </a:r>
            <a:r>
              <a:rPr lang="ru-RU" dirty="0" err="1"/>
              <a:t>динамічного</a:t>
            </a:r>
            <a:r>
              <a:rPr lang="ru-RU" dirty="0"/>
              <a:t> </a:t>
            </a:r>
            <a:r>
              <a:rPr lang="ru-RU" dirty="0" err="1"/>
              <a:t>аналіза</a:t>
            </a:r>
            <a:r>
              <a:rPr lang="ru-RU" dirty="0"/>
              <a:t>.</a:t>
            </a:r>
          </a:p>
          <a:p>
            <a:pPr algn="just"/>
            <a:endParaRPr lang="uk-UA" dirty="0" smtClean="0"/>
          </a:p>
          <a:p>
            <a:endParaRPr lang="uk-UA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Змістовий модуль 3.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Технологія </a:t>
            </a:r>
            <a:r>
              <a:rPr lang="uk-UA" dirty="0"/>
              <a:t>інформаційно-аналітичної діяльності у сфері фінансово-економічної </a:t>
            </a:r>
            <a:r>
              <a:rPr lang="uk-UA" dirty="0" smtClean="0"/>
              <a:t>безпеки.</a:t>
            </a:r>
          </a:p>
          <a:p>
            <a:pPr algn="just"/>
            <a:r>
              <a:rPr lang="uk-UA" dirty="0" smtClean="0"/>
              <a:t> </a:t>
            </a:r>
            <a:r>
              <a:rPr lang="uk-UA" dirty="0"/>
              <a:t>Техніка моніторингу та критерії оцінки результатів підрозділу аналітичного забезпечення фінансово-економічної </a:t>
            </a:r>
            <a:r>
              <a:rPr lang="uk-UA" dirty="0" smtClean="0"/>
              <a:t>безпеки. </a:t>
            </a:r>
          </a:p>
          <a:p>
            <a:pPr algn="just"/>
            <a:r>
              <a:rPr lang="uk-UA" dirty="0"/>
              <a:t>Формування і види рядів статистичних даних. Закономірність розподілу. Аналіз рядів розподілу, характеристики: центра, розміру та ступеня варіації, форми розподілу. Нормальний розподіл. Графічне зображення рядів розподілу.</a:t>
            </a:r>
            <a:endParaRPr lang="ru-RU" dirty="0"/>
          </a:p>
          <a:p>
            <a:pPr algn="just"/>
            <a:r>
              <a:rPr lang="uk-UA" dirty="0"/>
              <a:t>Види взаємозв’язків. Поняття про функціональну та стохастичну залежність між окремими явищами. Кореляційний зв'язок як окремий вид стохастичної залежності. Прямі та обернені , прямолінійні та криволінійні зв’язки. Рівняння регресії. Рівняння регресії як форма аналітичного виразу статистичного зв’язку соціально-економічних явищ. Лінійне рівняння регресії. Коефіцієнт регресії.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20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Змістовий модуль 4.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аналітичної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фінансово-економічної</a:t>
            </a:r>
            <a:r>
              <a:rPr lang="ru-RU" dirty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Методика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інформаційно-аналітичних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b="1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фінансово-економічної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 </a:t>
            </a:r>
          </a:p>
          <a:p>
            <a:pPr algn="just"/>
            <a:r>
              <a:rPr lang="uk-UA" dirty="0" smtClean="0"/>
              <a:t>Характеристики </a:t>
            </a:r>
            <a:r>
              <a:rPr lang="uk-UA" dirty="0"/>
              <a:t>основної тенденції розвитку. Способи обробки рядів динаміки з метою виявлення основної тенденції розвитку: укрупнення інтервалів, метод плинних середніх, методом аналітичного вирівнювання. Трендові рівняння. Характеристика основної тенденції розвитку.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443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378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Інформаційно-аналітичне забезпечення безпеки фінансових установ</vt:lpstr>
      <vt:lpstr>Презентация PowerPoint</vt:lpstr>
      <vt:lpstr>Презентация PowerPoint</vt:lpstr>
      <vt:lpstr>Змістовий модуль 1.  </vt:lpstr>
      <vt:lpstr>Змістовий модуль 2. </vt:lpstr>
      <vt:lpstr>Змістовий модуль 3.  </vt:lpstr>
      <vt:lpstr>Змістовий модуль 4.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Інформаційно-аналітичне забезпечення безпеки фінансових установ</dc:title>
  <dc:creator>Пользователь Windows</dc:creator>
  <cp:lastModifiedBy>Пользователь Windows</cp:lastModifiedBy>
  <cp:revision>3</cp:revision>
  <dcterms:created xsi:type="dcterms:W3CDTF">2025-04-12T14:02:28Z</dcterms:created>
  <dcterms:modified xsi:type="dcterms:W3CDTF">2025-04-12T14:38:59Z</dcterms:modified>
</cp:coreProperties>
</file>