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806" y="972065"/>
            <a:ext cx="8691377" cy="2452695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  <a:t>Опитувальник для оцінки дихальної функції при хронічних станах</a:t>
            </a:r>
            <a:b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Chronic Respiratory 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Disease</a:t>
            </a:r>
            <a:r>
              <a:rPr lang="uk-UA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Questionnaire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CRDQ </a:t>
            </a:r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  <a:t>або </a:t>
            </a: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CRQ</a:t>
            </a:r>
            <a:endParaRPr lang="ru-RU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DF138"/>
                </a:solidFill>
              </a:rPr>
              <a:t>Дем’яненко Н.І</a:t>
            </a:r>
            <a:endParaRPr lang="ru-RU" dirty="0">
              <a:solidFill>
                <a:srgbClr val="0DF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653" y="211772"/>
            <a:ext cx="90039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 Black" panose="020B0A04020102020204" pitchFamily="34" charset="0"/>
              </a:rPr>
              <a:t>Вимірювання </a:t>
            </a:r>
            <a:r>
              <a:rPr lang="ru-RU" sz="1600" dirty="0">
                <a:latin typeface="Arial Black" panose="020B0A04020102020204" pitchFamily="34" charset="0"/>
              </a:rPr>
              <a:t>якості життя, пов’язаної зі здоров’ям (</a:t>
            </a:r>
            <a:r>
              <a:rPr lang="en-US" sz="1600" dirty="0" smtClean="0">
                <a:latin typeface="Arial Black" panose="020B0A04020102020204" pitchFamily="34" charset="0"/>
              </a:rPr>
              <a:t>HRQL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- </a:t>
            </a:r>
            <a:r>
              <a:rPr lang="uk-UA" sz="1600" dirty="0" smtClean="0">
                <a:latin typeface="Arial Black" panose="020B0A04020102020204" pitchFamily="34" charset="0"/>
              </a:rPr>
              <a:t>Якість життя, пов'язана зі здоров'ям)</a:t>
            </a:r>
            <a:r>
              <a:rPr lang="en-US" sz="1600" dirty="0" smtClean="0">
                <a:latin typeface="Arial Black" panose="020B0A04020102020204" pitchFamily="34" charset="0"/>
              </a:rPr>
              <a:t>, </a:t>
            </a:r>
            <a:r>
              <a:rPr lang="ru-RU" sz="1600" dirty="0">
                <a:latin typeface="Arial Black" panose="020B0A04020102020204" pitchFamily="34" charset="0"/>
              </a:rPr>
              <a:t>є одним із методів оцінки функціональних </a:t>
            </a:r>
            <a:r>
              <a:rPr lang="ru-RU" sz="1600" dirty="0" smtClean="0">
                <a:latin typeface="Arial Black" panose="020B0A04020102020204" pitchFamily="34" charset="0"/>
              </a:rPr>
              <a:t>результатів.</a:t>
            </a:r>
          </a:p>
          <a:p>
            <a:pPr algn="just"/>
            <a:r>
              <a:rPr lang="en-US" sz="1600" dirty="0">
                <a:latin typeface="Arial Black" panose="020B0A04020102020204" pitchFamily="34" charset="0"/>
              </a:rPr>
              <a:t>HRQL </a:t>
            </a:r>
            <a:r>
              <a:rPr lang="ru-RU" sz="1600" dirty="0">
                <a:latin typeface="Arial Black" panose="020B0A04020102020204" pitchFamily="34" charset="0"/>
              </a:rPr>
              <a:t>зазвичай оцінюється за допомогою опитувальників, які заповнює сам або інтерв’юер, і може бути дискримінаційним (оцінка поперечних відмінностей між пацієнтами в один момент часу) або оціночним (вимірювання поздовжніх змін у пацієнтів протягом певного періоду часу</a:t>
            </a:r>
            <a:r>
              <a:rPr lang="ru-RU" sz="1600" dirty="0" smtClean="0">
                <a:latin typeface="Arial Black" panose="020B0A04020102020204" pitchFamily="34" charset="0"/>
              </a:rPr>
              <a:t>).</a:t>
            </a: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Анкета хронічних респіраторних захворювань (</a:t>
            </a:r>
            <a:r>
              <a:rPr lang="en-US" sz="1600" dirty="0">
                <a:latin typeface="Arial Black" panose="020B0A04020102020204" pitchFamily="34" charset="0"/>
              </a:rPr>
              <a:t>CRQ) </a:t>
            </a:r>
            <a:r>
              <a:rPr lang="ru-RU" sz="1600" dirty="0">
                <a:latin typeface="Arial Black" panose="020B0A04020102020204" pitchFamily="34" charset="0"/>
              </a:rPr>
              <a:t>є найбільш часто використовуваним інструментом вимірювання специфічних захворювань для оцінки </a:t>
            </a:r>
            <a:r>
              <a:rPr lang="en-US" sz="1600" dirty="0">
                <a:latin typeface="Arial Black" panose="020B0A04020102020204" pitchFamily="34" charset="0"/>
              </a:rPr>
              <a:t>HRQL </a:t>
            </a:r>
            <a:r>
              <a:rPr lang="ru-RU" sz="1600" dirty="0">
                <a:latin typeface="Arial Black" panose="020B0A04020102020204" pitchFamily="34" charset="0"/>
              </a:rPr>
              <a:t>у пацієнтів із хронічними респіраторними захворюваннями. </a:t>
            </a:r>
            <a:r>
              <a:rPr lang="ru-RU" sz="1600" dirty="0" smtClean="0">
                <a:latin typeface="Arial Black" panose="020B0A04020102020204" pitchFamily="34" charset="0"/>
              </a:rPr>
              <a:t>Розробники </a:t>
            </a:r>
            <a:r>
              <a:rPr lang="ru-RU" sz="1600" dirty="0">
                <a:latin typeface="Arial Black" panose="020B0A04020102020204" pitchFamily="34" charset="0"/>
              </a:rPr>
              <a:t>пропонують використовувати цей інструмент для оцінки ефектів лікування під час клінічних випробувань, а також у клінічній практиці. </a:t>
            </a:r>
            <a:r>
              <a:rPr lang="ru-RU" sz="1600" dirty="0" smtClean="0">
                <a:latin typeface="Arial Black" panose="020B0A04020102020204" pitchFamily="34" charset="0"/>
              </a:rPr>
              <a:t>Оскільки </a:t>
            </a:r>
            <a:r>
              <a:rPr lang="ru-RU" sz="1600" dirty="0">
                <a:latin typeface="Arial Black" panose="020B0A04020102020204" pitchFamily="34" charset="0"/>
              </a:rPr>
              <a:t>він настільки широко використовується, важливо розуміти психометричні властивості цього інструменту, щоб справді зрозуміти його ефективність і практичне застосування. У цьому документі описано поточні дослідження щодо надійності, валідності, чутливості, мінімальної клінічної важливості різниці та запропонованого використання опитувальника хронічних респіраторних захворювань у клінічній практиці.</a:t>
            </a:r>
          </a:p>
        </p:txBody>
      </p:sp>
    </p:spTree>
    <p:extLst>
      <p:ext uri="{BB962C8B-B14F-4D97-AF65-F5344CB8AC3E}">
        <p14:creationId xmlns:p14="http://schemas.microsoft.com/office/powerpoint/2010/main" val="399065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319" y="215897"/>
            <a:ext cx="90286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Black" panose="020B0A04020102020204" pitchFamily="34" charset="0"/>
              </a:rPr>
              <a:t>Оригінальна версія </a:t>
            </a:r>
            <a:r>
              <a:rPr lang="en-US" sz="1400" dirty="0">
                <a:latin typeface="Arial Black" panose="020B0A04020102020204" pitchFamily="34" charset="0"/>
              </a:rPr>
              <a:t>CRQ </a:t>
            </a:r>
            <a:r>
              <a:rPr lang="ru-RU" sz="1400" dirty="0">
                <a:latin typeface="Arial Black" panose="020B0A04020102020204" pitchFamily="34" charset="0"/>
              </a:rPr>
              <a:t>була розроблена в 1987 році </a:t>
            </a:r>
            <a:r>
              <a:rPr lang="en-US" sz="1400" dirty="0">
                <a:latin typeface="Arial Black" panose="020B0A04020102020204" pitchFamily="34" charset="0"/>
              </a:rPr>
              <a:t>Guyatt </a:t>
            </a:r>
            <a:r>
              <a:rPr lang="ru-RU" sz="1400" dirty="0">
                <a:latin typeface="Arial Black" panose="020B0A04020102020204" pitchFamily="34" charset="0"/>
              </a:rPr>
              <a:t>та ін</a:t>
            </a:r>
            <a:r>
              <a:rPr lang="ru-RU" sz="1400" dirty="0" smtClean="0">
                <a:latin typeface="Arial Black" panose="020B0A04020102020204" pitchFamily="34" charset="0"/>
              </a:rPr>
              <a:t>. </a:t>
            </a:r>
            <a:r>
              <a:rPr lang="ru-RU" sz="1400" dirty="0">
                <a:latin typeface="Arial Black" panose="020B0A04020102020204" pitchFamily="34" charset="0"/>
              </a:rPr>
              <a:t>і дотримувалася 7 принципів розробки опитувальника Кіршнера та </a:t>
            </a:r>
            <a:r>
              <a:rPr lang="en-US" sz="1400" dirty="0">
                <a:latin typeface="Arial Black" panose="020B0A04020102020204" pitchFamily="34" charset="0"/>
              </a:rPr>
              <a:t>Guyatt</a:t>
            </a:r>
            <a:r>
              <a:rPr lang="en-US" sz="1400" dirty="0" smtClean="0">
                <a:latin typeface="Arial Black" panose="020B0A04020102020204" pitchFamily="34" charset="0"/>
              </a:rPr>
              <a:t>.</a:t>
            </a:r>
            <a:endParaRPr lang="ru-RU" sz="14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400" dirty="0">
                <a:latin typeface="Arial Black" panose="020B0A04020102020204" pitchFamily="34" charset="0"/>
              </a:rPr>
              <a:t>Пункти, які вважаються важливими для пацієнтів із хронічними респіраторними захворюваннями, були відібрані за допомогою процесу, який включав огляд поточної літератури, консультації з клінічними респіраторними фахівцями та опитування пацієнтів. На основі цих інтерв’ю пункти були оцінені за їх важливістю та згруповані в 1 із 4 категорій: задишка, втома, емоційна функція та майстерність або відчуття контролю над хворобою. Пункти в області задишки дуже різноманітні, тому розробники інструменту індивідуалізували цей розділ, попросивши пацієнтів визначити 5 найважливіших видів діяльності в їхньому житті, на які впливає задишка. Отримана анкета містить 20 пунктів, які, як вважають, представляють області дисфункції, які є найбільш значущими для цієї групи пацієнтів. Усі запитання пройшли попередню перевірку, щоб остаточно визначити структуру та формулювання. Також було завершено початкове тестування відтворюваності, чутливості та </a:t>
            </a:r>
            <a:r>
              <a:rPr lang="ru-RU" sz="1400" dirty="0">
                <a:latin typeface="Arial Black" panose="020B0A04020102020204" pitchFamily="34" charset="0"/>
              </a:rPr>
              <a:t>валідності</a:t>
            </a:r>
            <a:r>
              <a:rPr lang="ru-RU" sz="1400" dirty="0" smtClean="0">
                <a:latin typeface="Arial Black" panose="020B0A04020102020204" pitchFamily="34" charset="0"/>
              </a:rPr>
              <a:t>.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307" y="215897"/>
            <a:ext cx="2117125" cy="34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227" y="474345"/>
            <a:ext cx="91110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Black" panose="020B0A04020102020204" pitchFamily="34" charset="0"/>
              </a:rPr>
              <a:t>CRQ </a:t>
            </a:r>
            <a:r>
              <a:rPr lang="ru-RU" dirty="0">
                <a:latin typeface="Arial Black" panose="020B0A04020102020204" pitchFamily="34" charset="0"/>
              </a:rPr>
              <a:t>було розроблено для оцінки якості життя пацієнтів із хронічними респіраторними захворюваннями, включаючи ХОЗЛ тривалістю понад 3 місяці, та іншими хворобливими процесами, які призводять до хронічних обмежень повітряного потоку. </a:t>
            </a:r>
            <a:r>
              <a:rPr lang="ru-RU" dirty="0" smtClean="0">
                <a:latin typeface="Arial Black" panose="020B0A04020102020204" pitchFamily="34" charset="0"/>
              </a:rPr>
              <a:t>Обмеження </a:t>
            </a:r>
            <a:r>
              <a:rPr lang="ru-RU" dirty="0">
                <a:latin typeface="Arial Black" panose="020B0A04020102020204" pitchFamily="34" charset="0"/>
              </a:rPr>
              <a:t>повітряного потоку визначається як ОФВ </a:t>
            </a:r>
            <a:r>
              <a:rPr lang="ru-RU" dirty="0" smtClean="0">
                <a:latin typeface="Arial Black" panose="020B0A04020102020204" pitchFamily="34" charset="0"/>
              </a:rPr>
              <a:t>менше </a:t>
            </a:r>
            <a:r>
              <a:rPr lang="ru-RU" dirty="0">
                <a:latin typeface="Arial Black" panose="020B0A04020102020204" pitchFamily="34" charset="0"/>
              </a:rPr>
              <a:t>80% від прогнозованого значення та ФЖЕЛ менше 70% від прогнозованого значення, </a:t>
            </a:r>
            <a:r>
              <a:rPr lang="ru-RU" dirty="0" smtClean="0">
                <a:latin typeface="Arial Black" panose="020B0A04020102020204" pitchFamily="34" charset="0"/>
              </a:rPr>
              <a:t>хоча </a:t>
            </a:r>
            <a:r>
              <a:rPr lang="ru-RU" dirty="0">
                <a:latin typeface="Arial Black" panose="020B0A04020102020204" pitchFamily="34" charset="0"/>
              </a:rPr>
              <a:t>типові пацієнти, які вимірюють за допомогою цього інструменту, як правило, мають </a:t>
            </a:r>
            <a:r>
              <a:rPr lang="ru-RU" dirty="0" smtClean="0">
                <a:latin typeface="Arial Black" panose="020B0A04020102020204" pitchFamily="34" charset="0"/>
              </a:rPr>
              <a:t>ОФВ </a:t>
            </a:r>
            <a:r>
              <a:rPr lang="ru-RU" dirty="0">
                <a:latin typeface="Arial Black" panose="020B0A04020102020204" pitchFamily="34" charset="0"/>
              </a:rPr>
              <a:t>від 40% до 65% від прогнозованого значення та співвідношення ОФВ </a:t>
            </a:r>
            <a:r>
              <a:rPr lang="ru-RU" dirty="0" smtClean="0">
                <a:latin typeface="Arial Black" panose="020B0A04020102020204" pitchFamily="34" charset="0"/>
              </a:rPr>
              <a:t>/ФЖЕЛ </a:t>
            </a:r>
            <a:r>
              <a:rPr lang="ru-RU" dirty="0">
                <a:latin typeface="Arial Black" panose="020B0A04020102020204" pitchFamily="34" charset="0"/>
              </a:rPr>
              <a:t>менше 60% від прогнозованого значення</a:t>
            </a:r>
            <a:r>
              <a:rPr lang="ru-RU" dirty="0" smtClean="0">
                <a:latin typeface="Arial Black" panose="020B0A04020102020204" pitchFamily="34" charset="0"/>
              </a:rPr>
              <a:t>. </a:t>
            </a:r>
            <a:r>
              <a:rPr lang="ru-RU" dirty="0">
                <a:latin typeface="Arial Black" panose="020B0A04020102020204" pitchFamily="34" charset="0"/>
              </a:rPr>
              <a:t>Вік цільової популяції пацієнтів різний, але зазвичай пацієнти з хронічними респіраторними захворюваннями старші. У дослідженнях </a:t>
            </a:r>
            <a:r>
              <a:rPr lang="en-US" dirty="0">
                <a:latin typeface="Arial Black" panose="020B0A04020102020204" pitchFamily="34" charset="0"/>
              </a:rPr>
              <a:t>CRQ </a:t>
            </a:r>
            <a:r>
              <a:rPr lang="ru-RU" dirty="0">
                <a:latin typeface="Arial Black" panose="020B0A04020102020204" pitchFamily="34" charset="0"/>
              </a:rPr>
              <a:t>середній вік пацієнта зазвичай становить близько 67 </a:t>
            </a:r>
            <a:r>
              <a:rPr lang="ru-RU" dirty="0" smtClean="0">
                <a:latin typeface="Arial Black" panose="020B0A04020102020204" pitchFamily="34" charset="0"/>
              </a:rPr>
              <a:t>років; проте </a:t>
            </a:r>
            <a:r>
              <a:rPr lang="ru-RU" dirty="0">
                <a:latin typeface="Arial Black" panose="020B0A04020102020204" pitchFamily="34" charset="0"/>
              </a:rPr>
              <a:t>досліджувалися пацієнти віком від 35 років. </a:t>
            </a:r>
            <a:r>
              <a:rPr lang="ru-RU" dirty="0" smtClean="0">
                <a:latin typeface="Arial Black" panose="020B0A04020102020204" pitchFamily="34" charset="0"/>
              </a:rPr>
              <a:t>Популяція </a:t>
            </a:r>
            <a:r>
              <a:rPr lang="ru-RU" dirty="0">
                <a:latin typeface="Arial Black" panose="020B0A04020102020204" pitchFamily="34" charset="0"/>
              </a:rPr>
              <a:t>пацієнтів, на яку спрямований цей тест, зазвичай відчуває легеневі симптоми, такі як задишка (</a:t>
            </a:r>
            <a:r>
              <a:rPr lang="en-US" dirty="0">
                <a:latin typeface="Arial Black" panose="020B0A04020102020204" pitchFamily="34" charset="0"/>
              </a:rPr>
              <a:t>SOB) </a:t>
            </a:r>
            <a:r>
              <a:rPr lang="ru-RU" dirty="0">
                <a:latin typeface="Arial Black" panose="020B0A04020102020204" pitchFamily="34" charset="0"/>
              </a:rPr>
              <a:t>і втома, при помірній фізичній активності. </a:t>
            </a:r>
          </a:p>
        </p:txBody>
      </p:sp>
    </p:spTree>
    <p:extLst>
      <p:ext uri="{BB962C8B-B14F-4D97-AF65-F5344CB8AC3E}">
        <p14:creationId xmlns:p14="http://schemas.microsoft.com/office/powerpoint/2010/main" val="11792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67" y="206622"/>
            <a:ext cx="8872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 Black" panose="020B0A04020102020204" pitchFamily="34" charset="0"/>
              </a:rPr>
              <a:t>CRQ </a:t>
            </a:r>
            <a:r>
              <a:rPr lang="ru-RU" sz="1600" dirty="0">
                <a:latin typeface="Arial Black" panose="020B0A04020102020204" pitchFamily="34" charset="0"/>
              </a:rPr>
              <a:t>є цінним як інструмент </a:t>
            </a:r>
            <a:r>
              <a:rPr lang="en-US" sz="1600" dirty="0">
                <a:latin typeface="Arial Black" panose="020B0A04020102020204" pitchFamily="34" charset="0"/>
              </a:rPr>
              <a:t>HRQL, </a:t>
            </a:r>
            <a:r>
              <a:rPr lang="ru-RU" sz="1600" dirty="0">
                <a:latin typeface="Arial Black" panose="020B0A04020102020204" pitchFamily="34" charset="0"/>
              </a:rPr>
              <a:t>оскільки він включає уявлення пацієнта про фізичне та емоційне </a:t>
            </a:r>
            <a:r>
              <a:rPr lang="ru-RU" sz="1600" dirty="0" smtClean="0">
                <a:latin typeface="Arial Black" panose="020B0A04020102020204" pitchFamily="34" charset="0"/>
              </a:rPr>
              <a:t>здоров’я. Оцінюється </a:t>
            </a:r>
            <a:r>
              <a:rPr lang="ru-RU" sz="1600" dirty="0">
                <a:latin typeface="Arial Black" panose="020B0A04020102020204" pitchFamily="34" charset="0"/>
              </a:rPr>
              <a:t>чотири аспекти </a:t>
            </a:r>
            <a:r>
              <a:rPr lang="en-US" sz="1600" dirty="0">
                <a:latin typeface="Arial Black" panose="020B0A04020102020204" pitchFamily="34" charset="0"/>
              </a:rPr>
              <a:t>HRQL: </a:t>
            </a:r>
            <a:r>
              <a:rPr lang="ru-RU" sz="1600" dirty="0">
                <a:latin typeface="Arial Black" panose="020B0A04020102020204" pitchFamily="34" charset="0"/>
              </a:rPr>
              <a:t>задишка, втома, емоційна функція та майстерність. Кожна область містить від 4 до 7 елементів, кожен з яких оцінюється за 7-бальною шкалою Лайкерта; Оцінки елементів у межах домену підсумовуються, щоб отримати загальну оцінку для кожного домену. </a:t>
            </a:r>
            <a:r>
              <a:rPr lang="ru-RU" sz="1600" dirty="0" smtClean="0">
                <a:latin typeface="Arial Black" panose="020B0A04020102020204" pitchFamily="34" charset="0"/>
              </a:rPr>
              <a:t>Вищі </a:t>
            </a:r>
            <a:r>
              <a:rPr lang="ru-RU" sz="1600" dirty="0">
                <a:latin typeface="Arial Black" panose="020B0A04020102020204" pitchFamily="34" charset="0"/>
              </a:rPr>
              <a:t>показники вказують на кращий </a:t>
            </a:r>
            <a:r>
              <a:rPr lang="en-US" sz="1600" dirty="0">
                <a:latin typeface="Arial Black" panose="020B0A04020102020204" pitchFamily="34" charset="0"/>
              </a:rPr>
              <a:t>HRQL. 4 </a:t>
            </a:r>
            <a:r>
              <a:rPr lang="ru-RU" sz="1600" dirty="0">
                <a:latin typeface="Arial Black" panose="020B0A04020102020204" pitchFamily="34" charset="0"/>
              </a:rPr>
              <a:t>домени оцінюються окремо та можуть ілюструвати зміни в окремих доменах </a:t>
            </a:r>
            <a:r>
              <a:rPr lang="en-US" sz="1600" dirty="0">
                <a:latin typeface="Arial Black" panose="020B0A04020102020204" pitchFamily="34" charset="0"/>
              </a:rPr>
              <a:t>HRQL. </a:t>
            </a:r>
            <a:r>
              <a:rPr lang="ru-RU" sz="1600" dirty="0" smtClean="0">
                <a:latin typeface="Arial Black" panose="020B0A04020102020204" pitchFamily="34" charset="0"/>
              </a:rPr>
              <a:t>Розробники </a:t>
            </a:r>
            <a:r>
              <a:rPr lang="ru-RU" sz="1600" dirty="0">
                <a:latin typeface="Arial Black" panose="020B0A04020102020204" pitchFamily="34" charset="0"/>
              </a:rPr>
              <a:t>не рекомендують використовувати повний результат тесту як засіб порівняння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Початковий інтерв'юер, який ввів </a:t>
            </a:r>
            <a:r>
              <a:rPr lang="en-US" sz="1600" dirty="0">
                <a:latin typeface="Arial Black" panose="020B0A04020102020204" pitchFamily="34" charset="0"/>
              </a:rPr>
              <a:t>CRQ, </a:t>
            </a:r>
            <a:r>
              <a:rPr lang="ru-RU" sz="1600" dirty="0">
                <a:latin typeface="Arial Black" panose="020B0A04020102020204" pitchFamily="34" charset="0"/>
              </a:rPr>
              <a:t>потребує від 20 до 25 хвилин для першого введення та від 10 до 15 хвилин для кожного наступного візиту. </a:t>
            </a:r>
            <a:r>
              <a:rPr lang="ru-RU" sz="1600" dirty="0" smtClean="0">
                <a:latin typeface="Arial Black" panose="020B0A04020102020204" pitchFamily="34" charset="0"/>
              </a:rPr>
              <a:t>Вважається</a:t>
            </a:r>
            <a:r>
              <a:rPr lang="ru-RU" sz="1600" dirty="0">
                <a:latin typeface="Arial Black" panose="020B0A04020102020204" pitchFamily="34" charset="0"/>
              </a:rPr>
              <a:t>, що час, необхідний для введення, є головним недоліком </a:t>
            </a:r>
            <a:r>
              <a:rPr lang="en-US" sz="1600" dirty="0">
                <a:latin typeface="Arial Black" panose="020B0A04020102020204" pitchFamily="34" charset="0"/>
              </a:rPr>
              <a:t>CRQ. </a:t>
            </a:r>
            <a:r>
              <a:rPr lang="ru-RU" sz="1600" dirty="0" smtClean="0">
                <a:latin typeface="Arial Black" panose="020B0A04020102020204" pitchFamily="34" charset="0"/>
              </a:rPr>
              <a:t>В </a:t>
            </a:r>
            <a:r>
              <a:rPr lang="ru-RU" sz="1600" dirty="0">
                <a:latin typeface="Arial Black" panose="020B0A04020102020204" pitchFamily="34" charset="0"/>
              </a:rPr>
              <a:t>індивідуальній області задишки інтерв'юер направляє пацієнта, щоб виявити 5 найважливіших видів діяльності, під час яких він відчував СОБ протягом останніх 2 тижнів. Пацієнту пропонується список із 25 звичайних дій, таких як «забезпечення основних потреб (купання, душ, їжа чи одягання)», якщо він не може визначити 5 самостійно. </a:t>
            </a:r>
            <a:r>
              <a:rPr lang="ru-RU" sz="1600" dirty="0" smtClean="0">
                <a:latin typeface="Arial Black" panose="020B0A04020102020204" pitchFamily="34" charset="0"/>
              </a:rPr>
              <a:t>Решта </a:t>
            </a:r>
            <a:r>
              <a:rPr lang="ru-RU" sz="1600" dirty="0">
                <a:latin typeface="Arial Black" panose="020B0A04020102020204" pitchFamily="34" charset="0"/>
              </a:rPr>
              <a:t>3 домени стандартизовані. За даними </a:t>
            </a:r>
            <a:r>
              <a:rPr lang="ru-RU" sz="1600" dirty="0">
                <a:latin typeface="Arial Black" panose="020B0A04020102020204" pitchFamily="34" charset="0"/>
              </a:rPr>
              <a:t>офісу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розробника</a:t>
            </a:r>
            <a:r>
              <a:rPr lang="ru-RU" sz="1600" dirty="0" smtClean="0">
                <a:latin typeface="Arial Black" panose="020B0A04020102020204" pitchFamily="34" charset="0"/>
              </a:rPr>
              <a:t>, </a:t>
            </a:r>
            <a:r>
              <a:rPr lang="ru-RU" sz="1600" dirty="0">
                <a:latin typeface="Arial Black" panose="020B0A04020102020204" pitchFamily="34" charset="0"/>
              </a:rPr>
              <a:t>використання </a:t>
            </a:r>
            <a:r>
              <a:rPr lang="en-US" sz="1600" dirty="0">
                <a:latin typeface="Arial Black" panose="020B0A04020102020204" pitchFamily="34" charset="0"/>
              </a:rPr>
              <a:t>CRQ-IAS, </a:t>
            </a:r>
            <a:r>
              <a:rPr lang="ru-RU" sz="1600" dirty="0">
                <a:latin typeface="Arial Black" panose="020B0A04020102020204" pitchFamily="34" charset="0"/>
              </a:rPr>
              <a:t>у якому розділ задишки також стандартизований, скорочує час введення до 8 хвилин.</a:t>
            </a:r>
          </a:p>
        </p:txBody>
      </p:sp>
    </p:spTree>
    <p:extLst>
      <p:ext uri="{BB962C8B-B14F-4D97-AF65-F5344CB8AC3E}">
        <p14:creationId xmlns:p14="http://schemas.microsoft.com/office/powerpoint/2010/main" val="192454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751" y="208685"/>
            <a:ext cx="89545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Black" panose="020B0A04020102020204" pitchFamily="34" charset="0"/>
              </a:rPr>
              <a:t>Самостійний </a:t>
            </a:r>
            <a:r>
              <a:rPr lang="en-US" sz="1600" dirty="0">
                <a:latin typeface="Arial Black" panose="020B0A04020102020204" pitchFamily="34" charset="0"/>
              </a:rPr>
              <a:t>CRQ — </a:t>
            </a:r>
            <a:r>
              <a:rPr lang="ru-RU" sz="1600" dirty="0">
                <a:latin typeface="Arial Black" panose="020B0A04020102020204" pitchFamily="34" charset="0"/>
              </a:rPr>
              <a:t>це письмова версія інструменту, яку пацієнт заповнює самостійно; формулювання, зміст, структура та оцінка повністю відповідають оригінальній версії. </a:t>
            </a:r>
            <a:r>
              <a:rPr lang="ru-RU" sz="1600" dirty="0" smtClean="0">
                <a:latin typeface="Arial Black" panose="020B0A04020102020204" pitchFamily="34" charset="0"/>
              </a:rPr>
              <a:t>Офіс </a:t>
            </a:r>
            <a:r>
              <a:rPr lang="ru-RU" sz="1600" dirty="0">
                <a:latin typeface="Arial Black" panose="020B0A04020102020204" pitchFamily="34" charset="0"/>
              </a:rPr>
              <a:t>розробника повідомив, що </a:t>
            </a:r>
            <a:r>
              <a:rPr lang="en-US" sz="1600" dirty="0">
                <a:latin typeface="Arial Black" panose="020B0A04020102020204" pitchFamily="34" charset="0"/>
              </a:rPr>
              <a:t>CRQ, </a:t>
            </a:r>
            <a:r>
              <a:rPr lang="ru-RU" sz="1600" dirty="0">
                <a:latin typeface="Arial Black" panose="020B0A04020102020204" pitchFamily="34" charset="0"/>
              </a:rPr>
              <a:t>який самостійно вводив, значно скоротив час, витрачений на заповнення анкети (письмове повідомлення, жовтень 2007 р.). Крім того, за стандартизованою шкалою задишки час на заповнення опитувальника становив від 5 до 8 хвилин. </a:t>
            </a: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Для того, щоб тест був корисним у клініці, прилад має бути послідовним у своїх вимірюваннях. Надійність, або відтворюваність, можна визначити трьома способами: внутрішньооцінювальний, міжоцінювальний та тест-повторний </a:t>
            </a:r>
            <a:r>
              <a:rPr lang="ru-RU" sz="1600" dirty="0" smtClean="0">
                <a:latin typeface="Arial Black" panose="020B0A04020102020204" pitchFamily="34" charset="0"/>
              </a:rPr>
              <a:t>тест. Факти </a:t>
            </a:r>
            <a:r>
              <a:rPr lang="ru-RU" sz="1600" dirty="0">
                <a:latin typeface="Arial Black" panose="020B0A04020102020204" pitchFamily="34" charset="0"/>
              </a:rPr>
              <a:t>загалом показали, що </a:t>
            </a:r>
            <a:r>
              <a:rPr lang="en-US" sz="1600" dirty="0">
                <a:latin typeface="Arial Black" panose="020B0A04020102020204" pitchFamily="34" charset="0"/>
              </a:rPr>
              <a:t>CRQ </a:t>
            </a:r>
            <a:r>
              <a:rPr lang="ru-RU" sz="1600" dirty="0">
                <a:latin typeface="Arial Black" panose="020B0A04020102020204" pitchFamily="34" charset="0"/>
              </a:rPr>
              <a:t>є надійним і відтворюваним інструментом для вимірювання </a:t>
            </a:r>
            <a:r>
              <a:rPr lang="en-US" sz="1600" dirty="0">
                <a:latin typeface="Arial Black" panose="020B0A04020102020204" pitchFamily="34" charset="0"/>
              </a:rPr>
              <a:t>HRQL; </a:t>
            </a:r>
            <a:r>
              <a:rPr lang="ru-RU" sz="1600" dirty="0">
                <a:latin typeface="Arial Black" panose="020B0A04020102020204" pitchFamily="34" charset="0"/>
              </a:rPr>
              <a:t>однак розглядалося лише питання надійності тестування та повторного тестування; надійність між оцінювачами та між ними не обговорювалася в доступній літературі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03" y="216923"/>
            <a:ext cx="8847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Black" panose="020B0A04020102020204" pitchFamily="34" charset="0"/>
              </a:rPr>
              <a:t>Для того, щоб опитувальник вважався практичним, він повинен оцінити те, що він претендує на вимірювання. Докази показали, що </a:t>
            </a:r>
            <a:r>
              <a:rPr lang="en-US" sz="1600" dirty="0">
                <a:latin typeface="Arial Black" panose="020B0A04020102020204" pitchFamily="34" charset="0"/>
              </a:rPr>
              <a:t>CRQ </a:t>
            </a:r>
            <a:r>
              <a:rPr lang="ru-RU" sz="1600" dirty="0">
                <a:latin typeface="Arial Black" panose="020B0A04020102020204" pitchFamily="34" charset="0"/>
              </a:rPr>
              <a:t>є дійсним інструментом для оцінки пов’язаної зі здоров’ям якості життя пацієнтів із хронічними респіраторними захворюваннями. На даний момент не існує золотого стандарту для визначення </a:t>
            </a:r>
            <a:r>
              <a:rPr lang="en-US" sz="1600" dirty="0">
                <a:latin typeface="Arial Black" panose="020B0A04020102020204" pitchFamily="34" charset="0"/>
              </a:rPr>
              <a:t>HRQL, </a:t>
            </a:r>
            <a:r>
              <a:rPr lang="ru-RU" sz="1600" dirty="0" smtClean="0">
                <a:latin typeface="Arial Black" panose="020B0A04020102020204" pitchFamily="34" charset="0"/>
              </a:rPr>
              <a:t>тому </a:t>
            </a:r>
            <a:r>
              <a:rPr lang="ru-RU" sz="1600" dirty="0">
                <a:latin typeface="Arial Black" panose="020B0A04020102020204" pitchFamily="34" charset="0"/>
              </a:rPr>
              <a:t>валідність </a:t>
            </a:r>
            <a:r>
              <a:rPr lang="en-US" sz="1600" dirty="0">
                <a:latin typeface="Arial Black" panose="020B0A04020102020204" pitchFamily="34" charset="0"/>
              </a:rPr>
              <a:t>CRQ </a:t>
            </a:r>
            <a:r>
              <a:rPr lang="ru-RU" sz="1600" dirty="0">
                <a:latin typeface="Arial Black" panose="020B0A04020102020204" pitchFamily="34" charset="0"/>
              </a:rPr>
              <a:t>оцінювалася в основному за допомогою конструктної та конвергентної валідності.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У </a:t>
            </a:r>
            <a:r>
              <a:rPr lang="ru-RU" sz="1600" dirty="0">
                <a:latin typeface="Arial Black" panose="020B0A04020102020204" pitchFamily="34" charset="0"/>
              </a:rPr>
              <a:t>клініці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en-US" sz="1600" dirty="0">
                <a:latin typeface="Arial Black" panose="020B0A04020102020204" pitchFamily="34" charset="0"/>
              </a:rPr>
              <a:t>CRQ </a:t>
            </a:r>
            <a:r>
              <a:rPr lang="ru-RU" sz="1600" dirty="0">
                <a:latin typeface="Arial Black" panose="020B0A04020102020204" pitchFamily="34" charset="0"/>
              </a:rPr>
              <a:t>слід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використовувати</a:t>
            </a:r>
            <a:r>
              <a:rPr lang="ru-RU" sz="1600" dirty="0">
                <a:latin typeface="Arial Black" panose="020B0A04020102020204" pitchFamily="34" charset="0"/>
              </a:rPr>
              <a:t> разом </a:t>
            </a:r>
            <a:r>
              <a:rPr lang="ru-RU" sz="1600" dirty="0">
                <a:latin typeface="Arial Black" panose="020B0A04020102020204" pitchFamily="34" charset="0"/>
              </a:rPr>
              <a:t>із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фізіологічними</a:t>
            </a:r>
            <a:r>
              <a:rPr lang="ru-RU" sz="1600" dirty="0">
                <a:latin typeface="Arial Black" panose="020B0A04020102020204" pitchFamily="34" charset="0"/>
              </a:rPr>
              <a:t> тестами та </a:t>
            </a:r>
            <a:r>
              <a:rPr lang="ru-RU" sz="1600" dirty="0">
                <a:latin typeface="Arial Black" panose="020B0A04020102020204" pitchFamily="34" charset="0"/>
              </a:rPr>
              <a:t>загальними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показниками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якості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життя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>
                <a:latin typeface="Arial Black" panose="020B0A04020102020204" pitchFamily="34" charset="0"/>
              </a:rPr>
              <a:t>пов’язаної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зі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здоров’ям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>
                <a:latin typeface="Arial Black" panose="020B0A04020102020204" pitchFamily="34" charset="0"/>
              </a:rPr>
              <a:t>щоб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отримати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повну</a:t>
            </a:r>
            <a:r>
              <a:rPr lang="ru-RU" sz="1600" dirty="0">
                <a:latin typeface="Arial Black" panose="020B0A04020102020204" pitchFamily="34" charset="0"/>
              </a:rPr>
              <a:t> картину стану </a:t>
            </a:r>
            <a:r>
              <a:rPr lang="ru-RU" sz="1600" dirty="0">
                <a:latin typeface="Arial Black" panose="020B0A04020102020204" pitchFamily="34" charset="0"/>
              </a:rPr>
              <a:t>здоров’я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пацієнта</a:t>
            </a:r>
            <a:r>
              <a:rPr lang="ru-RU" sz="1600" dirty="0">
                <a:latin typeface="Arial Black" panose="020B0A04020102020204" pitchFamily="34" charset="0"/>
              </a:rPr>
              <a:t>. </a:t>
            </a:r>
            <a:r>
              <a:rPr lang="ru-RU" sz="1600" dirty="0">
                <a:latin typeface="Arial Black" panose="020B0A04020102020204" pitchFamily="34" charset="0"/>
              </a:rPr>
              <a:t>Обмеження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щодо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його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використання</a:t>
            </a:r>
            <a:r>
              <a:rPr lang="ru-RU" sz="1600" dirty="0">
                <a:latin typeface="Arial Black" panose="020B0A04020102020204" pitchFamily="34" charset="0"/>
              </a:rPr>
              <a:t> в </a:t>
            </a:r>
            <a:r>
              <a:rPr lang="ru-RU" sz="1600" dirty="0">
                <a:latin typeface="Arial Black" panose="020B0A04020102020204" pitchFamily="34" charset="0"/>
              </a:rPr>
              <a:t>клініці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можуть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включати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вартість</a:t>
            </a:r>
            <a:r>
              <a:rPr lang="ru-RU" sz="1600" dirty="0">
                <a:latin typeface="Arial Black" panose="020B0A04020102020204" pitchFamily="34" charset="0"/>
              </a:rPr>
              <a:t> і час, </a:t>
            </a:r>
            <a:r>
              <a:rPr lang="ru-RU" sz="1600" dirty="0">
                <a:latin typeface="Arial Black" panose="020B0A04020102020204" pitchFamily="34" charset="0"/>
              </a:rPr>
              <a:t>необхідний</a:t>
            </a:r>
            <a:r>
              <a:rPr lang="ru-RU" sz="1600" dirty="0">
                <a:latin typeface="Arial Black" panose="020B0A04020102020204" pitchFamily="34" charset="0"/>
              </a:rPr>
              <a:t> для </a:t>
            </a:r>
            <a:r>
              <a:rPr lang="ru-RU" sz="1600" dirty="0">
                <a:latin typeface="Arial Black" panose="020B0A04020102020204" pitchFamily="34" charset="0"/>
              </a:rPr>
              <a:t>введення</a:t>
            </a:r>
            <a:r>
              <a:rPr lang="ru-RU" sz="1600" dirty="0">
                <a:latin typeface="Arial Black" panose="020B0A04020102020204" pitchFamily="34" charset="0"/>
              </a:rPr>
              <a:t>. </a:t>
            </a:r>
            <a:r>
              <a:rPr lang="ru-RU" sz="1600" dirty="0">
                <a:latin typeface="Arial Black" panose="020B0A04020102020204" pitchFamily="34" charset="0"/>
              </a:rPr>
              <a:t>Версія</a:t>
            </a:r>
            <a:r>
              <a:rPr lang="ru-RU" sz="1600" dirty="0">
                <a:latin typeface="Arial Black" panose="020B0A04020102020204" pitchFamily="34" charset="0"/>
              </a:rPr>
              <a:t> для </a:t>
            </a:r>
            <a:r>
              <a:rPr lang="ru-RU" sz="1600" dirty="0">
                <a:latin typeface="Arial Black" panose="020B0A04020102020204" pitchFamily="34" charset="0"/>
              </a:rPr>
              <a:t>самостійного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адміністрування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може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допомогти</a:t>
            </a:r>
            <a:r>
              <a:rPr lang="ru-RU" sz="1600" dirty="0">
                <a:latin typeface="Arial Black" panose="020B0A04020102020204" pitchFamily="34" charset="0"/>
              </a:rPr>
              <a:t> з </a:t>
            </a:r>
            <a:r>
              <a:rPr lang="ru-RU" sz="1600" dirty="0">
                <a:latin typeface="Arial Black" panose="020B0A04020102020204" pitchFamily="34" charset="0"/>
              </a:rPr>
              <a:t>останнім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>
                <a:latin typeface="Arial Black" panose="020B0A04020102020204" pitchFamily="34" charset="0"/>
              </a:rPr>
              <a:t>оскільки</a:t>
            </a:r>
            <a:r>
              <a:rPr lang="ru-RU" sz="1600" dirty="0">
                <a:latin typeface="Arial Black" panose="020B0A04020102020204" pitchFamily="34" charset="0"/>
              </a:rPr>
              <a:t> вона </a:t>
            </a:r>
            <a:r>
              <a:rPr lang="ru-RU" sz="1600" dirty="0">
                <a:latin typeface="Arial Black" panose="020B0A04020102020204" pitchFamily="34" charset="0"/>
              </a:rPr>
              <a:t>пов’язана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зі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значно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меншим</a:t>
            </a:r>
            <a:r>
              <a:rPr lang="ru-RU" sz="1600" dirty="0">
                <a:latin typeface="Arial Black" panose="020B0A04020102020204" pitchFamily="34" charset="0"/>
              </a:rPr>
              <a:t> часом </a:t>
            </a:r>
            <a:r>
              <a:rPr lang="ru-RU" sz="1600" dirty="0">
                <a:latin typeface="Arial Black" panose="020B0A04020102020204" pitchFamily="34" charset="0"/>
              </a:rPr>
              <a:t>адміністрування</a:t>
            </a:r>
            <a:r>
              <a:rPr lang="ru-RU" sz="1600" dirty="0">
                <a:latin typeface="Arial Black" panose="020B0A04020102020204" pitchFamily="34" charset="0"/>
              </a:rPr>
              <a:t>. </a:t>
            </a:r>
            <a:r>
              <a:rPr lang="ru-RU" sz="1600" dirty="0">
                <a:latin typeface="Arial Black" panose="020B0A04020102020204" pitchFamily="34" charset="0"/>
              </a:rPr>
              <a:t>Цей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огляд</a:t>
            </a:r>
            <a:r>
              <a:rPr lang="ru-RU" sz="1600" dirty="0">
                <a:latin typeface="Arial Black" panose="020B0A04020102020204" pitchFamily="34" charset="0"/>
              </a:rPr>
              <a:t> показав, </a:t>
            </a:r>
            <a:r>
              <a:rPr lang="ru-RU" sz="1600" dirty="0">
                <a:latin typeface="Arial Black" panose="020B0A04020102020204" pitchFamily="34" charset="0"/>
              </a:rPr>
              <a:t>що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поки</a:t>
            </a:r>
            <a:r>
              <a:rPr lang="ru-RU" sz="1600" dirty="0">
                <a:latin typeface="Arial Black" panose="020B0A04020102020204" pitchFamily="34" charset="0"/>
              </a:rPr>
              <a:t> не буде </a:t>
            </a:r>
            <a:r>
              <a:rPr lang="ru-RU" sz="1600" dirty="0">
                <a:latin typeface="Arial Black" panose="020B0A04020102020204" pitchFamily="34" charset="0"/>
              </a:rPr>
              <a:t>розроблено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золотий</a:t>
            </a:r>
            <a:r>
              <a:rPr lang="ru-RU" sz="1600" dirty="0">
                <a:latin typeface="Arial Black" panose="020B0A04020102020204" pitchFamily="34" charset="0"/>
              </a:rPr>
              <a:t> стандарт </a:t>
            </a:r>
            <a:r>
              <a:rPr lang="ru-RU" sz="1600" dirty="0">
                <a:latin typeface="Arial Black" panose="020B0A04020102020204" pitchFamily="34" charset="0"/>
              </a:rPr>
              <a:t>оцінки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en-US" sz="1600" dirty="0">
                <a:latin typeface="Arial Black" panose="020B0A04020102020204" pitchFamily="34" charset="0"/>
              </a:rPr>
              <a:t>HRQL, CRQ </a:t>
            </a:r>
            <a:r>
              <a:rPr lang="ru-RU" sz="1600" dirty="0">
                <a:latin typeface="Arial Black" panose="020B0A04020102020204" pitchFamily="34" charset="0"/>
              </a:rPr>
              <a:t>є </a:t>
            </a:r>
            <a:r>
              <a:rPr lang="ru-RU" sz="1600" dirty="0">
                <a:latin typeface="Arial Black" panose="020B0A04020102020204" pitchFamily="34" charset="0"/>
              </a:rPr>
              <a:t>оптимальним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інструментом</a:t>
            </a:r>
            <a:r>
              <a:rPr lang="ru-RU" sz="1600" dirty="0">
                <a:latin typeface="Arial Black" panose="020B0A04020102020204" pitchFamily="34" charset="0"/>
              </a:rPr>
              <a:t> для </a:t>
            </a:r>
            <a:r>
              <a:rPr lang="ru-RU" sz="1600" dirty="0">
                <a:latin typeface="Arial Black" panose="020B0A04020102020204" pitchFamily="34" charset="0"/>
              </a:rPr>
              <a:t>визначення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en-US" sz="1600" dirty="0">
                <a:latin typeface="Arial Black" panose="020B0A04020102020204" pitchFamily="34" charset="0"/>
              </a:rPr>
              <a:t>HRQL </a:t>
            </a:r>
            <a:r>
              <a:rPr lang="ru-RU" sz="1600" dirty="0">
                <a:latin typeface="Arial Black" panose="020B0A04020102020204" pitchFamily="34" charset="0"/>
              </a:rPr>
              <a:t>у </a:t>
            </a:r>
            <a:r>
              <a:rPr lang="ru-RU" sz="1600" dirty="0">
                <a:latin typeface="Arial Black" panose="020B0A04020102020204" pitchFamily="34" charset="0"/>
              </a:rPr>
              <a:t>пацієнтів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із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хронічними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респіраторними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захворюваннями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1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0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3" y="0"/>
            <a:ext cx="759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74"/>
            <a:ext cx="5606321" cy="3473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88" y="123774"/>
            <a:ext cx="3653009" cy="3377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39"/>
            <a:ext cx="5865341" cy="2613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21" y="3597639"/>
            <a:ext cx="4703805" cy="2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18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1007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Trebuchet MS</vt:lpstr>
      <vt:lpstr>Wingdings 3</vt:lpstr>
      <vt:lpstr>Грань</vt:lpstr>
      <vt:lpstr>Опитувальник для оцінки дихальної функції при хронічних станах Chronic Respiratory Disease Questionnaire CRDQ або CRQ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Опитувальник для оцінки дихальної функції при хронічних станах Chronic Respiratory Disease Questionnaire CRDQ або CRQ</dc:title>
  <dc:creator>Nadin</dc:creator>
  <cp:lastModifiedBy>Nadin</cp:lastModifiedBy>
  <cp:revision>17</cp:revision>
  <dcterms:created xsi:type="dcterms:W3CDTF">2025-03-20T13:11:14Z</dcterms:created>
  <dcterms:modified xsi:type="dcterms:W3CDTF">2025-04-11T08:59:02Z</dcterms:modified>
</cp:coreProperties>
</file>