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309" r:id="rId5"/>
    <p:sldId id="279" r:id="rId6"/>
    <p:sldId id="267" r:id="rId7"/>
    <p:sldId id="280" r:id="rId8"/>
    <p:sldId id="281" r:id="rId9"/>
    <p:sldId id="282" r:id="rId10"/>
    <p:sldId id="283" r:id="rId11"/>
    <p:sldId id="284" r:id="rId12"/>
    <p:sldId id="285" r:id="rId13"/>
    <p:sldId id="292" r:id="rId14"/>
    <p:sldId id="308" r:id="rId15"/>
    <p:sldId id="286" r:id="rId16"/>
    <p:sldId id="287" r:id="rId17"/>
    <p:sldId id="288" r:id="rId18"/>
    <p:sldId id="289" r:id="rId19"/>
    <p:sldId id="293" r:id="rId20"/>
    <p:sldId id="265" r:id="rId21"/>
    <p:sldId id="269" r:id="rId22"/>
    <p:sldId id="266" r:id="rId23"/>
    <p:sldId id="294" r:id="rId24"/>
    <p:sldId id="295" r:id="rId25"/>
    <p:sldId id="296" r:id="rId26"/>
    <p:sldId id="268" r:id="rId27"/>
    <p:sldId id="271" r:id="rId28"/>
    <p:sldId id="290" r:id="rId29"/>
    <p:sldId id="291" r:id="rId30"/>
    <p:sldId id="270" r:id="rId31"/>
    <p:sldId id="274" r:id="rId32"/>
    <p:sldId id="277" r:id="rId33"/>
    <p:sldId id="275" r:id="rId34"/>
    <p:sldId id="276" r:id="rId35"/>
    <p:sldId id="278" r:id="rId36"/>
    <p:sldId id="272" r:id="rId37"/>
    <p:sldId id="298" r:id="rId38"/>
    <p:sldId id="297" r:id="rId39"/>
    <p:sldId id="299" r:id="rId40"/>
    <p:sldId id="300" r:id="rId41"/>
    <p:sldId id="301" r:id="rId42"/>
    <p:sldId id="302" r:id="rId43"/>
    <p:sldId id="304" r:id="rId44"/>
    <p:sldId id="305" r:id="rId45"/>
    <p:sldId id="303" r:id="rId46"/>
    <p:sldId id="307" r:id="rId47"/>
    <p:sldId id="310" r:id="rId48"/>
    <p:sldId id="311" r:id="rId49"/>
    <p:sldId id="312" r:id="rId50"/>
    <p:sldId id="313" r:id="rId51"/>
    <p:sldId id="314" r:id="rId52"/>
    <p:sldId id="315" r:id="rId53"/>
    <p:sldId id="316" r:id="rId54"/>
    <p:sldId id="306" r:id="rId55"/>
    <p:sldId id="318" r:id="rId56"/>
    <p:sldId id="319" r:id="rId57"/>
    <p:sldId id="320" r:id="rId58"/>
    <p:sldId id="321" r:id="rId59"/>
    <p:sldId id="322" r:id="rId60"/>
    <p:sldId id="323" r:id="rId61"/>
    <p:sldId id="324" r:id="rId62"/>
    <p:sldId id="325" r:id="rId63"/>
    <p:sldId id="326" r:id="rId64"/>
    <p:sldId id="327" r:id="rId65"/>
    <p:sldId id="317" r:id="rId66"/>
  </p:sldIdLst>
  <p:sldSz cx="18288000" cy="10287000"/>
  <p:notesSz cx="6858000" cy="9144000"/>
  <p:embeddedFontLst>
    <p:embeddedFont>
      <p:font typeface="Tex Gyre Adventor Bold" panose="020B0604020202020204" charset="-52"/>
      <p:regular r:id="rId67"/>
    </p:embeddedFont>
    <p:embeddedFont>
      <p:font typeface="TT Ramillas" panose="020B0604020202020204" charset="0"/>
      <p:regular r:id="rId68"/>
    </p:embeddedFont>
    <p:embeddedFont>
      <p:font typeface="Calibri" panose="020F0502020204030204" pitchFamily="34" charset="0"/>
      <p:regular r:id="rId69"/>
      <p:bold r:id="rId70"/>
      <p:italic r:id="rId71"/>
      <p:boldItalic r:id="rId72"/>
    </p:embeddedFont>
    <p:embeddedFont>
      <p:font typeface="Open Sans 1" panose="020B0604020202020204" charset="0"/>
      <p:regular r:id="rId73"/>
    </p:embeddedFont>
    <p:embeddedFont>
      <p:font typeface="Open Sans 2" panose="020B0604020202020204" charset="0"/>
      <p:regular r:id="rId74"/>
    </p:embeddedFont>
    <p:embeddedFont>
      <p:font typeface="Open Sans 2 Bold" panose="020B0604020202020204" charset="0"/>
      <p:regular r:id="rId75"/>
    </p:embeddedFont>
    <p:embeddedFont>
      <p:font typeface="Tex Gyre Adventor" panose="020B0604020202020204" charset="-52"/>
      <p:regular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240" autoAdjust="0"/>
  </p:normalViewPr>
  <p:slideViewPr>
    <p:cSldViewPr>
      <p:cViewPr varScale="1">
        <p:scale>
          <a:sx n="54" d="100"/>
          <a:sy n="54" d="100"/>
        </p:scale>
        <p:origin x="1349"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8.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svg"/><Relationship Id="rId10" Type="http://schemas.openxmlformats.org/officeDocument/2006/relationships/image" Target="../media/image5.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svg"/><Relationship Id="rId7"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13" Type="http://schemas.openxmlformats.org/officeDocument/2006/relationships/image" Target="../media/image25.png"/><Relationship Id="rId3" Type="http://schemas.openxmlformats.org/officeDocument/2006/relationships/image" Target="../media/image40.svg"/><Relationship Id="rId12"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4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4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4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10" Type="http://schemas.openxmlformats.org/officeDocument/2006/relationships/image" Target="../media/image30.png"/><Relationship Id="rId4" Type="http://schemas.openxmlformats.org/officeDocument/2006/relationships/image" Target="../media/image18.png"/><Relationship Id="rId9"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4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5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5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10" Type="http://schemas.openxmlformats.org/officeDocument/2006/relationships/image" Target="../media/image32.jpeg"/><Relationship Id="rId4" Type="http://schemas.openxmlformats.org/officeDocument/2006/relationships/image" Target="../media/image18.png"/><Relationship Id="rId9" Type="http://schemas.openxmlformats.org/officeDocument/2006/relationships/image" Target="../media/image19.png"/></Relationships>
</file>

<file path=ppt/slides/_rels/slide5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5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5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5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5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6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6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6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svg"/><Relationship Id="rId4" Type="http://schemas.openxmlformats.org/officeDocument/2006/relationships/image" Target="../media/image18.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929819" y="-4020473"/>
            <a:ext cx="6166608" cy="61666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p:cNvGrpSpPr/>
          <p:nvPr/>
        </p:nvGrpSpPr>
        <p:grpSpPr>
          <a:xfrm>
            <a:off x="15327238" y="9000857"/>
            <a:ext cx="5371769" cy="537176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dirty="0"/>
            </a:p>
          </p:txBody>
        </p:sp>
      </p:grpSp>
      <p:sp>
        <p:nvSpPr>
          <p:cNvPr id="9" name="Freeform 9"/>
          <p:cNvSpPr/>
          <p:nvPr/>
        </p:nvSpPr>
        <p:spPr>
          <a:xfrm rot="1578904">
            <a:off x="10171754" y="-196890"/>
            <a:ext cx="6617191" cy="1130938"/>
          </a:xfrm>
          <a:custGeom>
            <a:avLst/>
            <a:gdLst/>
            <a:ahLst/>
            <a:cxnLst/>
            <a:rect l="l" t="t" r="r" b="b"/>
            <a:pathLst>
              <a:path w="6617191" h="1130938">
                <a:moveTo>
                  <a:pt x="0" y="0"/>
                </a:moveTo>
                <a:lnTo>
                  <a:pt x="6617191" y="0"/>
                </a:lnTo>
                <a:lnTo>
                  <a:pt x="6617191" y="1130938"/>
                </a:lnTo>
                <a:lnTo>
                  <a:pt x="0" y="1130938"/>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8567649">
            <a:off x="47130" y="7990483"/>
            <a:ext cx="7381732" cy="2020749"/>
          </a:xfrm>
          <a:custGeom>
            <a:avLst/>
            <a:gdLst/>
            <a:ahLst/>
            <a:cxnLst/>
            <a:rect l="l" t="t" r="r" b="b"/>
            <a:pathLst>
              <a:path w="7381732" h="2020749">
                <a:moveTo>
                  <a:pt x="0" y="0"/>
                </a:moveTo>
                <a:lnTo>
                  <a:pt x="7381732" y="0"/>
                </a:lnTo>
                <a:lnTo>
                  <a:pt x="7381732" y="2020749"/>
                </a:lnTo>
                <a:lnTo>
                  <a:pt x="0" y="202074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6827504" y="404855"/>
            <a:ext cx="4632993" cy="3874636"/>
          </a:xfrm>
          <a:custGeom>
            <a:avLst/>
            <a:gdLst/>
            <a:ahLst/>
            <a:cxnLst/>
            <a:rect l="l" t="t" r="r" b="b"/>
            <a:pathLst>
              <a:path w="4632993" h="3874636">
                <a:moveTo>
                  <a:pt x="0" y="0"/>
                </a:moveTo>
                <a:lnTo>
                  <a:pt x="4632992" y="0"/>
                </a:lnTo>
                <a:lnTo>
                  <a:pt x="4632992" y="3874636"/>
                </a:lnTo>
                <a:lnTo>
                  <a:pt x="0" y="3874636"/>
                </a:lnTo>
                <a:lnTo>
                  <a:pt x="0" y="0"/>
                </a:lnTo>
                <a:close/>
              </a:path>
            </a:pathLst>
          </a:custGeom>
          <a:blipFill>
            <a:blip r:embed="rId8"/>
            <a:stretch>
              <a:fillRect t="-19572"/>
            </a:stretch>
          </a:blipFill>
        </p:spPr>
      </p:sp>
      <p:sp>
        <p:nvSpPr>
          <p:cNvPr id="12" name="Freeform 12" descr="Изображение выглядит как текст  Автоматически созданное описание"/>
          <p:cNvSpPr/>
          <p:nvPr/>
        </p:nvSpPr>
        <p:spPr>
          <a:xfrm>
            <a:off x="6172200" y="8676225"/>
            <a:ext cx="3966899" cy="1175850"/>
          </a:xfrm>
          <a:custGeom>
            <a:avLst/>
            <a:gdLst/>
            <a:ahLst/>
            <a:cxnLst/>
            <a:rect l="l" t="t" r="r" b="b"/>
            <a:pathLst>
              <a:path w="3966899" h="1175850">
                <a:moveTo>
                  <a:pt x="0" y="0"/>
                </a:moveTo>
                <a:lnTo>
                  <a:pt x="3966900" y="0"/>
                </a:lnTo>
                <a:lnTo>
                  <a:pt x="3966900" y="1175850"/>
                </a:lnTo>
                <a:lnTo>
                  <a:pt x="0" y="1175850"/>
                </a:lnTo>
                <a:lnTo>
                  <a:pt x="0" y="0"/>
                </a:lnTo>
                <a:close/>
              </a:path>
            </a:pathLst>
          </a:custGeom>
          <a:blipFill>
            <a:blip r:embed="rId9"/>
            <a:stretch>
              <a:fillRect l="-4653" t="-10" r="-39730" b="-10"/>
            </a:stretch>
          </a:blipFill>
        </p:spPr>
      </p:sp>
      <p:sp>
        <p:nvSpPr>
          <p:cNvPr id="13" name="TextBox 13"/>
          <p:cNvSpPr txBox="1"/>
          <p:nvPr/>
        </p:nvSpPr>
        <p:spPr>
          <a:xfrm>
            <a:off x="3470237" y="3705225"/>
            <a:ext cx="11347526" cy="5116785"/>
          </a:xfrm>
          <a:prstGeom prst="rect">
            <a:avLst/>
          </a:prstGeom>
        </p:spPr>
        <p:txBody>
          <a:bodyPr lIns="0" tIns="0" rIns="0" bIns="0" rtlCol="0" anchor="t">
            <a:spAutoFit/>
          </a:bodyPr>
          <a:lstStyle/>
          <a:p>
            <a:pPr algn="ctr">
              <a:lnSpc>
                <a:spcPts val="5742"/>
              </a:lnSpc>
            </a:pPr>
            <a:endParaRPr lang="uk-UA" sz="4785" b="1" spc="5" dirty="0" smtClean="0">
              <a:solidFill>
                <a:srgbClr val="446AA3"/>
              </a:solidFill>
              <a:latin typeface="Open Sans 2 Bold"/>
              <a:ea typeface="Open Sans 2 Bold"/>
              <a:cs typeface="Open Sans 2 Bold"/>
              <a:sym typeface="Open Sans 2 Bold"/>
            </a:endParaRPr>
          </a:p>
          <a:p>
            <a:pPr algn="ctr">
              <a:lnSpc>
                <a:spcPts val="5742"/>
              </a:lnSpc>
            </a:pPr>
            <a:r>
              <a:rPr lang="en-US" sz="2400" b="1" spc="5" dirty="0" smtClean="0">
                <a:solidFill>
                  <a:srgbClr val="446AA3"/>
                </a:solidFill>
                <a:latin typeface="Open Sans 2 Bold"/>
                <a:ea typeface="Open Sans 2 Bold"/>
                <a:cs typeface="Open Sans 2 Bold"/>
                <a:sym typeface="Open Sans 2 Bold"/>
              </a:rPr>
              <a:t>ПОБУДОВА СТІЙКОСТІ ЄВРОПЕЙСЬКОЇ ІДЕНТИЧНОСТІ ДЛЯ </a:t>
            </a:r>
            <a:r>
              <a:rPr lang="en-US" sz="2400" b="1" spc="5" dirty="0">
                <a:solidFill>
                  <a:srgbClr val="446AA3"/>
                </a:solidFill>
                <a:latin typeface="Open Sans 2 Bold"/>
                <a:ea typeface="Open Sans 2 Bold"/>
                <a:cs typeface="Open Sans 2 Bold"/>
                <a:sym typeface="Open Sans 2 Bold"/>
              </a:rPr>
              <a:t>УКРАЇНСЬКОГО СУСПІЛЬСТВА</a:t>
            </a:r>
          </a:p>
          <a:p>
            <a:pPr algn="ctr">
              <a:lnSpc>
                <a:spcPts val="5742"/>
              </a:lnSpc>
            </a:pPr>
            <a:r>
              <a:rPr lang="ru-RU" sz="4785" spc="5" dirty="0" smtClean="0">
                <a:solidFill>
                  <a:srgbClr val="446AA3"/>
                </a:solidFill>
                <a:latin typeface="Open Sans 2"/>
                <a:ea typeface="Open Sans 2"/>
                <a:cs typeface="Open Sans 2"/>
                <a:sym typeface="Open Sans 2"/>
              </a:rPr>
              <a:t>МОДУЛЬ 1. ФОРМУВАННЯ </a:t>
            </a:r>
            <a:r>
              <a:rPr lang="ru-RU" sz="4785" spc="5" dirty="0">
                <a:solidFill>
                  <a:srgbClr val="446AA3"/>
                </a:solidFill>
                <a:latin typeface="Open Sans 2"/>
                <a:ea typeface="Open Sans 2"/>
                <a:cs typeface="Open Sans 2"/>
                <a:sym typeface="Open Sans 2"/>
              </a:rPr>
              <a:t>ЄВРОПЕЙСЬКОЇ ІДЕНТИЧНОСТІ: ТЕОРЕТИЧНІ ЗАСАДИ</a:t>
            </a:r>
          </a:p>
          <a:p>
            <a:pPr algn="ctr">
              <a:lnSpc>
                <a:spcPts val="5742"/>
              </a:lnSpc>
            </a:pPr>
            <a:r>
              <a:rPr lang="en-US" sz="4785" spc="5" dirty="0" smtClean="0">
                <a:solidFill>
                  <a:srgbClr val="446AA3"/>
                </a:solidFill>
                <a:latin typeface="Open Sans 2"/>
                <a:ea typeface="Open Sans 2"/>
                <a:cs typeface="Open Sans 2"/>
                <a:sym typeface="Open Sans 2"/>
              </a:rPr>
              <a:t> </a:t>
            </a:r>
            <a:endParaRPr lang="en-US" sz="4785" spc="5" dirty="0">
              <a:solidFill>
                <a:srgbClr val="446AA3"/>
              </a:solidFill>
              <a:latin typeface="Open Sans 2"/>
              <a:ea typeface="Open Sans 2"/>
              <a:cs typeface="Open Sans 2"/>
              <a:sym typeface="Open Sans 2"/>
            </a:endParaRPr>
          </a:p>
        </p:txBody>
      </p:sp>
      <p:sp>
        <p:nvSpPr>
          <p:cNvPr id="14" name="TextBox 14"/>
          <p:cNvSpPr txBox="1"/>
          <p:nvPr/>
        </p:nvSpPr>
        <p:spPr>
          <a:xfrm>
            <a:off x="4038601" y="3594847"/>
            <a:ext cx="11469338" cy="897682"/>
          </a:xfrm>
          <a:prstGeom prst="rect">
            <a:avLst/>
          </a:prstGeom>
        </p:spPr>
        <p:txBody>
          <a:bodyPr wrap="square" lIns="0" tIns="0" rIns="0" bIns="0" rtlCol="0" anchor="t">
            <a:spAutoFit/>
          </a:bodyPr>
          <a:lstStyle/>
          <a:p>
            <a:pPr algn="ctr">
              <a:lnSpc>
                <a:spcPts val="3462"/>
              </a:lnSpc>
            </a:pPr>
            <a:r>
              <a:rPr lang="en-US" sz="2400" b="1" spc="3" dirty="0">
                <a:solidFill>
                  <a:srgbClr val="446AA3"/>
                </a:solidFill>
                <a:latin typeface="Tex Gyre Adventor Bold"/>
                <a:ea typeface="Tex Gyre Adventor Bold"/>
                <a:cs typeface="Tex Gyre Adventor Bold"/>
                <a:sym typeface="Tex Gyre Adventor Bold"/>
              </a:rPr>
              <a:t>BUILDING EUROPEAN IDENTITY RESILIENCE FOR UKRAINIAN SOCIETY</a:t>
            </a:r>
          </a:p>
          <a:p>
            <a:pPr algn="ctr">
              <a:lnSpc>
                <a:spcPts val="3462"/>
              </a:lnSpc>
            </a:pPr>
            <a:r>
              <a:rPr lang="en-US" sz="2400" spc="3" dirty="0">
                <a:solidFill>
                  <a:srgbClr val="446AA3"/>
                </a:solidFill>
                <a:latin typeface="Tex Gyre Adventor"/>
                <a:ea typeface="Tex Gyre Adventor"/>
                <a:cs typeface="Tex Gyre Adventor"/>
                <a:sym typeface="Tex Gyre Adventor"/>
              </a:rPr>
              <a:t> </a:t>
            </a:r>
          </a:p>
        </p:txBody>
      </p:sp>
      <p:sp>
        <p:nvSpPr>
          <p:cNvPr id="15" name="TextBox 15"/>
          <p:cNvSpPr txBox="1"/>
          <p:nvPr/>
        </p:nvSpPr>
        <p:spPr>
          <a:xfrm>
            <a:off x="10526843" y="8941485"/>
            <a:ext cx="6169909" cy="910590"/>
          </a:xfrm>
          <a:prstGeom prst="rect">
            <a:avLst/>
          </a:prstGeom>
        </p:spPr>
        <p:txBody>
          <a:bodyPr lIns="0" tIns="0" rIns="0" bIns="0" rtlCol="0" anchor="t">
            <a:spAutoFit/>
          </a:bodyPr>
          <a:lstStyle/>
          <a:p>
            <a:pPr algn="ctr">
              <a:lnSpc>
                <a:spcPts val="2382"/>
              </a:lnSpc>
            </a:pPr>
            <a:r>
              <a:rPr lang="en-US" sz="1985" b="1" spc="1" dirty="0">
                <a:solidFill>
                  <a:srgbClr val="446AA3"/>
                </a:solidFill>
                <a:latin typeface="Tex Gyre Adventor Bold"/>
                <a:ea typeface="Tex Gyre Adventor Bold"/>
                <a:cs typeface="Tex Gyre Adventor Bold"/>
                <a:sym typeface="Tex Gyre Adventor Bold"/>
              </a:rPr>
              <a:t>ERASMUS-JMO-2024-HEI-TCH-RSCH</a:t>
            </a:r>
          </a:p>
          <a:p>
            <a:pPr algn="ctr">
              <a:lnSpc>
                <a:spcPts val="2382"/>
              </a:lnSpc>
            </a:pPr>
            <a:r>
              <a:rPr lang="en-US" sz="1985" b="1" spc="1" dirty="0">
                <a:solidFill>
                  <a:srgbClr val="446AA3"/>
                </a:solidFill>
                <a:latin typeface="Tex Gyre Adventor Bold"/>
                <a:ea typeface="Tex Gyre Adventor Bold"/>
                <a:cs typeface="Tex Gyre Adventor Bold"/>
                <a:sym typeface="Tex Gyre Adventor Bold"/>
              </a:rPr>
              <a:t>Project number: 101176663</a:t>
            </a:r>
          </a:p>
          <a:p>
            <a:pPr algn="ctr">
              <a:lnSpc>
                <a:spcPts val="2382"/>
              </a:lnSpc>
            </a:pPr>
            <a:r>
              <a:rPr lang="en-US" sz="1985" spc="2" dirty="0">
                <a:solidFill>
                  <a:srgbClr val="446AA3"/>
                </a:solidFill>
                <a:latin typeface="Tex Gyre Adventor"/>
                <a:ea typeface="Tex Gyre Adventor"/>
                <a:cs typeface="Tex Gyre Adventor"/>
                <a:sym typeface="Tex Gyre Adventor"/>
              </a:rPr>
              <a:t> </a:t>
            </a:r>
          </a:p>
        </p:txBody>
      </p:sp>
      <p:pic>
        <p:nvPicPr>
          <p:cNvPr id="17" name="Рисунок 16"/>
          <p:cNvPicPr>
            <a:picLocks noChangeAspect="1"/>
          </p:cNvPicPr>
          <p:nvPr/>
        </p:nvPicPr>
        <p:blipFill>
          <a:blip r:embed="rId10"/>
          <a:stretch>
            <a:fillRect/>
          </a:stretch>
        </p:blipFill>
        <p:spPr>
          <a:xfrm>
            <a:off x="-9998027" y="-1575721"/>
            <a:ext cx="12820999" cy="128209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0" y="-1462847"/>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10020330" y="-1833521"/>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7189358" y="6887967"/>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838200" y="1714500"/>
            <a:ext cx="16840200" cy="5373266"/>
          </a:xfrm>
          <a:prstGeom prst="rect">
            <a:avLst/>
          </a:prstGeom>
        </p:spPr>
        <p:txBody>
          <a:bodyPr wrap="square" lIns="0" tIns="0" rIns="0" bIns="0" rtlCol="0" anchor="t">
            <a:spAutoFit/>
          </a:bodyPr>
          <a:lstStyle/>
          <a:p>
            <a:pPr algn="ctr">
              <a:lnSpc>
                <a:spcPts val="3490"/>
              </a:lnSpc>
            </a:pPr>
            <a:endParaRPr dirty="0"/>
          </a:p>
          <a:p>
            <a:r>
              <a:rPr lang="uk-UA" sz="4000" dirty="0">
                <a:solidFill>
                  <a:schemeClr val="tx2"/>
                </a:solidFill>
                <a:latin typeface="Open Sans 1" panose="020B0604020202020204" charset="0"/>
                <a:ea typeface="Open Sans 1" panose="020B0604020202020204" charset="0"/>
                <a:cs typeface="Open Sans 1" panose="020B0604020202020204" charset="0"/>
              </a:rPr>
              <a:t>У працях </a:t>
            </a:r>
            <a:r>
              <a:rPr lang="uk-UA" sz="4000" dirty="0" err="1">
                <a:solidFill>
                  <a:schemeClr val="tx2"/>
                </a:solidFill>
                <a:latin typeface="Open Sans 1" panose="020B0604020202020204" charset="0"/>
                <a:ea typeface="Open Sans 1" panose="020B0604020202020204" charset="0"/>
                <a:cs typeface="Open Sans 1" panose="020B0604020202020204" charset="0"/>
              </a:rPr>
              <a:t>О.Вейнінгера</a:t>
            </a:r>
            <a:r>
              <a:rPr lang="uk-UA" sz="4000" dirty="0">
                <a:solidFill>
                  <a:schemeClr val="tx2"/>
                </a:solidFill>
                <a:latin typeface="Open Sans 1" panose="020B0604020202020204" charset="0"/>
                <a:ea typeface="Open Sans 1" panose="020B0604020202020204" charset="0"/>
                <a:cs typeface="Open Sans 1" panose="020B0604020202020204" charset="0"/>
              </a:rPr>
              <a:t> </a:t>
            </a:r>
            <a:r>
              <a:rPr lang="uk-UA" sz="4000" dirty="0" smtClean="0">
                <a:solidFill>
                  <a:schemeClr val="tx2"/>
                </a:solidFill>
                <a:latin typeface="Open Sans 1" panose="020B0604020202020204" charset="0"/>
                <a:ea typeface="Open Sans 1" panose="020B0604020202020204" charset="0"/>
                <a:cs typeface="Open Sans 1" panose="020B0604020202020204" charset="0"/>
              </a:rPr>
              <a:t>процес </a:t>
            </a:r>
            <a:r>
              <a:rPr lang="uk-UA" sz="4000" dirty="0">
                <a:solidFill>
                  <a:schemeClr val="tx2"/>
                </a:solidFill>
                <a:latin typeface="Open Sans 1" panose="020B0604020202020204" charset="0"/>
                <a:ea typeface="Open Sans 1" panose="020B0604020202020204" charset="0"/>
                <a:cs typeface="Open Sans 1" panose="020B0604020202020204" charset="0"/>
              </a:rPr>
              <a:t>ідентичності, набуття та осягнення власного “Я” відбувається під час споглядання сутності речей. Тобто явище “Я” є всеохоплюючим поглядом на світ у його цілісності. Цікаво, що результат пізнання “Я” є вірою людини в існування будь-якого “Я” або будь-якої душі, що знаходиться окремо й споглядає весь світ. Взагалі, за </a:t>
            </a:r>
            <a:r>
              <a:rPr lang="uk-UA" sz="4000" dirty="0" err="1">
                <a:solidFill>
                  <a:schemeClr val="tx2"/>
                </a:solidFill>
                <a:latin typeface="Open Sans 1" panose="020B0604020202020204" charset="0"/>
                <a:ea typeface="Open Sans 1" panose="020B0604020202020204" charset="0"/>
                <a:cs typeface="Open Sans 1" panose="020B0604020202020204" charset="0"/>
              </a:rPr>
              <a:t>О.Вейнінгером</a:t>
            </a:r>
            <a:r>
              <a:rPr lang="uk-UA" sz="4000" dirty="0">
                <a:solidFill>
                  <a:schemeClr val="tx2"/>
                </a:solidFill>
                <a:latin typeface="Open Sans 1" panose="020B0604020202020204" charset="0"/>
                <a:ea typeface="Open Sans 1" panose="020B0604020202020204" charset="0"/>
                <a:cs typeface="Open Sans 1" panose="020B0604020202020204" charset="0"/>
              </a:rPr>
              <a:t>, життя душі людини починається з моменту осягнення власної ідентичності, пізнання власного “Я”</a:t>
            </a:r>
            <a:endParaRPr lang="en-US" sz="4000"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863600" y="273736"/>
            <a:ext cx="16078199" cy="1025922"/>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ФІЛОСОФСЬКИЙ ПІДХІД ДО ІДЕНТИЧНОСТІ</a:t>
            </a:r>
            <a:endParaRPr lang="uk-UA"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757454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0" y="-1462847"/>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10020330" y="-1833521"/>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7189358" y="6887967"/>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863600" y="647700"/>
            <a:ext cx="16814800" cy="7343036"/>
          </a:xfrm>
          <a:prstGeom prst="rect">
            <a:avLst/>
          </a:prstGeom>
        </p:spPr>
        <p:txBody>
          <a:bodyPr wrap="square" lIns="0" tIns="0" rIns="0" bIns="0" rtlCol="0" anchor="t">
            <a:spAutoFit/>
          </a:bodyPr>
          <a:lstStyle/>
          <a:p>
            <a:pPr algn="ctr">
              <a:lnSpc>
                <a:spcPts val="3490"/>
              </a:lnSpc>
            </a:pPr>
            <a:endParaRPr dirty="0"/>
          </a:p>
          <a:p>
            <a:r>
              <a:rPr lang="uk-UA" sz="4000" dirty="0" smtClean="0">
                <a:solidFill>
                  <a:schemeClr val="tx2"/>
                </a:solidFill>
                <a:latin typeface="Open Sans 1" panose="020B0604020202020204" charset="0"/>
                <a:ea typeface="Open Sans 1" panose="020B0604020202020204" charset="0"/>
                <a:cs typeface="Open Sans 1" panose="020B0604020202020204" charset="0"/>
              </a:rPr>
              <a:t>За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О.Краєвою</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a:solidFill>
                  <a:schemeClr val="tx2"/>
                </a:solidFill>
                <a:latin typeface="Open Sans 1" panose="020B0604020202020204" charset="0"/>
                <a:ea typeface="Open Sans 1" panose="020B0604020202020204" charset="0"/>
                <a:cs typeface="Open Sans 1" panose="020B0604020202020204" charset="0"/>
              </a:rPr>
              <a:t>з одного боку, ідентичність досягається в процесі особистісного розвитку й набуває певної оформленості й цілісності, з іншого боку, вона постійно змінюється впродовж життя індивіда. </a:t>
            </a:r>
            <a:r>
              <a:rPr lang="uk-UA" sz="4000" dirty="0" smtClean="0">
                <a:solidFill>
                  <a:schemeClr val="tx2"/>
                </a:solidFill>
                <a:latin typeface="Open Sans 1" panose="020B0604020202020204" charset="0"/>
                <a:ea typeface="Open Sans 1" panose="020B0604020202020204" charset="0"/>
                <a:cs typeface="Open Sans 1" panose="020B0604020202020204" charset="0"/>
              </a:rPr>
              <a:t>Ця </a:t>
            </a:r>
            <a:r>
              <a:rPr lang="uk-UA" sz="4000" dirty="0">
                <a:solidFill>
                  <a:schemeClr val="tx2"/>
                </a:solidFill>
                <a:latin typeface="Open Sans 1" panose="020B0604020202020204" charset="0"/>
                <a:ea typeface="Open Sans 1" panose="020B0604020202020204" charset="0"/>
                <a:cs typeface="Open Sans 1" panose="020B0604020202020204" charset="0"/>
              </a:rPr>
              <a:t>подвійність природи віднайшла втілення й у семантичній двоїстості смислів: </a:t>
            </a:r>
            <a:r>
              <a:rPr lang="en-US" sz="4000" dirty="0">
                <a:solidFill>
                  <a:schemeClr val="tx2"/>
                </a:solidFill>
                <a:latin typeface="Open Sans 1" panose="020B0604020202020204" charset="0"/>
                <a:ea typeface="Open Sans 1" panose="020B0604020202020204" charset="0"/>
                <a:cs typeface="Open Sans 1" panose="020B0604020202020204" charset="0"/>
              </a:rPr>
              <a:t>idem (</a:t>
            </a:r>
            <a:r>
              <a:rPr lang="uk-UA" sz="4000" dirty="0">
                <a:solidFill>
                  <a:schemeClr val="tx2"/>
                </a:solidFill>
                <a:latin typeface="Open Sans 1" panose="020B0604020202020204" charset="0"/>
                <a:ea typeface="Open Sans 1" panose="020B0604020202020204" charset="0"/>
                <a:cs typeface="Open Sans 1" panose="020B0604020202020204" charset="0"/>
              </a:rPr>
              <a:t>ідентичний, той самий) та </a:t>
            </a:r>
            <a:r>
              <a:rPr lang="en-US" sz="4000" dirty="0">
                <a:solidFill>
                  <a:schemeClr val="tx2"/>
                </a:solidFill>
                <a:latin typeface="Open Sans 1" panose="020B0604020202020204" charset="0"/>
                <a:ea typeface="Open Sans 1" panose="020B0604020202020204" charset="0"/>
                <a:cs typeface="Open Sans 1" panose="020B0604020202020204" charset="0"/>
              </a:rPr>
              <a:t>ipse (</a:t>
            </a:r>
            <a:r>
              <a:rPr lang="uk-UA" sz="4000" dirty="0">
                <a:solidFill>
                  <a:schemeClr val="tx2"/>
                </a:solidFill>
                <a:latin typeface="Open Sans 1" panose="020B0604020202020204" charset="0"/>
                <a:ea typeface="Open Sans 1" panose="020B0604020202020204" charset="0"/>
                <a:cs typeface="Open Sans 1" panose="020B0604020202020204" charset="0"/>
              </a:rPr>
              <a:t>той що, змінюється, різний). Відтак, </a:t>
            </a:r>
            <a:r>
              <a:rPr lang="en-US" sz="4000" dirty="0">
                <a:solidFill>
                  <a:schemeClr val="tx2"/>
                </a:solidFill>
                <a:latin typeface="Open Sans 1" panose="020B0604020202020204" charset="0"/>
                <a:ea typeface="Open Sans 1" panose="020B0604020202020204" charset="0"/>
                <a:cs typeface="Open Sans 1" panose="020B0604020202020204" charset="0"/>
              </a:rPr>
              <a:t>idem – </a:t>
            </a:r>
            <a:r>
              <a:rPr lang="uk-UA" sz="4000" dirty="0">
                <a:solidFill>
                  <a:schemeClr val="tx2"/>
                </a:solidFill>
                <a:latin typeface="Open Sans 1" panose="020B0604020202020204" charset="0"/>
                <a:ea typeface="Open Sans 1" panose="020B0604020202020204" charset="0"/>
                <a:cs typeface="Open Sans 1" panose="020B0604020202020204" charset="0"/>
              </a:rPr>
              <a:t>тотожність, а </a:t>
            </a:r>
            <a:r>
              <a:rPr lang="en-US" sz="4000" dirty="0">
                <a:solidFill>
                  <a:schemeClr val="tx2"/>
                </a:solidFill>
                <a:latin typeface="Open Sans 1" panose="020B0604020202020204" charset="0"/>
                <a:ea typeface="Open Sans 1" panose="020B0604020202020204" charset="0"/>
                <a:cs typeface="Open Sans 1" panose="020B0604020202020204" charset="0"/>
              </a:rPr>
              <a:t>ipse – </a:t>
            </a:r>
            <a:r>
              <a:rPr lang="uk-UA" sz="4000" dirty="0" err="1">
                <a:solidFill>
                  <a:schemeClr val="tx2"/>
                </a:solidFill>
                <a:latin typeface="Open Sans 1" panose="020B0604020202020204" charset="0"/>
                <a:ea typeface="Open Sans 1" panose="020B0604020202020204" charset="0"/>
                <a:cs typeface="Open Sans 1" panose="020B0604020202020204" charset="0"/>
              </a:rPr>
              <a:t>самість</a:t>
            </a:r>
            <a:r>
              <a:rPr lang="uk-UA" sz="4000" dirty="0">
                <a:solidFill>
                  <a:schemeClr val="tx2"/>
                </a:solidFill>
                <a:latin typeface="Open Sans 1" panose="020B0604020202020204" charset="0"/>
                <a:ea typeface="Open Sans 1" panose="020B0604020202020204" charset="0"/>
                <a:cs typeface="Open Sans 1" panose="020B0604020202020204" charset="0"/>
              </a:rPr>
              <a:t>. Або особистість тотожна собі й визначає свою природу, сутність у взаємодії, спілкуванні з іншими, або вона є іншою, що вирізняється у </a:t>
            </a:r>
            <a:r>
              <a:rPr lang="uk-UA" sz="4000" dirty="0" err="1">
                <a:solidFill>
                  <a:schemeClr val="tx2"/>
                </a:solidFill>
                <a:latin typeface="Open Sans 1" panose="020B0604020202020204" charset="0"/>
                <a:ea typeface="Open Sans 1" panose="020B0604020202020204" charset="0"/>
                <a:cs typeface="Open Sans 1" panose="020B0604020202020204" charset="0"/>
              </a:rPr>
              <a:t>самості</a:t>
            </a:r>
            <a:r>
              <a:rPr lang="uk-UA" sz="4000" dirty="0">
                <a:solidFill>
                  <a:schemeClr val="tx2"/>
                </a:solidFill>
                <a:latin typeface="Open Sans 1" panose="020B0604020202020204" charset="0"/>
                <a:ea typeface="Open Sans 1" panose="020B0604020202020204" charset="0"/>
                <a:cs typeface="Open Sans 1" panose="020B0604020202020204" charset="0"/>
              </a:rPr>
              <a:t>, вона є інакшою й відчуженою, самотньою</a:t>
            </a:r>
            <a:r>
              <a:rPr lang="uk-UA" sz="4000" dirty="0" smtClean="0">
                <a:solidFill>
                  <a:schemeClr val="tx2"/>
                </a:solidFill>
                <a:latin typeface="Open Sans 1" panose="020B0604020202020204" charset="0"/>
                <a:ea typeface="Open Sans 1" panose="020B0604020202020204" charset="0"/>
                <a:cs typeface="Open Sans 1" panose="020B0604020202020204" charset="0"/>
              </a:rPr>
              <a:t>.</a:t>
            </a:r>
          </a:p>
          <a:p>
            <a:pPr algn="ctr"/>
            <a:r>
              <a:rPr lang="uk-UA" sz="4000" dirty="0" smtClean="0">
                <a:solidFill>
                  <a:schemeClr val="tx2"/>
                </a:solidFill>
                <a:latin typeface="Open Sans 1" panose="020B0604020202020204" charset="0"/>
                <a:ea typeface="Open Sans 1" panose="020B0604020202020204" charset="0"/>
                <a:cs typeface="Open Sans 1" panose="020B0604020202020204" charset="0"/>
              </a:rPr>
              <a:t>Так</a:t>
            </a:r>
            <a:r>
              <a:rPr lang="uk-UA" sz="4000" dirty="0">
                <a:solidFill>
                  <a:schemeClr val="tx2"/>
                </a:solidFill>
                <a:latin typeface="Open Sans 1" panose="020B0604020202020204" charset="0"/>
                <a:ea typeface="Open Sans 1" panose="020B0604020202020204" charset="0"/>
                <a:cs typeface="Open Sans 1" panose="020B0604020202020204" charset="0"/>
              </a:rPr>
              <a:t>, двоїстість ідентичності породжує дихотомію: </a:t>
            </a:r>
            <a:endParaRPr lang="uk-UA" sz="4000" dirty="0" smtClean="0">
              <a:solidFill>
                <a:schemeClr val="tx2"/>
              </a:solidFill>
              <a:latin typeface="Open Sans 1" panose="020B0604020202020204" charset="0"/>
              <a:ea typeface="Open Sans 1" panose="020B0604020202020204" charset="0"/>
              <a:cs typeface="Open Sans 1" panose="020B0604020202020204" charset="0"/>
            </a:endParaRPr>
          </a:p>
          <a:p>
            <a:pPr algn="ctr"/>
            <a:r>
              <a:rPr lang="uk-UA" sz="4800" b="1" dirty="0" err="1" smtClean="0">
                <a:solidFill>
                  <a:schemeClr val="tx2"/>
                </a:solidFill>
                <a:latin typeface="Open Sans 1" panose="020B0604020202020204" charset="0"/>
                <a:ea typeface="Open Sans 1" panose="020B0604020202020204" charset="0"/>
                <a:cs typeface="Open Sans 1" panose="020B0604020202020204" charset="0"/>
              </a:rPr>
              <a:t>самість</a:t>
            </a:r>
            <a:r>
              <a:rPr lang="uk-UA" sz="4800" b="1" dirty="0" smtClean="0">
                <a:solidFill>
                  <a:schemeClr val="tx2"/>
                </a:solidFill>
                <a:latin typeface="Open Sans 1" panose="020B0604020202020204" charset="0"/>
                <a:ea typeface="Open Sans 1" panose="020B0604020202020204" charset="0"/>
                <a:cs typeface="Open Sans 1" panose="020B0604020202020204" charset="0"/>
              </a:rPr>
              <a:t>-тотожність</a:t>
            </a:r>
            <a:r>
              <a:rPr lang="uk-UA" sz="4000" dirty="0">
                <a:solidFill>
                  <a:schemeClr val="tx2"/>
                </a:solidFill>
                <a:latin typeface="Open Sans 1" panose="020B0604020202020204" charset="0"/>
                <a:ea typeface="Open Sans 1" panose="020B0604020202020204" charset="0"/>
                <a:cs typeface="Open Sans 1" panose="020B0604020202020204" charset="0"/>
              </a:rPr>
              <a:t>”</a:t>
            </a:r>
            <a:endParaRPr lang="en-US" sz="4000"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863600" y="273736"/>
            <a:ext cx="16078199" cy="1025922"/>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ФІЛОСОФСЬКИЙ ПІДХІД ДО ІДЕНТИЧНОСТІ</a:t>
            </a:r>
            <a:endParaRPr lang="uk-UA"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2129736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0" y="-1462847"/>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10020330" y="-1833521"/>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7189358" y="6887967"/>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371600" y="2502517"/>
            <a:ext cx="16383000" cy="4142160"/>
          </a:xfrm>
          <a:prstGeom prst="rect">
            <a:avLst/>
          </a:prstGeom>
        </p:spPr>
        <p:txBody>
          <a:bodyPr wrap="square" lIns="0" tIns="0" rIns="0" bIns="0" rtlCol="0" anchor="t">
            <a:spAutoFit/>
          </a:bodyPr>
          <a:lstStyle/>
          <a:p>
            <a:pPr algn="ctr">
              <a:lnSpc>
                <a:spcPts val="3490"/>
              </a:lnSpc>
            </a:pPr>
            <a:endParaRPr dirty="0"/>
          </a:p>
          <a:p>
            <a:r>
              <a:rPr lang="uk-UA" sz="4000" dirty="0" smtClean="0">
                <a:solidFill>
                  <a:schemeClr val="tx2"/>
                </a:solidFill>
                <a:latin typeface="Open Sans 1" panose="020B0604020202020204" charset="0"/>
                <a:ea typeface="Open Sans 1" panose="020B0604020202020204" charset="0"/>
                <a:cs typeface="Open Sans 1" panose="020B0604020202020204" charset="0"/>
              </a:rPr>
              <a:t>За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О.Краєвою</a:t>
            </a:r>
            <a:r>
              <a:rPr lang="uk-UA" sz="4000" dirty="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постмодерн</a:t>
            </a:r>
            <a:r>
              <a:rPr lang="uk-UA" sz="4000" dirty="0" smtClean="0">
                <a:solidFill>
                  <a:schemeClr val="tx2"/>
                </a:solidFill>
                <a:latin typeface="Open Sans 1" panose="020B0604020202020204" charset="0"/>
                <a:ea typeface="Open Sans 1" panose="020B0604020202020204" charset="0"/>
                <a:cs typeface="Open Sans 1" panose="020B0604020202020204" charset="0"/>
              </a:rPr>
              <a:t> вплинув на появу </a:t>
            </a:r>
            <a:r>
              <a:rPr lang="uk-UA" sz="4000" dirty="0">
                <a:solidFill>
                  <a:schemeClr val="tx2"/>
                </a:solidFill>
                <a:latin typeface="Open Sans 1" panose="020B0604020202020204" charset="0"/>
                <a:ea typeface="Open Sans 1" panose="020B0604020202020204" charset="0"/>
                <a:cs typeface="Open Sans 1" panose="020B0604020202020204" charset="0"/>
              </a:rPr>
              <a:t>нового бачення проблеми </a:t>
            </a:r>
            <a:r>
              <a:rPr lang="uk-UA" sz="4000" dirty="0" err="1">
                <a:solidFill>
                  <a:schemeClr val="tx2"/>
                </a:solidFill>
                <a:latin typeface="Open Sans 1" panose="020B0604020202020204" charset="0"/>
                <a:ea typeface="Open Sans 1" panose="020B0604020202020204" charset="0"/>
                <a:cs typeface="Open Sans 1" panose="020B0604020202020204" charset="0"/>
              </a:rPr>
              <a:t>самості</a:t>
            </a:r>
            <a:r>
              <a:rPr lang="uk-UA" sz="4000" dirty="0">
                <a:solidFill>
                  <a:schemeClr val="tx2"/>
                </a:solidFill>
                <a:latin typeface="Open Sans 1" panose="020B0604020202020204" charset="0"/>
                <a:ea typeface="Open Sans 1" panose="020B0604020202020204" charset="0"/>
                <a:cs typeface="Open Sans 1" panose="020B0604020202020204" charset="0"/>
              </a:rPr>
              <a:t>, відкривши аспекти ідентичності й самоідентифікації</a:t>
            </a:r>
            <a:r>
              <a:rPr lang="uk-UA" sz="4000" dirty="0" smtClean="0">
                <a:solidFill>
                  <a:schemeClr val="tx2"/>
                </a:solidFill>
                <a:latin typeface="Open Sans 1" panose="020B0604020202020204" charset="0"/>
                <a:ea typeface="Open Sans 1" panose="020B0604020202020204" charset="0"/>
                <a:cs typeface="Open Sans 1" panose="020B0604020202020204" charset="0"/>
              </a:rPr>
              <a:t>:</a:t>
            </a:r>
          </a:p>
          <a:p>
            <a:pPr marL="571500" indent="-571500">
              <a:buFont typeface="Arial" panose="020B0604020202020204" pitchFamily="34" charset="0"/>
              <a:buChar char="•"/>
            </a:pPr>
            <a:r>
              <a:rPr lang="uk-UA" sz="4000" dirty="0" err="1" smtClean="0">
                <a:solidFill>
                  <a:schemeClr val="tx2"/>
                </a:solidFill>
                <a:latin typeface="Open Sans 1" panose="020B0604020202020204" charset="0"/>
                <a:ea typeface="Open Sans 1" panose="020B0604020202020204" charset="0"/>
                <a:cs typeface="Open Sans 1" panose="020B0604020202020204" charset="0"/>
              </a:rPr>
              <a:t>наративна</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a:solidFill>
                  <a:schemeClr val="tx2"/>
                </a:solidFill>
                <a:latin typeface="Open Sans 1" panose="020B0604020202020204" charset="0"/>
                <a:ea typeface="Open Sans 1" panose="020B0604020202020204" charset="0"/>
                <a:cs typeface="Open Sans 1" panose="020B0604020202020204" charset="0"/>
              </a:rPr>
              <a:t>ідентичність </a:t>
            </a:r>
            <a:r>
              <a:rPr lang="uk-UA" sz="4000" dirty="0" err="1">
                <a:solidFill>
                  <a:schemeClr val="tx2"/>
                </a:solidFill>
                <a:latin typeface="Open Sans 1" panose="020B0604020202020204" charset="0"/>
                <a:ea typeface="Open Sans 1" panose="020B0604020202020204" charset="0"/>
                <a:cs typeface="Open Sans 1" panose="020B0604020202020204" charset="0"/>
              </a:rPr>
              <a:t>П.Рікера</a:t>
            </a:r>
            <a:r>
              <a:rPr lang="uk-UA" sz="4000" dirty="0" smtClean="0">
                <a:solidFill>
                  <a:schemeClr val="tx2"/>
                </a:solidFill>
                <a:latin typeface="Open Sans 1" panose="020B0604020202020204" charset="0"/>
                <a:ea typeface="Open Sans 1" panose="020B0604020202020204" charset="0"/>
                <a:cs typeface="Open Sans 1" panose="020B0604020202020204" charset="0"/>
              </a:rPr>
              <a:t>,</a:t>
            </a:r>
          </a:p>
          <a:p>
            <a:pPr marL="571500" indent="-571500">
              <a:buFont typeface="Arial" panose="020B0604020202020204" pitchFamily="34" charset="0"/>
              <a:buChar char="•"/>
            </a:pPr>
            <a:r>
              <a:rPr lang="uk-UA" sz="4000" dirty="0" smtClean="0">
                <a:solidFill>
                  <a:schemeClr val="tx2"/>
                </a:solidFill>
                <a:latin typeface="Open Sans 1" panose="020B0604020202020204" charset="0"/>
                <a:ea typeface="Open Sans 1" panose="020B0604020202020204" charset="0"/>
                <a:cs typeface="Open Sans 1" panose="020B0604020202020204" charset="0"/>
              </a:rPr>
              <a:t>комунікативна </a:t>
            </a:r>
            <a:r>
              <a:rPr lang="uk-UA" sz="4000" dirty="0">
                <a:solidFill>
                  <a:schemeClr val="tx2"/>
                </a:solidFill>
                <a:latin typeface="Open Sans 1" panose="020B0604020202020204" charset="0"/>
                <a:ea typeface="Open Sans 1" panose="020B0604020202020204" charset="0"/>
                <a:cs typeface="Open Sans 1" panose="020B0604020202020204" charset="0"/>
              </a:rPr>
              <a:t>ідентичність </a:t>
            </a:r>
            <a:r>
              <a:rPr lang="uk-UA" sz="4000" dirty="0" err="1">
                <a:solidFill>
                  <a:schemeClr val="tx2"/>
                </a:solidFill>
                <a:latin typeface="Open Sans 1" panose="020B0604020202020204" charset="0"/>
                <a:ea typeface="Open Sans 1" panose="020B0604020202020204" charset="0"/>
                <a:cs typeface="Open Sans 1" panose="020B0604020202020204" charset="0"/>
              </a:rPr>
              <a:t>Ю.Габермаса</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p>
          <a:p>
            <a:pPr marL="571500" indent="-571500">
              <a:buFont typeface="Arial" panose="020B0604020202020204" pitchFamily="34" charset="0"/>
              <a:buChar char="•"/>
            </a:pPr>
            <a:r>
              <a:rPr lang="uk-UA" sz="4000" dirty="0" smtClean="0">
                <a:solidFill>
                  <a:schemeClr val="tx2"/>
                </a:solidFill>
                <a:latin typeface="Open Sans 1" panose="020B0604020202020204" charset="0"/>
                <a:ea typeface="Open Sans 1" panose="020B0604020202020204" charset="0"/>
                <a:cs typeface="Open Sans 1" panose="020B0604020202020204" charset="0"/>
              </a:rPr>
              <a:t>морально-онтологічна </a:t>
            </a:r>
            <a:r>
              <a:rPr lang="uk-UA" sz="4000" dirty="0">
                <a:solidFill>
                  <a:schemeClr val="tx2"/>
                </a:solidFill>
                <a:latin typeface="Open Sans 1" panose="020B0604020202020204" charset="0"/>
                <a:ea typeface="Open Sans 1" panose="020B0604020202020204" charset="0"/>
                <a:cs typeface="Open Sans 1" panose="020B0604020202020204" charset="0"/>
              </a:rPr>
              <a:t>ідентичність </a:t>
            </a:r>
            <a:r>
              <a:rPr lang="uk-UA" sz="4000" dirty="0" err="1">
                <a:solidFill>
                  <a:schemeClr val="tx2"/>
                </a:solidFill>
                <a:latin typeface="Open Sans 1" panose="020B0604020202020204" charset="0"/>
                <a:ea typeface="Open Sans 1" panose="020B0604020202020204" charset="0"/>
                <a:cs typeface="Open Sans 1" panose="020B0604020202020204" charset="0"/>
              </a:rPr>
              <a:t>Ч.Тейлора</a:t>
            </a:r>
            <a:r>
              <a:rPr lang="uk-UA" sz="4000" dirty="0">
                <a:solidFill>
                  <a:schemeClr val="tx2"/>
                </a:solidFill>
                <a:latin typeface="Open Sans 1" panose="020B0604020202020204" charset="0"/>
                <a:ea typeface="Open Sans 1" panose="020B0604020202020204" charset="0"/>
                <a:cs typeface="Open Sans 1" panose="020B0604020202020204" charset="0"/>
              </a:rPr>
              <a:t>.</a:t>
            </a:r>
            <a:endParaRPr lang="en-US" sz="4000"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1318070" y="1047535"/>
            <a:ext cx="16078199" cy="1025922"/>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ФІЛОСОФСЬКИЙ ПІДХІД ДО ІДЕНТИЧНОСТІ</a:t>
            </a:r>
            <a:endParaRPr lang="uk-UA"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768465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96178">
            <a:off x="10480151" y="7114886"/>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496368" y="-4181930"/>
            <a:ext cx="15554562" cy="155545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7615503" y="3868229"/>
            <a:ext cx="3056994" cy="3233359"/>
          </a:xfrm>
          <a:prstGeom prst="rect">
            <a:avLst/>
          </a:prstGeom>
        </p:spPr>
        <p:txBody>
          <a:bodyPr lIns="50800" tIns="50800" rIns="50800" bIns="50800" rtlCol="0" anchor="ctr"/>
          <a:lstStyle/>
          <a:p>
            <a:pPr algn="ctr">
              <a:lnSpc>
                <a:spcPts val="2659"/>
              </a:lnSpc>
              <a:spcBef>
                <a:spcPct val="0"/>
              </a:spcBef>
            </a:pPr>
            <a:endParaRPr/>
          </a:p>
        </p:txBody>
      </p:sp>
      <p:grpSp>
        <p:nvGrpSpPr>
          <p:cNvPr id="11" name="Group 11"/>
          <p:cNvGrpSpPr/>
          <p:nvPr/>
        </p:nvGrpSpPr>
        <p:grpSpPr>
          <a:xfrm>
            <a:off x="11871350" y="3435198"/>
            <a:ext cx="3416603" cy="34166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000450" y="3435198"/>
            <a:ext cx="3416603" cy="34166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7482095" y="6438826"/>
            <a:ext cx="3457161" cy="1967554"/>
            <a:chOff x="0" y="0"/>
            <a:chExt cx="1427909" cy="812658"/>
          </a:xfrm>
        </p:grpSpPr>
        <p:sp>
          <p:nvSpPr>
            <p:cNvPr id="22" name="Freeform 22"/>
            <p:cNvSpPr/>
            <p:nvPr/>
          </p:nvSpPr>
          <p:spPr>
            <a:xfrm>
              <a:off x="0" y="0"/>
              <a:ext cx="1427909" cy="812658"/>
            </a:xfrm>
            <a:custGeom>
              <a:avLst/>
              <a:gdLst/>
              <a:ahLst/>
              <a:cxnLst/>
              <a:rect l="l" t="t" r="r" b="b"/>
              <a:pathLst>
                <a:path w="1427909" h="812658">
                  <a:moveTo>
                    <a:pt x="223939" y="0"/>
                  </a:moveTo>
                  <a:lnTo>
                    <a:pt x="1203970" y="0"/>
                  </a:lnTo>
                  <a:cubicBezTo>
                    <a:pt x="1327648" y="0"/>
                    <a:pt x="1427909" y="100261"/>
                    <a:pt x="1427909" y="223939"/>
                  </a:cubicBezTo>
                  <a:lnTo>
                    <a:pt x="1427909" y="588719"/>
                  </a:lnTo>
                  <a:cubicBezTo>
                    <a:pt x="1427909" y="712397"/>
                    <a:pt x="1327648" y="812658"/>
                    <a:pt x="1203970" y="812658"/>
                  </a:cubicBezTo>
                  <a:lnTo>
                    <a:pt x="223939" y="812658"/>
                  </a:lnTo>
                  <a:cubicBezTo>
                    <a:pt x="100261" y="812658"/>
                    <a:pt x="0" y="712397"/>
                    <a:pt x="0" y="588719"/>
                  </a:cubicBezTo>
                  <a:lnTo>
                    <a:pt x="0" y="223939"/>
                  </a:lnTo>
                  <a:cubicBezTo>
                    <a:pt x="0" y="100261"/>
                    <a:pt x="100261" y="0"/>
                    <a:pt x="223939" y="0"/>
                  </a:cubicBezTo>
                  <a:close/>
                </a:path>
              </a:pathLst>
            </a:custGeom>
            <a:solidFill>
              <a:srgbClr val="1C3879"/>
            </a:solidFill>
          </p:spPr>
        </p:sp>
        <p:sp>
          <p:nvSpPr>
            <p:cNvPr id="23" name="TextBox 23"/>
            <p:cNvSpPr txBox="1"/>
            <p:nvPr/>
          </p:nvSpPr>
          <p:spPr>
            <a:xfrm>
              <a:off x="0" y="-38100"/>
              <a:ext cx="1427909" cy="85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2044402" y="6314746"/>
            <a:ext cx="3243552" cy="1755892"/>
            <a:chOff x="0" y="0"/>
            <a:chExt cx="1734388" cy="938908"/>
          </a:xfrm>
        </p:grpSpPr>
        <p:sp>
          <p:nvSpPr>
            <p:cNvPr id="25" name="Freeform 25"/>
            <p:cNvSpPr/>
            <p:nvPr/>
          </p:nvSpPr>
          <p:spPr>
            <a:xfrm>
              <a:off x="0" y="0"/>
              <a:ext cx="1734388" cy="938908"/>
            </a:xfrm>
            <a:custGeom>
              <a:avLst/>
              <a:gdLst/>
              <a:ahLst/>
              <a:cxnLst/>
              <a:rect l="l" t="t" r="r" b="b"/>
              <a:pathLst>
                <a:path w="1734388" h="938908">
                  <a:moveTo>
                    <a:pt x="238686" y="0"/>
                  </a:moveTo>
                  <a:lnTo>
                    <a:pt x="1495701" y="0"/>
                  </a:lnTo>
                  <a:cubicBezTo>
                    <a:pt x="1559005" y="0"/>
                    <a:pt x="1619716" y="25147"/>
                    <a:pt x="1664478" y="69910"/>
                  </a:cubicBezTo>
                  <a:cubicBezTo>
                    <a:pt x="1709240" y="114672"/>
                    <a:pt x="1734388" y="175383"/>
                    <a:pt x="1734388" y="238686"/>
                  </a:cubicBezTo>
                  <a:lnTo>
                    <a:pt x="1734388" y="700222"/>
                  </a:lnTo>
                  <a:cubicBezTo>
                    <a:pt x="1734388" y="763525"/>
                    <a:pt x="1709240" y="824236"/>
                    <a:pt x="1664478" y="868999"/>
                  </a:cubicBezTo>
                  <a:cubicBezTo>
                    <a:pt x="1619716" y="913761"/>
                    <a:pt x="1559005" y="938908"/>
                    <a:pt x="1495701" y="938908"/>
                  </a:cubicBezTo>
                  <a:lnTo>
                    <a:pt x="238686" y="938908"/>
                  </a:lnTo>
                  <a:cubicBezTo>
                    <a:pt x="175383" y="938908"/>
                    <a:pt x="114672" y="913761"/>
                    <a:pt x="69910" y="868999"/>
                  </a:cubicBezTo>
                  <a:cubicBezTo>
                    <a:pt x="25147" y="824236"/>
                    <a:pt x="0" y="763525"/>
                    <a:pt x="0" y="700222"/>
                  </a:cubicBezTo>
                  <a:lnTo>
                    <a:pt x="0" y="238686"/>
                  </a:lnTo>
                  <a:cubicBezTo>
                    <a:pt x="0" y="175383"/>
                    <a:pt x="25147" y="114672"/>
                    <a:pt x="69910" y="69910"/>
                  </a:cubicBezTo>
                  <a:cubicBezTo>
                    <a:pt x="114672" y="25147"/>
                    <a:pt x="175383" y="0"/>
                    <a:pt x="238686" y="0"/>
                  </a:cubicBezTo>
                  <a:close/>
                </a:path>
              </a:pathLst>
            </a:custGeom>
            <a:solidFill>
              <a:srgbClr val="1C3879"/>
            </a:solidFill>
          </p:spPr>
        </p:sp>
        <p:sp>
          <p:nvSpPr>
            <p:cNvPr id="26" name="TextBox 26"/>
            <p:cNvSpPr txBox="1"/>
            <p:nvPr/>
          </p:nvSpPr>
          <p:spPr>
            <a:xfrm>
              <a:off x="0" y="-38100"/>
              <a:ext cx="1734388" cy="97700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572359" y="6149886"/>
            <a:ext cx="4217831" cy="1920752"/>
            <a:chOff x="0" y="0"/>
            <a:chExt cx="2255353" cy="1027062"/>
          </a:xfrm>
        </p:grpSpPr>
        <p:sp>
          <p:nvSpPr>
            <p:cNvPr id="28" name="Freeform 28"/>
            <p:cNvSpPr/>
            <p:nvPr/>
          </p:nvSpPr>
          <p:spPr>
            <a:xfrm>
              <a:off x="0" y="0"/>
              <a:ext cx="2255353" cy="1027062"/>
            </a:xfrm>
            <a:custGeom>
              <a:avLst/>
              <a:gdLst/>
              <a:ahLst/>
              <a:cxnLst/>
              <a:rect l="l" t="t" r="r" b="b"/>
              <a:pathLst>
                <a:path w="2255353" h="1027062">
                  <a:moveTo>
                    <a:pt x="183552" y="0"/>
                  </a:moveTo>
                  <a:lnTo>
                    <a:pt x="2071801" y="0"/>
                  </a:lnTo>
                  <a:cubicBezTo>
                    <a:pt x="2120482" y="0"/>
                    <a:pt x="2167169" y="19338"/>
                    <a:pt x="2201592" y="53761"/>
                  </a:cubicBezTo>
                  <a:cubicBezTo>
                    <a:pt x="2236015" y="88184"/>
                    <a:pt x="2255353" y="134871"/>
                    <a:pt x="2255353" y="183552"/>
                  </a:cubicBezTo>
                  <a:lnTo>
                    <a:pt x="2255353" y="843510"/>
                  </a:lnTo>
                  <a:cubicBezTo>
                    <a:pt x="2255353" y="944883"/>
                    <a:pt x="2173174" y="1027062"/>
                    <a:pt x="2071801" y="1027062"/>
                  </a:cubicBezTo>
                  <a:lnTo>
                    <a:pt x="183552" y="1027062"/>
                  </a:lnTo>
                  <a:cubicBezTo>
                    <a:pt x="82179" y="1027062"/>
                    <a:pt x="0" y="944883"/>
                    <a:pt x="0" y="843510"/>
                  </a:cubicBezTo>
                  <a:lnTo>
                    <a:pt x="0" y="183552"/>
                  </a:lnTo>
                  <a:cubicBezTo>
                    <a:pt x="0" y="82179"/>
                    <a:pt x="82179" y="0"/>
                    <a:pt x="183552" y="0"/>
                  </a:cubicBezTo>
                  <a:close/>
                </a:path>
              </a:pathLst>
            </a:custGeom>
            <a:solidFill>
              <a:srgbClr val="1C3879"/>
            </a:solidFill>
          </p:spPr>
        </p:sp>
        <p:sp>
          <p:nvSpPr>
            <p:cNvPr id="29" name="TextBox 29"/>
            <p:cNvSpPr txBox="1"/>
            <p:nvPr/>
          </p:nvSpPr>
          <p:spPr>
            <a:xfrm>
              <a:off x="0" y="-38100"/>
              <a:ext cx="2255353" cy="106516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1" name="Group 31"/>
          <p:cNvGrpSpPr/>
          <p:nvPr/>
        </p:nvGrpSpPr>
        <p:grpSpPr>
          <a:xfrm>
            <a:off x="15287954" y="187055"/>
            <a:ext cx="2864073" cy="832562"/>
            <a:chOff x="0" y="0"/>
            <a:chExt cx="3818763" cy="1110083"/>
          </a:xfrm>
        </p:grpSpPr>
        <p:grpSp>
          <p:nvGrpSpPr>
            <p:cNvPr id="32" name="Group 32"/>
            <p:cNvGrpSpPr/>
            <p:nvPr/>
          </p:nvGrpSpPr>
          <p:grpSpPr>
            <a:xfrm>
              <a:off x="0" y="0"/>
              <a:ext cx="3818763" cy="1042557"/>
              <a:chOff x="0" y="0"/>
              <a:chExt cx="1147599" cy="313305"/>
            </a:xfrm>
          </p:grpSpPr>
          <p:sp>
            <p:nvSpPr>
              <p:cNvPr id="33" name="Freeform 33"/>
              <p:cNvSpPr/>
              <p:nvPr/>
            </p:nvSpPr>
            <p:spPr>
              <a:xfrm>
                <a:off x="0" y="0"/>
                <a:ext cx="1147599" cy="313305"/>
              </a:xfrm>
              <a:custGeom>
                <a:avLst/>
                <a:gdLst/>
                <a:ahLst/>
                <a:cxnLst/>
                <a:rect l="l" t="t" r="r" b="b"/>
                <a:pathLst>
                  <a:path w="1147599" h="313305">
                    <a:moveTo>
                      <a:pt x="944399" y="0"/>
                    </a:moveTo>
                    <a:cubicBezTo>
                      <a:pt x="1056623" y="0"/>
                      <a:pt x="1147599" y="70136"/>
                      <a:pt x="1147599" y="156652"/>
                    </a:cubicBezTo>
                    <a:cubicBezTo>
                      <a:pt x="1147599" y="243169"/>
                      <a:pt x="1056623" y="313305"/>
                      <a:pt x="944399"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34" name="TextBox 34"/>
              <p:cNvSpPr txBox="1"/>
              <p:nvPr/>
            </p:nvSpPr>
            <p:spPr>
              <a:xfrm>
                <a:off x="0" y="-38100"/>
                <a:ext cx="1147599" cy="351405"/>
              </a:xfrm>
              <a:prstGeom prst="rect">
                <a:avLst/>
              </a:prstGeom>
            </p:spPr>
            <p:txBody>
              <a:bodyPr lIns="50800" tIns="50800" rIns="50800" bIns="50800" rtlCol="0" anchor="ctr"/>
              <a:lstStyle/>
              <a:p>
                <a:pPr algn="ctr">
                  <a:lnSpc>
                    <a:spcPts val="2659"/>
                  </a:lnSpc>
                </a:pPr>
                <a:endParaRPr/>
              </a:p>
            </p:txBody>
          </p:sp>
        </p:grpSp>
        <p:sp>
          <p:nvSpPr>
            <p:cNvPr id="35" name="Freeform 35" descr="Изображение выглядит как текст  Автоматически созданное описание"/>
            <p:cNvSpPr/>
            <p:nvPr/>
          </p:nvSpPr>
          <p:spPr>
            <a:xfrm>
              <a:off x="347845" y="205563"/>
              <a:ext cx="2156949" cy="643795"/>
            </a:xfrm>
            <a:custGeom>
              <a:avLst/>
              <a:gdLst/>
              <a:ahLst/>
              <a:cxnLst/>
              <a:rect l="l" t="t" r="r" b="b"/>
              <a:pathLst>
                <a:path w="2156949" h="643795">
                  <a:moveTo>
                    <a:pt x="0" y="0"/>
                  </a:moveTo>
                  <a:lnTo>
                    <a:pt x="2156949" y="0"/>
                  </a:lnTo>
                  <a:lnTo>
                    <a:pt x="2156949" y="643795"/>
                  </a:lnTo>
                  <a:lnTo>
                    <a:pt x="0" y="643795"/>
                  </a:lnTo>
                  <a:lnTo>
                    <a:pt x="0" y="0"/>
                  </a:lnTo>
                  <a:close/>
                </a:path>
              </a:pathLst>
            </a:custGeom>
            <a:blipFill>
              <a:blip r:embed="rId4"/>
              <a:stretch>
                <a:fillRect l="-6246" r="-42347" b="-2227"/>
              </a:stretch>
            </a:blipFill>
          </p:spPr>
        </p:sp>
        <p:sp>
          <p:nvSpPr>
            <p:cNvPr id="36" name="Freeform 36"/>
            <p:cNvSpPr/>
            <p:nvPr/>
          </p:nvSpPr>
          <p:spPr>
            <a:xfrm>
              <a:off x="2534078" y="154892"/>
              <a:ext cx="1109547" cy="955191"/>
            </a:xfrm>
            <a:custGeom>
              <a:avLst/>
              <a:gdLst/>
              <a:ahLst/>
              <a:cxnLst/>
              <a:rect l="l" t="t" r="r" b="b"/>
              <a:pathLst>
                <a:path w="1109547" h="955191">
                  <a:moveTo>
                    <a:pt x="0" y="0"/>
                  </a:moveTo>
                  <a:lnTo>
                    <a:pt x="1109548" y="0"/>
                  </a:lnTo>
                  <a:lnTo>
                    <a:pt x="1109548" y="955191"/>
                  </a:lnTo>
                  <a:lnTo>
                    <a:pt x="0" y="955191"/>
                  </a:lnTo>
                  <a:lnTo>
                    <a:pt x="0" y="0"/>
                  </a:lnTo>
                  <a:close/>
                </a:path>
              </a:pathLst>
            </a:custGeom>
            <a:blipFill>
              <a:blip r:embed="rId5"/>
              <a:stretch>
                <a:fillRect l="-1468" t="-19572" r="-1468"/>
              </a:stretch>
            </a:blipFill>
          </p:spPr>
        </p:sp>
      </p:grpSp>
      <p:sp>
        <p:nvSpPr>
          <p:cNvPr id="38" name="TextBox 38"/>
          <p:cNvSpPr txBox="1"/>
          <p:nvPr/>
        </p:nvSpPr>
        <p:spPr>
          <a:xfrm>
            <a:off x="1345016" y="1397341"/>
            <a:ext cx="16259577" cy="6989093"/>
          </a:xfrm>
          <a:prstGeom prst="rect">
            <a:avLst/>
          </a:prstGeom>
        </p:spPr>
        <p:txBody>
          <a:bodyPr wrap="square" lIns="0" tIns="0" rIns="0" bIns="0" rtlCol="0" anchor="t">
            <a:spAutoFit/>
          </a:bodyPr>
          <a:lstStyle/>
          <a:p>
            <a:pPr algn="ctr">
              <a:lnSpc>
                <a:spcPts val="10920"/>
              </a:lnSpc>
            </a:pPr>
            <a:r>
              <a:rPr lang="uk-UA" sz="7800" dirty="0" smtClean="0">
                <a:solidFill>
                  <a:srgbClr val="FFFFFF"/>
                </a:solidFill>
                <a:latin typeface="Tex Gyre Adventor"/>
                <a:ea typeface="Tex Gyre Adventor"/>
                <a:cs typeface="Tex Gyre Adventor"/>
                <a:sym typeface="Tex Gyre Adventor"/>
              </a:rPr>
              <a:t>ВПРАВА: ВИЗНАЧТЕ ЧИННИКИ </a:t>
            </a:r>
          </a:p>
          <a:p>
            <a:pPr algn="ctr">
              <a:lnSpc>
                <a:spcPts val="10920"/>
              </a:lnSpc>
            </a:pPr>
            <a:r>
              <a:rPr lang="uk-UA" sz="7800" dirty="0" smtClean="0">
                <a:solidFill>
                  <a:srgbClr val="FFFFFF"/>
                </a:solidFill>
                <a:latin typeface="Tex Gyre Adventor"/>
                <a:ea typeface="Tex Gyre Adventor"/>
                <a:cs typeface="Tex Gyre Adventor"/>
                <a:sym typeface="Tex Gyre Adventor"/>
              </a:rPr>
              <a:t>ЯКІ СФОРМУВАЛИ </a:t>
            </a:r>
          </a:p>
          <a:p>
            <a:pPr algn="ctr">
              <a:lnSpc>
                <a:spcPts val="10920"/>
              </a:lnSpc>
            </a:pPr>
            <a:r>
              <a:rPr lang="uk-UA" sz="7800" dirty="0" smtClean="0">
                <a:solidFill>
                  <a:srgbClr val="FFFFFF"/>
                </a:solidFill>
                <a:latin typeface="Tex Gyre Adventor"/>
                <a:ea typeface="Tex Gyre Adventor"/>
                <a:cs typeface="Tex Gyre Adventor"/>
                <a:sym typeface="Tex Gyre Adventor"/>
              </a:rPr>
              <a:t>ЄВРОПЕЙСЬКУ </a:t>
            </a:r>
          </a:p>
          <a:p>
            <a:pPr algn="ctr">
              <a:lnSpc>
                <a:spcPts val="10920"/>
              </a:lnSpc>
            </a:pPr>
            <a:r>
              <a:rPr lang="uk-UA" sz="7800" dirty="0" smtClean="0">
                <a:solidFill>
                  <a:srgbClr val="FFFFFF"/>
                </a:solidFill>
                <a:latin typeface="Tex Gyre Adventor"/>
                <a:ea typeface="Tex Gyre Adventor"/>
                <a:cs typeface="Tex Gyre Adventor"/>
                <a:sym typeface="Tex Gyre Adventor"/>
              </a:rPr>
              <a:t>ФІЛОСОФІЮ </a:t>
            </a:r>
          </a:p>
          <a:p>
            <a:pPr algn="ctr">
              <a:lnSpc>
                <a:spcPts val="10920"/>
              </a:lnSpc>
            </a:pPr>
            <a:r>
              <a:rPr lang="uk-UA" sz="7800" dirty="0" smtClean="0">
                <a:solidFill>
                  <a:srgbClr val="FFFFFF"/>
                </a:solidFill>
                <a:latin typeface="Tex Gyre Adventor"/>
                <a:ea typeface="Tex Gyre Adventor"/>
                <a:cs typeface="Tex Gyre Adventor"/>
                <a:sym typeface="Tex Gyre Adventor"/>
              </a:rPr>
              <a:t>ІДЕНТИЧНОСТІ  </a:t>
            </a:r>
            <a:endParaRPr lang="en-US" sz="7800" dirty="0">
              <a:solidFill>
                <a:srgbClr val="FFFFFF"/>
              </a:solidFill>
              <a:latin typeface="Tex Gyre Adventor"/>
              <a:ea typeface="Tex Gyre Adventor"/>
              <a:cs typeface="Tex Gyre Adventor"/>
              <a:sym typeface="Tex Gyre Adventor"/>
            </a:endParaRPr>
          </a:p>
        </p:txBody>
      </p:sp>
      <p:sp>
        <p:nvSpPr>
          <p:cNvPr id="39" name="TextBox 39"/>
          <p:cNvSpPr txBox="1"/>
          <p:nvPr/>
        </p:nvSpPr>
        <p:spPr>
          <a:xfrm>
            <a:off x="2440062" y="6476926"/>
            <a:ext cx="4482426" cy="553165"/>
          </a:xfrm>
          <a:prstGeom prst="rect">
            <a:avLst/>
          </a:prstGeom>
        </p:spPr>
        <p:txBody>
          <a:bodyPr wrap="square" lIns="0" tIns="0" rIns="0" bIns="0" rtlCol="0" anchor="t">
            <a:spAutoFit/>
          </a:bodyPr>
          <a:lstStyle/>
          <a:p>
            <a:pPr algn="ctr">
              <a:lnSpc>
                <a:spcPts val="3376"/>
              </a:lnSpc>
            </a:pPr>
            <a:endParaRPr lang="en-US" sz="7200" spc="3" dirty="0">
              <a:solidFill>
                <a:srgbClr val="FFFFFF"/>
              </a:solidFill>
              <a:latin typeface="Tex Gyre Adventor"/>
              <a:ea typeface="Tex Gyre Adventor"/>
              <a:cs typeface="Tex Gyre Adventor"/>
              <a:sym typeface="Tex Gyre Adventor"/>
            </a:endParaRPr>
          </a:p>
        </p:txBody>
      </p:sp>
      <p:sp>
        <p:nvSpPr>
          <p:cNvPr id="40" name="TextBox 40"/>
          <p:cNvSpPr txBox="1"/>
          <p:nvPr/>
        </p:nvSpPr>
        <p:spPr>
          <a:xfrm>
            <a:off x="7800304" y="6828147"/>
            <a:ext cx="2820742" cy="448841"/>
          </a:xfrm>
          <a:prstGeom prst="rect">
            <a:avLst/>
          </a:prstGeom>
        </p:spPr>
        <p:txBody>
          <a:bodyPr lIns="0" tIns="0" rIns="0" bIns="0" rtlCol="0" anchor="t">
            <a:spAutoFit/>
          </a:bodyPr>
          <a:lstStyle/>
          <a:p>
            <a:pPr algn="ctr">
              <a:lnSpc>
                <a:spcPts val="3513"/>
              </a:lnSpc>
            </a:pPr>
            <a:endParaRPr lang="en-US" sz="3193" dirty="0">
              <a:solidFill>
                <a:srgbClr val="FFFFFF"/>
              </a:solidFill>
              <a:latin typeface="Tex Gyre Adventor"/>
              <a:ea typeface="Tex Gyre Adventor"/>
              <a:cs typeface="Tex Gyre Adventor"/>
              <a:sym typeface="Tex Gyre Adventor"/>
            </a:endParaRPr>
          </a:p>
        </p:txBody>
      </p:sp>
      <p:sp>
        <p:nvSpPr>
          <p:cNvPr id="41" name="TextBox 41"/>
          <p:cNvSpPr txBox="1"/>
          <p:nvPr/>
        </p:nvSpPr>
        <p:spPr>
          <a:xfrm>
            <a:off x="12416694" y="6703957"/>
            <a:ext cx="2694846" cy="448841"/>
          </a:xfrm>
          <a:prstGeom prst="rect">
            <a:avLst/>
          </a:prstGeom>
        </p:spPr>
        <p:txBody>
          <a:bodyPr lIns="0" tIns="0" rIns="0" bIns="0" rtlCol="0" anchor="t">
            <a:spAutoFit/>
          </a:bodyPr>
          <a:lstStyle/>
          <a:p>
            <a:pPr algn="ctr">
              <a:lnSpc>
                <a:spcPts val="3486"/>
              </a:lnSpc>
            </a:pPr>
            <a:endParaRPr lang="en-US" sz="3169" dirty="0">
              <a:solidFill>
                <a:srgbClr val="FFFFFF"/>
              </a:solidFill>
              <a:latin typeface="Tex Gyre Adventor"/>
              <a:ea typeface="Tex Gyre Adventor"/>
              <a:cs typeface="Tex Gyre Adventor"/>
              <a:sym typeface="Tex Gyre Adventor"/>
            </a:endParaRPr>
          </a:p>
        </p:txBody>
      </p:sp>
      <p:sp>
        <p:nvSpPr>
          <p:cNvPr id="46" name="TextBox 46"/>
          <p:cNvSpPr txBox="1"/>
          <p:nvPr/>
        </p:nvSpPr>
        <p:spPr>
          <a:xfrm>
            <a:off x="7796577" y="9251028"/>
            <a:ext cx="2694846" cy="533644"/>
          </a:xfrm>
          <a:prstGeom prst="rect">
            <a:avLst/>
          </a:prstGeom>
        </p:spPr>
        <p:txBody>
          <a:bodyPr lIns="0" tIns="0" rIns="0" bIns="0" rtlCol="0" anchor="t">
            <a:spAutoFit/>
          </a:bodyPr>
          <a:lstStyle/>
          <a:p>
            <a:pPr algn="ctr">
              <a:lnSpc>
                <a:spcPts val="4146"/>
              </a:lnSpc>
            </a:pPr>
            <a:endParaRPr lang="en-US" sz="3769" dirty="0">
              <a:solidFill>
                <a:srgbClr val="FFFFFF"/>
              </a:solidFill>
              <a:latin typeface="Tex Gyre Adventor"/>
              <a:ea typeface="Tex Gyre Adventor"/>
              <a:cs typeface="Tex Gyre Adventor"/>
              <a:sym typeface="Tex Gyre Adventor"/>
            </a:endParaRPr>
          </a:p>
        </p:txBody>
      </p:sp>
    </p:spTree>
    <p:extLst>
      <p:ext uri="{BB962C8B-B14F-4D97-AF65-F5344CB8AC3E}">
        <p14:creationId xmlns:p14="http://schemas.microsoft.com/office/powerpoint/2010/main" val="1800446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96178">
            <a:off x="10480151" y="7114886"/>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366718" y="-8250451"/>
            <a:ext cx="15554562" cy="155545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7262773" y="3691864"/>
            <a:ext cx="3762454" cy="376245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1871350" y="3435198"/>
            <a:ext cx="3416603" cy="34166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000450" y="3435198"/>
            <a:ext cx="3416603" cy="34166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12044402" y="6314746"/>
            <a:ext cx="3243552" cy="1755892"/>
            <a:chOff x="0" y="0"/>
            <a:chExt cx="1734388" cy="938908"/>
          </a:xfrm>
        </p:grpSpPr>
        <p:sp>
          <p:nvSpPr>
            <p:cNvPr id="25" name="Freeform 25"/>
            <p:cNvSpPr/>
            <p:nvPr/>
          </p:nvSpPr>
          <p:spPr>
            <a:xfrm>
              <a:off x="0" y="0"/>
              <a:ext cx="1734388" cy="938908"/>
            </a:xfrm>
            <a:custGeom>
              <a:avLst/>
              <a:gdLst/>
              <a:ahLst/>
              <a:cxnLst/>
              <a:rect l="l" t="t" r="r" b="b"/>
              <a:pathLst>
                <a:path w="1734388" h="938908">
                  <a:moveTo>
                    <a:pt x="238686" y="0"/>
                  </a:moveTo>
                  <a:lnTo>
                    <a:pt x="1495701" y="0"/>
                  </a:lnTo>
                  <a:cubicBezTo>
                    <a:pt x="1559005" y="0"/>
                    <a:pt x="1619716" y="25147"/>
                    <a:pt x="1664478" y="69910"/>
                  </a:cubicBezTo>
                  <a:cubicBezTo>
                    <a:pt x="1709240" y="114672"/>
                    <a:pt x="1734388" y="175383"/>
                    <a:pt x="1734388" y="238686"/>
                  </a:cubicBezTo>
                  <a:lnTo>
                    <a:pt x="1734388" y="700222"/>
                  </a:lnTo>
                  <a:cubicBezTo>
                    <a:pt x="1734388" y="763525"/>
                    <a:pt x="1709240" y="824236"/>
                    <a:pt x="1664478" y="868999"/>
                  </a:cubicBezTo>
                  <a:cubicBezTo>
                    <a:pt x="1619716" y="913761"/>
                    <a:pt x="1559005" y="938908"/>
                    <a:pt x="1495701" y="938908"/>
                  </a:cubicBezTo>
                  <a:lnTo>
                    <a:pt x="238686" y="938908"/>
                  </a:lnTo>
                  <a:cubicBezTo>
                    <a:pt x="175383" y="938908"/>
                    <a:pt x="114672" y="913761"/>
                    <a:pt x="69910" y="868999"/>
                  </a:cubicBezTo>
                  <a:cubicBezTo>
                    <a:pt x="25147" y="824236"/>
                    <a:pt x="0" y="763525"/>
                    <a:pt x="0" y="700222"/>
                  </a:cubicBezTo>
                  <a:lnTo>
                    <a:pt x="0" y="238686"/>
                  </a:lnTo>
                  <a:cubicBezTo>
                    <a:pt x="0" y="175383"/>
                    <a:pt x="25147" y="114672"/>
                    <a:pt x="69910" y="69910"/>
                  </a:cubicBezTo>
                  <a:cubicBezTo>
                    <a:pt x="114672" y="25147"/>
                    <a:pt x="175383" y="0"/>
                    <a:pt x="238686" y="0"/>
                  </a:cubicBezTo>
                  <a:close/>
                </a:path>
              </a:pathLst>
            </a:custGeom>
            <a:solidFill>
              <a:srgbClr val="1C3879"/>
            </a:solidFill>
          </p:spPr>
        </p:sp>
        <p:sp>
          <p:nvSpPr>
            <p:cNvPr id="26" name="TextBox 26"/>
            <p:cNvSpPr txBox="1"/>
            <p:nvPr/>
          </p:nvSpPr>
          <p:spPr>
            <a:xfrm>
              <a:off x="0" y="-38100"/>
              <a:ext cx="1734388" cy="97700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572359" y="6149886"/>
            <a:ext cx="4217831" cy="1920752"/>
            <a:chOff x="0" y="0"/>
            <a:chExt cx="2255353" cy="1027062"/>
          </a:xfrm>
        </p:grpSpPr>
        <p:sp>
          <p:nvSpPr>
            <p:cNvPr id="28" name="Freeform 28"/>
            <p:cNvSpPr/>
            <p:nvPr/>
          </p:nvSpPr>
          <p:spPr>
            <a:xfrm>
              <a:off x="0" y="0"/>
              <a:ext cx="2255353" cy="1027062"/>
            </a:xfrm>
            <a:custGeom>
              <a:avLst/>
              <a:gdLst/>
              <a:ahLst/>
              <a:cxnLst/>
              <a:rect l="l" t="t" r="r" b="b"/>
              <a:pathLst>
                <a:path w="2255353" h="1027062">
                  <a:moveTo>
                    <a:pt x="183552" y="0"/>
                  </a:moveTo>
                  <a:lnTo>
                    <a:pt x="2071801" y="0"/>
                  </a:lnTo>
                  <a:cubicBezTo>
                    <a:pt x="2120482" y="0"/>
                    <a:pt x="2167169" y="19338"/>
                    <a:pt x="2201592" y="53761"/>
                  </a:cubicBezTo>
                  <a:cubicBezTo>
                    <a:pt x="2236015" y="88184"/>
                    <a:pt x="2255353" y="134871"/>
                    <a:pt x="2255353" y="183552"/>
                  </a:cubicBezTo>
                  <a:lnTo>
                    <a:pt x="2255353" y="843510"/>
                  </a:lnTo>
                  <a:cubicBezTo>
                    <a:pt x="2255353" y="944883"/>
                    <a:pt x="2173174" y="1027062"/>
                    <a:pt x="2071801" y="1027062"/>
                  </a:cubicBezTo>
                  <a:lnTo>
                    <a:pt x="183552" y="1027062"/>
                  </a:lnTo>
                  <a:cubicBezTo>
                    <a:pt x="82179" y="1027062"/>
                    <a:pt x="0" y="944883"/>
                    <a:pt x="0" y="843510"/>
                  </a:cubicBezTo>
                  <a:lnTo>
                    <a:pt x="0" y="183552"/>
                  </a:lnTo>
                  <a:cubicBezTo>
                    <a:pt x="0" y="82179"/>
                    <a:pt x="82179" y="0"/>
                    <a:pt x="183552" y="0"/>
                  </a:cubicBezTo>
                  <a:close/>
                </a:path>
              </a:pathLst>
            </a:custGeom>
            <a:solidFill>
              <a:srgbClr val="1C3879"/>
            </a:solidFill>
          </p:spPr>
        </p:sp>
        <p:sp>
          <p:nvSpPr>
            <p:cNvPr id="29" name="TextBox 29"/>
            <p:cNvSpPr txBox="1"/>
            <p:nvPr/>
          </p:nvSpPr>
          <p:spPr>
            <a:xfrm>
              <a:off x="0" y="-38100"/>
              <a:ext cx="2255353" cy="106516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1" name="Group 31"/>
          <p:cNvGrpSpPr/>
          <p:nvPr/>
        </p:nvGrpSpPr>
        <p:grpSpPr>
          <a:xfrm>
            <a:off x="15287954" y="187055"/>
            <a:ext cx="2864073" cy="832562"/>
            <a:chOff x="0" y="0"/>
            <a:chExt cx="3818763" cy="1110083"/>
          </a:xfrm>
        </p:grpSpPr>
        <p:grpSp>
          <p:nvGrpSpPr>
            <p:cNvPr id="32" name="Group 32"/>
            <p:cNvGrpSpPr/>
            <p:nvPr/>
          </p:nvGrpSpPr>
          <p:grpSpPr>
            <a:xfrm>
              <a:off x="0" y="0"/>
              <a:ext cx="3818763" cy="1042557"/>
              <a:chOff x="0" y="0"/>
              <a:chExt cx="1147599" cy="313305"/>
            </a:xfrm>
          </p:grpSpPr>
          <p:sp>
            <p:nvSpPr>
              <p:cNvPr id="33" name="Freeform 33"/>
              <p:cNvSpPr/>
              <p:nvPr/>
            </p:nvSpPr>
            <p:spPr>
              <a:xfrm>
                <a:off x="0" y="0"/>
                <a:ext cx="1147599" cy="313305"/>
              </a:xfrm>
              <a:custGeom>
                <a:avLst/>
                <a:gdLst/>
                <a:ahLst/>
                <a:cxnLst/>
                <a:rect l="l" t="t" r="r" b="b"/>
                <a:pathLst>
                  <a:path w="1147599" h="313305">
                    <a:moveTo>
                      <a:pt x="944399" y="0"/>
                    </a:moveTo>
                    <a:cubicBezTo>
                      <a:pt x="1056623" y="0"/>
                      <a:pt x="1147599" y="70136"/>
                      <a:pt x="1147599" y="156652"/>
                    </a:cubicBezTo>
                    <a:cubicBezTo>
                      <a:pt x="1147599" y="243169"/>
                      <a:pt x="1056623" y="313305"/>
                      <a:pt x="944399"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34" name="TextBox 34"/>
              <p:cNvSpPr txBox="1"/>
              <p:nvPr/>
            </p:nvSpPr>
            <p:spPr>
              <a:xfrm>
                <a:off x="0" y="-38100"/>
                <a:ext cx="1147599" cy="351405"/>
              </a:xfrm>
              <a:prstGeom prst="rect">
                <a:avLst/>
              </a:prstGeom>
            </p:spPr>
            <p:txBody>
              <a:bodyPr lIns="50800" tIns="50800" rIns="50800" bIns="50800" rtlCol="0" anchor="ctr"/>
              <a:lstStyle/>
              <a:p>
                <a:pPr algn="ctr">
                  <a:lnSpc>
                    <a:spcPts val="2659"/>
                  </a:lnSpc>
                </a:pPr>
                <a:endParaRPr/>
              </a:p>
            </p:txBody>
          </p:sp>
        </p:grpSp>
        <p:sp>
          <p:nvSpPr>
            <p:cNvPr id="35" name="Freeform 35" descr="Изображение выглядит как текст  Автоматически созданное описание"/>
            <p:cNvSpPr/>
            <p:nvPr/>
          </p:nvSpPr>
          <p:spPr>
            <a:xfrm>
              <a:off x="347845" y="205563"/>
              <a:ext cx="2156949" cy="643795"/>
            </a:xfrm>
            <a:custGeom>
              <a:avLst/>
              <a:gdLst/>
              <a:ahLst/>
              <a:cxnLst/>
              <a:rect l="l" t="t" r="r" b="b"/>
              <a:pathLst>
                <a:path w="2156949" h="643795">
                  <a:moveTo>
                    <a:pt x="0" y="0"/>
                  </a:moveTo>
                  <a:lnTo>
                    <a:pt x="2156949" y="0"/>
                  </a:lnTo>
                  <a:lnTo>
                    <a:pt x="2156949" y="643795"/>
                  </a:lnTo>
                  <a:lnTo>
                    <a:pt x="0" y="643795"/>
                  </a:lnTo>
                  <a:lnTo>
                    <a:pt x="0" y="0"/>
                  </a:lnTo>
                  <a:close/>
                </a:path>
              </a:pathLst>
            </a:custGeom>
            <a:blipFill>
              <a:blip r:embed="rId4"/>
              <a:stretch>
                <a:fillRect l="-6246" r="-42347" b="-2227"/>
              </a:stretch>
            </a:blipFill>
          </p:spPr>
        </p:sp>
        <p:sp>
          <p:nvSpPr>
            <p:cNvPr id="36" name="Freeform 36"/>
            <p:cNvSpPr/>
            <p:nvPr/>
          </p:nvSpPr>
          <p:spPr>
            <a:xfrm>
              <a:off x="2534078" y="154892"/>
              <a:ext cx="1109547" cy="955191"/>
            </a:xfrm>
            <a:custGeom>
              <a:avLst/>
              <a:gdLst/>
              <a:ahLst/>
              <a:cxnLst/>
              <a:rect l="l" t="t" r="r" b="b"/>
              <a:pathLst>
                <a:path w="1109547" h="955191">
                  <a:moveTo>
                    <a:pt x="0" y="0"/>
                  </a:moveTo>
                  <a:lnTo>
                    <a:pt x="1109548" y="0"/>
                  </a:lnTo>
                  <a:lnTo>
                    <a:pt x="1109548" y="955191"/>
                  </a:lnTo>
                  <a:lnTo>
                    <a:pt x="0" y="955191"/>
                  </a:lnTo>
                  <a:lnTo>
                    <a:pt x="0" y="0"/>
                  </a:lnTo>
                  <a:close/>
                </a:path>
              </a:pathLst>
            </a:custGeom>
            <a:blipFill>
              <a:blip r:embed="rId5"/>
              <a:stretch>
                <a:fillRect l="-1468" t="-19572" r="-1468"/>
              </a:stretch>
            </a:blipFill>
          </p:spPr>
        </p:sp>
      </p:grpSp>
      <p:sp>
        <p:nvSpPr>
          <p:cNvPr id="38" name="TextBox 38"/>
          <p:cNvSpPr txBox="1"/>
          <p:nvPr/>
        </p:nvSpPr>
        <p:spPr>
          <a:xfrm>
            <a:off x="4061071" y="460461"/>
            <a:ext cx="10165857" cy="2795637"/>
          </a:xfrm>
          <a:prstGeom prst="rect">
            <a:avLst/>
          </a:prstGeom>
        </p:spPr>
        <p:txBody>
          <a:bodyPr lIns="0" tIns="0" rIns="0" bIns="0" rtlCol="0" anchor="t">
            <a:spAutoFit/>
          </a:bodyPr>
          <a:lstStyle/>
          <a:p>
            <a:pPr algn="ctr">
              <a:lnSpc>
                <a:spcPts val="10920"/>
              </a:lnSpc>
            </a:pPr>
            <a:r>
              <a:rPr lang="uk-UA" sz="6000" dirty="0" smtClean="0">
                <a:solidFill>
                  <a:srgbClr val="FFFFFF"/>
                </a:solidFill>
                <a:latin typeface="Tex Gyre Adventor"/>
                <a:ea typeface="Tex Gyre Adventor"/>
                <a:cs typeface="Tex Gyre Adventor"/>
                <a:sym typeface="Tex Gyre Adventor"/>
              </a:rPr>
              <a:t>ЛЕКЦІЯ 2. ПСИХОЛОГІЯ ІДЕНТИЧНІСТІ</a:t>
            </a:r>
            <a:endParaRPr lang="en-US" sz="6000" dirty="0">
              <a:solidFill>
                <a:srgbClr val="FFFFFF"/>
              </a:solidFill>
              <a:latin typeface="Tex Gyre Adventor"/>
              <a:ea typeface="Tex Gyre Adventor"/>
              <a:cs typeface="Tex Gyre Adventor"/>
              <a:sym typeface="Tex Gyre Adventor"/>
            </a:endParaRPr>
          </a:p>
        </p:txBody>
      </p:sp>
      <p:sp>
        <p:nvSpPr>
          <p:cNvPr id="46" name="TextBox 46"/>
          <p:cNvSpPr txBox="1"/>
          <p:nvPr/>
        </p:nvSpPr>
        <p:spPr>
          <a:xfrm>
            <a:off x="7796577" y="9251028"/>
            <a:ext cx="2694846" cy="533644"/>
          </a:xfrm>
          <a:prstGeom prst="rect">
            <a:avLst/>
          </a:prstGeom>
        </p:spPr>
        <p:txBody>
          <a:bodyPr lIns="0" tIns="0" rIns="0" bIns="0" rtlCol="0" anchor="t">
            <a:spAutoFit/>
          </a:bodyPr>
          <a:lstStyle/>
          <a:p>
            <a:pPr algn="ctr">
              <a:lnSpc>
                <a:spcPts val="4146"/>
              </a:lnSpc>
            </a:pPr>
            <a:endParaRPr lang="en-US" sz="3769" dirty="0">
              <a:solidFill>
                <a:srgbClr val="FFFFFF"/>
              </a:solidFill>
              <a:latin typeface="Tex Gyre Adventor"/>
              <a:ea typeface="Tex Gyre Adventor"/>
              <a:cs typeface="Tex Gyre Adventor"/>
              <a:sym typeface="Tex Gyre Adventor"/>
            </a:endParaRPr>
          </a:p>
        </p:txBody>
      </p:sp>
      <p:pic>
        <p:nvPicPr>
          <p:cNvPr id="5122" name="Picture 2" descr="Етнічна психологія - Український Політолог"/>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1606" y="3691864"/>
            <a:ext cx="9433957" cy="652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38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0" y="-1462847"/>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10020330" y="-1833521"/>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7189358" y="6887967"/>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318070" y="2646608"/>
            <a:ext cx="16665130" cy="4142160"/>
          </a:xfrm>
          <a:prstGeom prst="rect">
            <a:avLst/>
          </a:prstGeom>
        </p:spPr>
        <p:txBody>
          <a:bodyPr wrap="square" lIns="0" tIns="0" rIns="0" bIns="0" rtlCol="0" anchor="t">
            <a:spAutoFit/>
          </a:bodyPr>
          <a:lstStyle/>
          <a:p>
            <a:pPr algn="ctr">
              <a:lnSpc>
                <a:spcPts val="3490"/>
              </a:lnSpc>
            </a:pPr>
            <a:r>
              <a:rPr lang="uk-UA" sz="4000" dirty="0" smtClean="0">
                <a:solidFill>
                  <a:srgbClr val="1F497D"/>
                </a:solidFill>
                <a:latin typeface="Open Sans 1" panose="020B0604020202020204" charset="0"/>
                <a:ea typeface="Open Sans 1" panose="020B0604020202020204" charset="0"/>
                <a:cs typeface="Open Sans 1" panose="020B0604020202020204" charset="0"/>
              </a:rPr>
              <a:t>ПІДХОДИ</a:t>
            </a:r>
            <a:endParaRPr dirty="0"/>
          </a:p>
          <a:p>
            <a:r>
              <a:rPr lang="uk-UA" sz="4000" dirty="0" smtClean="0">
                <a:solidFill>
                  <a:schemeClr val="tx2"/>
                </a:solidFill>
                <a:latin typeface="Open Sans 1" panose="020B0604020202020204" charset="0"/>
                <a:ea typeface="Open Sans 1" panose="020B0604020202020204" charset="0"/>
                <a:cs typeface="Open Sans 1" panose="020B0604020202020204" charset="0"/>
              </a:rPr>
              <a:t>психоаналітичний</a:t>
            </a:r>
            <a:r>
              <a:rPr lang="uk-UA" sz="4000" dirty="0">
                <a:solidFill>
                  <a:schemeClr val="tx2"/>
                </a:solidFill>
                <a:latin typeface="Open Sans 1" panose="020B0604020202020204" charset="0"/>
                <a:ea typeface="Open Sans 1" panose="020B0604020202020204" charset="0"/>
                <a:cs typeface="Open Sans 1" panose="020B0604020202020204" charset="0"/>
              </a:rPr>
              <a:t>, що включає в себе психоаналітичну концепцію </a:t>
            </a:r>
            <a:r>
              <a:rPr lang="uk-UA" sz="4000" dirty="0" err="1">
                <a:solidFill>
                  <a:schemeClr val="tx2"/>
                </a:solidFill>
                <a:latin typeface="Open Sans 1" panose="020B0604020202020204" charset="0"/>
                <a:ea typeface="Open Sans 1" panose="020B0604020202020204" charset="0"/>
                <a:cs typeface="Open Sans 1" panose="020B0604020202020204" charset="0"/>
              </a:rPr>
              <a:t>Е.Еріксона</a:t>
            </a:r>
            <a:r>
              <a:rPr lang="uk-UA" sz="4000" dirty="0">
                <a:solidFill>
                  <a:schemeClr val="tx2"/>
                </a:solidFill>
                <a:latin typeface="Open Sans 1" panose="020B0604020202020204" charset="0"/>
                <a:ea typeface="Open Sans 1" panose="020B0604020202020204" charset="0"/>
                <a:cs typeface="Open Sans 1" panose="020B0604020202020204" charset="0"/>
              </a:rPr>
              <a:t>; </a:t>
            </a:r>
            <a:endParaRPr lang="uk-UA" sz="4000" dirty="0" smtClean="0">
              <a:solidFill>
                <a:schemeClr val="tx2"/>
              </a:solidFill>
              <a:latin typeface="Open Sans 1" panose="020B0604020202020204" charset="0"/>
              <a:ea typeface="Open Sans 1" panose="020B0604020202020204" charset="0"/>
              <a:cs typeface="Open Sans 1" panose="020B0604020202020204" charset="0"/>
            </a:endParaRPr>
          </a:p>
          <a:p>
            <a:r>
              <a:rPr lang="uk-UA" sz="4000" dirty="0" smtClean="0">
                <a:solidFill>
                  <a:schemeClr val="tx2"/>
                </a:solidFill>
                <a:latin typeface="Open Sans 1" panose="020B0604020202020204" charset="0"/>
                <a:ea typeface="Open Sans 1" panose="020B0604020202020204" charset="0"/>
                <a:cs typeface="Open Sans 1" panose="020B0604020202020204" charset="0"/>
              </a:rPr>
              <a:t>статусний </a:t>
            </a:r>
            <a:r>
              <a:rPr lang="uk-UA" sz="4000" dirty="0">
                <a:solidFill>
                  <a:schemeClr val="tx2"/>
                </a:solidFill>
                <a:latin typeface="Open Sans 1" panose="020B0604020202020204" charset="0"/>
                <a:ea typeface="Open Sans 1" panose="020B0604020202020204" charset="0"/>
                <a:cs typeface="Open Sans 1" panose="020B0604020202020204" charset="0"/>
              </a:rPr>
              <a:t>підхід </a:t>
            </a:r>
            <a:r>
              <a:rPr lang="uk-UA" sz="4000" dirty="0" err="1">
                <a:solidFill>
                  <a:schemeClr val="tx2"/>
                </a:solidFill>
                <a:latin typeface="Open Sans 1" panose="020B0604020202020204" charset="0"/>
                <a:ea typeface="Open Sans 1" panose="020B0604020202020204" charset="0"/>
                <a:cs typeface="Open Sans 1" panose="020B0604020202020204" charset="0"/>
              </a:rPr>
              <a:t>Дж.Марсіа</a:t>
            </a:r>
            <a:r>
              <a:rPr lang="uk-UA" sz="4000" dirty="0">
                <a:solidFill>
                  <a:schemeClr val="tx2"/>
                </a:solidFill>
                <a:latin typeface="Open Sans 1" panose="020B0604020202020204" charset="0"/>
                <a:ea typeface="Open Sans 1" panose="020B0604020202020204" charset="0"/>
                <a:cs typeface="Open Sans 1" panose="020B0604020202020204" charset="0"/>
              </a:rPr>
              <a:t>; </a:t>
            </a:r>
            <a:endParaRPr lang="uk-UA" sz="4000" dirty="0" smtClean="0">
              <a:solidFill>
                <a:schemeClr val="tx2"/>
              </a:solidFill>
              <a:latin typeface="Open Sans 1" panose="020B0604020202020204" charset="0"/>
              <a:ea typeface="Open Sans 1" panose="020B0604020202020204" charset="0"/>
              <a:cs typeface="Open Sans 1" panose="020B0604020202020204" charset="0"/>
            </a:endParaRPr>
          </a:p>
          <a:p>
            <a:r>
              <a:rPr lang="uk-UA" sz="4000" dirty="0" err="1" smtClean="0">
                <a:solidFill>
                  <a:schemeClr val="tx2"/>
                </a:solidFill>
                <a:latin typeface="Open Sans 1" panose="020B0604020202020204" charset="0"/>
                <a:ea typeface="Open Sans 1" panose="020B0604020202020204" charset="0"/>
                <a:cs typeface="Open Sans 1" panose="020B0604020202020204" charset="0"/>
              </a:rPr>
              <a:t>ціннісно</a:t>
            </a:r>
            <a:r>
              <a:rPr lang="uk-UA" sz="4000" dirty="0" smtClean="0">
                <a:solidFill>
                  <a:schemeClr val="tx2"/>
                </a:solidFill>
                <a:latin typeface="Open Sans 1" panose="020B0604020202020204" charset="0"/>
                <a:ea typeface="Open Sans 1" panose="020B0604020202020204" charset="0"/>
                <a:cs typeface="Open Sans 1" panose="020B0604020202020204" charset="0"/>
              </a:rPr>
              <a:t>-вольовий </a:t>
            </a:r>
            <a:r>
              <a:rPr lang="uk-UA" sz="4000" dirty="0">
                <a:solidFill>
                  <a:schemeClr val="tx2"/>
                </a:solidFill>
                <a:latin typeface="Open Sans 1" panose="020B0604020202020204" charset="0"/>
                <a:ea typeface="Open Sans 1" panose="020B0604020202020204" charset="0"/>
                <a:cs typeface="Open Sans 1" panose="020B0604020202020204" charset="0"/>
              </a:rPr>
              <a:t>підхід </a:t>
            </a:r>
            <a:r>
              <a:rPr lang="uk-UA" sz="4000" dirty="0" err="1">
                <a:solidFill>
                  <a:schemeClr val="tx2"/>
                </a:solidFill>
                <a:latin typeface="Open Sans 1" panose="020B0604020202020204" charset="0"/>
                <a:ea typeface="Open Sans 1" panose="020B0604020202020204" charset="0"/>
                <a:cs typeface="Open Sans 1" panose="020B0604020202020204" charset="0"/>
              </a:rPr>
              <a:t>А.Ватермана</a:t>
            </a:r>
            <a:r>
              <a:rPr lang="uk-UA" sz="4000" dirty="0">
                <a:solidFill>
                  <a:schemeClr val="tx2"/>
                </a:solidFill>
                <a:latin typeface="Open Sans 1" panose="020B0604020202020204" charset="0"/>
                <a:ea typeface="Open Sans 1" panose="020B0604020202020204" charset="0"/>
                <a:cs typeface="Open Sans 1" panose="020B0604020202020204" charset="0"/>
              </a:rPr>
              <a:t>; </a:t>
            </a:r>
            <a:endParaRPr lang="uk-UA" sz="4000" dirty="0" smtClean="0">
              <a:solidFill>
                <a:schemeClr val="tx2"/>
              </a:solidFill>
              <a:latin typeface="Open Sans 1" panose="020B0604020202020204" charset="0"/>
              <a:ea typeface="Open Sans 1" panose="020B0604020202020204" charset="0"/>
              <a:cs typeface="Open Sans 1" panose="020B0604020202020204" charset="0"/>
            </a:endParaRPr>
          </a:p>
          <a:p>
            <a:r>
              <a:rPr lang="uk-UA" sz="4000" dirty="0" err="1" smtClean="0">
                <a:solidFill>
                  <a:schemeClr val="tx2"/>
                </a:solidFill>
                <a:latin typeface="Open Sans 1" panose="020B0604020202020204" charset="0"/>
                <a:ea typeface="Open Sans 1" panose="020B0604020202020204" charset="0"/>
                <a:cs typeface="Open Sans 1" panose="020B0604020202020204" charset="0"/>
              </a:rPr>
              <a:t>біхевіористичний</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a:solidFill>
                  <a:schemeClr val="tx2"/>
                </a:solidFill>
                <a:latin typeface="Open Sans 1" panose="020B0604020202020204" charset="0"/>
                <a:ea typeface="Open Sans 1" panose="020B0604020202020204" charset="0"/>
                <a:cs typeface="Open Sans 1" panose="020B0604020202020204" charset="0"/>
              </a:rPr>
              <a:t>(</a:t>
            </a:r>
            <a:r>
              <a:rPr lang="uk-UA" sz="4000" dirty="0" err="1">
                <a:solidFill>
                  <a:schemeClr val="tx2"/>
                </a:solidFill>
                <a:latin typeface="Open Sans 1" panose="020B0604020202020204" charset="0"/>
                <a:ea typeface="Open Sans 1" panose="020B0604020202020204" charset="0"/>
                <a:cs typeface="Open Sans 1" panose="020B0604020202020204" charset="0"/>
              </a:rPr>
              <a:t>Е.Гофман</a:t>
            </a:r>
            <a:r>
              <a:rPr lang="uk-UA" sz="4000" dirty="0">
                <a:solidFill>
                  <a:schemeClr val="tx2"/>
                </a:solidFill>
                <a:latin typeface="Open Sans 1" panose="020B0604020202020204" charset="0"/>
                <a:ea typeface="Open Sans 1" panose="020B0604020202020204" charset="0"/>
                <a:cs typeface="Open Sans 1" panose="020B0604020202020204" charset="0"/>
              </a:rPr>
              <a:t>, </a:t>
            </a:r>
            <a:r>
              <a:rPr lang="uk-UA" sz="4000" dirty="0" err="1">
                <a:solidFill>
                  <a:schemeClr val="tx2"/>
                </a:solidFill>
                <a:latin typeface="Open Sans 1" panose="020B0604020202020204" charset="0"/>
                <a:ea typeface="Open Sans 1" panose="020B0604020202020204" charset="0"/>
                <a:cs typeface="Open Sans 1" panose="020B0604020202020204" charset="0"/>
              </a:rPr>
              <a:t>Л.Краппман</a:t>
            </a:r>
            <a:r>
              <a:rPr lang="uk-UA" sz="4000" dirty="0">
                <a:solidFill>
                  <a:schemeClr val="tx2"/>
                </a:solidFill>
                <a:latin typeface="Open Sans 1" panose="020B0604020202020204" charset="0"/>
                <a:ea typeface="Open Sans 1" panose="020B0604020202020204" charset="0"/>
                <a:cs typeface="Open Sans 1" panose="020B0604020202020204" charset="0"/>
              </a:rPr>
              <a:t>, </a:t>
            </a:r>
            <a:r>
              <a:rPr lang="uk-UA" sz="4000" dirty="0" err="1">
                <a:solidFill>
                  <a:schemeClr val="tx2"/>
                </a:solidFill>
                <a:latin typeface="Open Sans 1" panose="020B0604020202020204" charset="0"/>
                <a:ea typeface="Open Sans 1" panose="020B0604020202020204" charset="0"/>
                <a:cs typeface="Open Sans 1" panose="020B0604020202020204" charset="0"/>
              </a:rPr>
              <a:t>Дж.Мід</a:t>
            </a:r>
            <a:r>
              <a:rPr lang="uk-UA" sz="4000" dirty="0">
                <a:solidFill>
                  <a:schemeClr val="tx2"/>
                </a:solidFill>
                <a:latin typeface="Open Sans 1" panose="020B0604020202020204" charset="0"/>
                <a:ea typeface="Open Sans 1" panose="020B0604020202020204" charset="0"/>
                <a:cs typeface="Open Sans 1" panose="020B0604020202020204" charset="0"/>
              </a:rPr>
              <a:t>, </a:t>
            </a:r>
            <a:r>
              <a:rPr lang="uk-UA" sz="4000" dirty="0" err="1">
                <a:solidFill>
                  <a:schemeClr val="tx2"/>
                </a:solidFill>
                <a:latin typeface="Open Sans 1" panose="020B0604020202020204" charset="0"/>
                <a:ea typeface="Open Sans 1" panose="020B0604020202020204" charset="0"/>
                <a:cs typeface="Open Sans 1" panose="020B0604020202020204" charset="0"/>
              </a:rPr>
              <a:t>Р.Фогельсон</a:t>
            </a:r>
            <a:r>
              <a:rPr lang="uk-UA" sz="4000" dirty="0">
                <a:solidFill>
                  <a:schemeClr val="tx2"/>
                </a:solidFill>
                <a:latin typeface="Open Sans 1" panose="020B0604020202020204" charset="0"/>
                <a:ea typeface="Open Sans 1" panose="020B0604020202020204" charset="0"/>
                <a:cs typeface="Open Sans 1" panose="020B0604020202020204" charset="0"/>
              </a:rPr>
              <a:t>, </a:t>
            </a:r>
            <a:r>
              <a:rPr lang="uk-UA" sz="4000" dirty="0" err="1">
                <a:solidFill>
                  <a:schemeClr val="tx2"/>
                </a:solidFill>
                <a:latin typeface="Open Sans 1" panose="020B0604020202020204" charset="0"/>
                <a:ea typeface="Open Sans 1" panose="020B0604020202020204" charset="0"/>
                <a:cs typeface="Open Sans 1" panose="020B0604020202020204" charset="0"/>
              </a:rPr>
              <a:t>А.Штраусс</a:t>
            </a:r>
            <a:r>
              <a:rPr lang="uk-UA" sz="4000" dirty="0">
                <a:solidFill>
                  <a:schemeClr val="tx2"/>
                </a:solidFill>
                <a:latin typeface="Open Sans 1" panose="020B0604020202020204" charset="0"/>
                <a:ea typeface="Open Sans 1" panose="020B0604020202020204" charset="0"/>
                <a:cs typeface="Open Sans 1" panose="020B0604020202020204" charset="0"/>
              </a:rPr>
              <a:t>, </a:t>
            </a:r>
            <a:r>
              <a:rPr lang="uk-UA" sz="4000" dirty="0" err="1">
                <a:solidFill>
                  <a:schemeClr val="tx2"/>
                </a:solidFill>
                <a:latin typeface="Open Sans 1" panose="020B0604020202020204" charset="0"/>
                <a:ea typeface="Open Sans 1" panose="020B0604020202020204" charset="0"/>
                <a:cs typeface="Open Sans 1" panose="020B0604020202020204" charset="0"/>
              </a:rPr>
              <a:t>Дж.Габермас</a:t>
            </a:r>
            <a:r>
              <a:rPr lang="uk-UA" sz="4000" dirty="0">
                <a:solidFill>
                  <a:schemeClr val="tx2"/>
                </a:solidFill>
                <a:latin typeface="Open Sans 1" panose="020B0604020202020204" charset="0"/>
                <a:ea typeface="Open Sans 1" panose="020B0604020202020204" charset="0"/>
                <a:cs typeface="Open Sans 1" panose="020B0604020202020204" charset="0"/>
              </a:rPr>
              <a:t>); </a:t>
            </a:r>
          </a:p>
        </p:txBody>
      </p:sp>
      <p:sp>
        <p:nvSpPr>
          <p:cNvPr id="16" name="TextBox 16"/>
          <p:cNvSpPr txBox="1"/>
          <p:nvPr/>
        </p:nvSpPr>
        <p:spPr>
          <a:xfrm>
            <a:off x="1318070" y="1047535"/>
            <a:ext cx="16078199" cy="1025922"/>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ПСИХОЛОГІЯ ІДЕНТИЧНОСТІ</a:t>
            </a:r>
            <a:endParaRPr lang="uk-UA"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4178888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0" y="-1462847"/>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10020330" y="-1833521"/>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7189358" y="6887967"/>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371600" y="2502517"/>
            <a:ext cx="16383000" cy="5232202"/>
          </a:xfrm>
          <a:prstGeom prst="rect">
            <a:avLst/>
          </a:prstGeom>
        </p:spPr>
        <p:txBody>
          <a:bodyPr wrap="square" lIns="0" tIns="0" rIns="0" bIns="0" rtlCol="0" anchor="t">
            <a:spAutoFit/>
          </a:bodyPr>
          <a:lstStyle/>
          <a:p>
            <a:r>
              <a:rPr lang="uk-UA" sz="4000" dirty="0" smtClean="0">
                <a:solidFill>
                  <a:schemeClr val="tx2"/>
                </a:solidFill>
                <a:latin typeface="Open Sans 1" panose="020B0604020202020204" charset="0"/>
                <a:ea typeface="Open Sans 1" panose="020B0604020202020204" charset="0"/>
                <a:cs typeface="Open Sans 1" panose="020B0604020202020204" charset="0"/>
              </a:rPr>
              <a:t>когнітивний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Г.Брейкуел</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Дж.Тернер</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Г.Теджфел</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Пж.Стефенсон</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Н.Л.Іванова</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p>
          <a:p>
            <a:r>
              <a:rPr lang="uk-UA" sz="4000" dirty="0" err="1" smtClean="0">
                <a:solidFill>
                  <a:schemeClr val="tx2"/>
                </a:solidFill>
                <a:latin typeface="Open Sans 1" panose="020B0604020202020204" charset="0"/>
                <a:ea typeface="Open Sans 1" panose="020B0604020202020204" charset="0"/>
                <a:cs typeface="Open Sans 1" panose="020B0604020202020204" charset="0"/>
              </a:rPr>
              <a:t>екзистенційно</a:t>
            </a:r>
            <a:r>
              <a:rPr lang="uk-UA" sz="4000" dirty="0" smtClean="0">
                <a:solidFill>
                  <a:schemeClr val="tx2"/>
                </a:solidFill>
                <a:latin typeface="Open Sans 1" panose="020B0604020202020204" charset="0"/>
                <a:ea typeface="Open Sans 1" panose="020B0604020202020204" charset="0"/>
                <a:cs typeface="Open Sans 1" panose="020B0604020202020204" charset="0"/>
              </a:rPr>
              <a:t>-гуманістичний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Д.Б'юдженталь</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А.Мінделл</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Е.Мінделл</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К.Ясперс</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p>
          <a:p>
            <a:r>
              <a:rPr lang="uk-UA" sz="6000" b="1" dirty="0" smtClean="0">
                <a:solidFill>
                  <a:schemeClr val="tx2"/>
                </a:solidFill>
                <a:latin typeface="Open Sans 1" panose="020B0604020202020204" charset="0"/>
                <a:ea typeface="Open Sans 1" panose="020B0604020202020204" charset="0"/>
                <a:cs typeface="Open Sans 1" panose="020B0604020202020204" charset="0"/>
              </a:rPr>
              <a:t>структурно-динамічний</a:t>
            </a:r>
            <a:r>
              <a:rPr lang="uk-UA" sz="6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smtClean="0">
                <a:solidFill>
                  <a:schemeClr val="tx2"/>
                </a:solidFill>
                <a:latin typeface="Open Sans 1" panose="020B0604020202020204" charset="0"/>
                <a:ea typeface="Open Sans 1" panose="020B0604020202020204" charset="0"/>
                <a:cs typeface="Open Sans 1" panose="020B0604020202020204" charset="0"/>
              </a:rPr>
              <a:t>підхід, до якого тяжіє переважна більшість вчених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В.С.Агєєв</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Н.В.Антонова</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М.Й.Боришевський</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П.І.Гнатенко</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В.Л.Зливков</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К.В.Коростеліна</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П.В.Лушин</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В.М.Павленко</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В.В.Столін</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Л.Б.Шнейдер</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В.О.Ядов</a:t>
            </a:r>
            <a:r>
              <a:rPr lang="uk-UA" sz="4000" dirty="0" smtClean="0">
                <a:solidFill>
                  <a:schemeClr val="tx2"/>
                </a:solidFill>
                <a:latin typeface="Open Sans 1" panose="020B0604020202020204" charset="0"/>
                <a:ea typeface="Open Sans 1" panose="020B0604020202020204" charset="0"/>
                <a:cs typeface="Open Sans 1" panose="020B0604020202020204" charset="0"/>
              </a:rPr>
              <a:t>)</a:t>
            </a:r>
            <a:endParaRPr lang="en-US" sz="4000"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1318070" y="1047535"/>
            <a:ext cx="16078199" cy="1025922"/>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ПСИХОЛОГІЧНИЙ ПІДХІД ДО ІДЕНТИЧНОСТІ</a:t>
            </a:r>
            <a:endParaRPr lang="uk-UA"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0031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0" y="-1462847"/>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10020330" y="-1833521"/>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7189358" y="6887967"/>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371600" y="2502517"/>
            <a:ext cx="16383000" cy="5139869"/>
          </a:xfrm>
          <a:prstGeom prst="rect">
            <a:avLst/>
          </a:prstGeom>
        </p:spPr>
        <p:txBody>
          <a:bodyPr wrap="square" lIns="0" tIns="0" rIns="0" bIns="0" rtlCol="0" anchor="t">
            <a:spAutoFit/>
          </a:bodyPr>
          <a:lstStyle/>
          <a:p>
            <a:r>
              <a:rPr lang="uk-UA" sz="4000" dirty="0">
                <a:solidFill>
                  <a:schemeClr val="tx2"/>
                </a:solidFill>
                <a:latin typeface="Open Sans 1" panose="020B0604020202020204" charset="0"/>
                <a:ea typeface="Open Sans 1" panose="020B0604020202020204" charset="0"/>
                <a:cs typeface="Open Sans 1" panose="020B0604020202020204" charset="0"/>
              </a:rPr>
              <a:t>Розвиток ідентичності </a:t>
            </a:r>
            <a:r>
              <a:rPr lang="uk-UA" sz="4000" dirty="0" smtClean="0">
                <a:solidFill>
                  <a:schemeClr val="tx2"/>
                </a:solidFill>
                <a:latin typeface="Open Sans 1" panose="020B0604020202020204" charset="0"/>
                <a:ea typeface="Open Sans 1" panose="020B0604020202020204" charset="0"/>
                <a:cs typeface="Open Sans 1" panose="020B0604020202020204" charset="0"/>
              </a:rPr>
              <a:t>в якості єдності трьох компонентів:</a:t>
            </a:r>
          </a:p>
          <a:p>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r>
              <a:rPr lang="uk-UA" sz="5400" b="1" dirty="0" smtClean="0">
                <a:solidFill>
                  <a:schemeClr val="tx2"/>
                </a:solidFill>
                <a:latin typeface="Open Sans 1" panose="020B0604020202020204" charset="0"/>
                <a:ea typeface="Open Sans 1" panose="020B0604020202020204" charset="0"/>
                <a:cs typeface="Open Sans 1" panose="020B0604020202020204" charset="0"/>
              </a:rPr>
              <a:t>“его”, суспільство (європейське?), організм </a:t>
            </a:r>
            <a:r>
              <a:rPr lang="uk-UA" sz="4000" dirty="0" smtClean="0">
                <a:solidFill>
                  <a:schemeClr val="tx2"/>
                </a:solidFill>
                <a:latin typeface="Open Sans 1" panose="020B0604020202020204" charset="0"/>
                <a:ea typeface="Open Sans 1" panose="020B0604020202020204" charset="0"/>
                <a:cs typeface="Open Sans 1" panose="020B0604020202020204" charset="0"/>
              </a:rPr>
              <a:t>(</a:t>
            </a:r>
            <a:r>
              <a:rPr lang="uk-UA" sz="4000" dirty="0" err="1" smtClean="0">
                <a:solidFill>
                  <a:schemeClr val="tx2"/>
                </a:solidFill>
                <a:latin typeface="Open Sans 1" panose="020B0604020202020204" charset="0"/>
                <a:ea typeface="Open Sans 1" panose="020B0604020202020204" charset="0"/>
                <a:cs typeface="Open Sans 1" panose="020B0604020202020204" charset="0"/>
              </a:rPr>
              <a:t>О.Краєва</a:t>
            </a:r>
            <a:r>
              <a:rPr lang="uk-UA" sz="4000" dirty="0" smtClean="0">
                <a:solidFill>
                  <a:schemeClr val="tx2"/>
                </a:solidFill>
                <a:latin typeface="Open Sans 1" panose="020B0604020202020204" charset="0"/>
                <a:ea typeface="Open Sans 1" panose="020B0604020202020204" charset="0"/>
                <a:cs typeface="Open Sans 1" panose="020B0604020202020204" charset="0"/>
              </a:rPr>
              <a:t>) </a:t>
            </a:r>
          </a:p>
          <a:p>
            <a:r>
              <a:rPr lang="uk-UA" sz="4000" dirty="0" smtClean="0">
                <a:solidFill>
                  <a:schemeClr val="tx2"/>
                </a:solidFill>
                <a:latin typeface="Open Sans 1" panose="020B0604020202020204" charset="0"/>
                <a:ea typeface="Open Sans 1" panose="020B0604020202020204" charset="0"/>
                <a:cs typeface="Open Sans 1" panose="020B0604020202020204" charset="0"/>
              </a:rPr>
              <a:t>Два </a:t>
            </a:r>
            <a:r>
              <a:rPr lang="uk-UA" sz="4000" dirty="0">
                <a:solidFill>
                  <a:schemeClr val="tx2"/>
                </a:solidFill>
                <a:latin typeface="Open Sans 1" panose="020B0604020202020204" charset="0"/>
                <a:ea typeface="Open Sans 1" panose="020B0604020202020204" charset="0"/>
                <a:cs typeface="Open Sans 1" panose="020B0604020202020204" charset="0"/>
              </a:rPr>
              <a:t>шляхи досягнення ідентичності: поступове усвідомлення деяких відомостей про себе (ім’я, громадянство, наявність здібностей), цей шлях веде до формування </a:t>
            </a:r>
            <a:r>
              <a:rPr lang="uk-UA" sz="4000" b="1" dirty="0">
                <a:solidFill>
                  <a:schemeClr val="tx2"/>
                </a:solidFill>
                <a:latin typeface="Open Sans 1" panose="020B0604020202020204" charset="0"/>
                <a:ea typeface="Open Sans 1" panose="020B0604020202020204" charset="0"/>
                <a:cs typeface="Open Sans 1" panose="020B0604020202020204" charset="0"/>
              </a:rPr>
              <a:t>наслідувальної ідентичності</a:t>
            </a:r>
            <a:r>
              <a:rPr lang="uk-UA" sz="4000" dirty="0">
                <a:solidFill>
                  <a:schemeClr val="tx2"/>
                </a:solidFill>
                <a:latin typeface="Open Sans 1" panose="020B0604020202020204" charset="0"/>
                <a:ea typeface="Open Sans 1" panose="020B0604020202020204" charset="0"/>
                <a:cs typeface="Open Sans 1" panose="020B0604020202020204" charset="0"/>
              </a:rPr>
              <a:t>; самостійне прийняття людиною рішень стосовно того якою вона повинна бути – шлях до </a:t>
            </a:r>
            <a:r>
              <a:rPr lang="uk-UA" sz="4000" b="1" dirty="0">
                <a:solidFill>
                  <a:schemeClr val="tx2"/>
                </a:solidFill>
                <a:latin typeface="Open Sans 1" panose="020B0604020202020204" charset="0"/>
                <a:ea typeface="Open Sans 1" panose="020B0604020202020204" charset="0"/>
                <a:cs typeface="Open Sans 1" panose="020B0604020202020204" charset="0"/>
              </a:rPr>
              <a:t>досягненої ідентичності</a:t>
            </a:r>
            <a:endParaRPr lang="en-US" sz="4000" b="1"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1318070" y="1047535"/>
            <a:ext cx="16078199" cy="1025922"/>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ПСИХОЛОГІЧНИЙ ПІДХІД ДО ІДЕНТИЧНОСТІ</a:t>
            </a:r>
            <a:endParaRPr lang="uk-UA"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1292694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0" y="-1462847"/>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10020330" y="-1833521"/>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7189358" y="6887967"/>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371600" y="2502517"/>
            <a:ext cx="16383000" cy="5663089"/>
          </a:xfrm>
          <a:prstGeom prst="rect">
            <a:avLst/>
          </a:prstGeom>
        </p:spPr>
        <p:txBody>
          <a:bodyPr wrap="square" lIns="0" tIns="0" rIns="0" bIns="0" rtlCol="0" anchor="t">
            <a:spAutoFit/>
          </a:bodyPr>
          <a:lstStyle/>
          <a:p>
            <a:r>
              <a:rPr lang="uk-UA" sz="4000" dirty="0" smtClean="0">
                <a:solidFill>
                  <a:schemeClr val="tx2"/>
                </a:solidFill>
                <a:latin typeface="Open Sans 1" panose="020B0604020202020204" charset="0"/>
                <a:ea typeface="Open Sans 1" panose="020B0604020202020204" charset="0"/>
                <a:cs typeface="Open Sans 1" panose="020B0604020202020204" charset="0"/>
              </a:rPr>
              <a:t>Модель </a:t>
            </a:r>
            <a:r>
              <a:rPr lang="uk-UA" sz="4000" dirty="0">
                <a:solidFill>
                  <a:schemeClr val="tx2"/>
                </a:solidFill>
                <a:latin typeface="Open Sans 1" panose="020B0604020202020204" charset="0"/>
                <a:ea typeface="Open Sans 1" panose="020B0604020202020204" charset="0"/>
                <a:cs typeface="Open Sans 1" panose="020B0604020202020204" charset="0"/>
              </a:rPr>
              <a:t>“боротьби </a:t>
            </a:r>
            <a:r>
              <a:rPr lang="uk-UA" sz="4000" dirty="0" err="1">
                <a:solidFill>
                  <a:schemeClr val="tx2"/>
                </a:solidFill>
                <a:latin typeface="Open Sans 1" panose="020B0604020202020204" charset="0"/>
                <a:ea typeface="Open Sans 1" panose="020B0604020202020204" charset="0"/>
                <a:cs typeface="Open Sans 1" panose="020B0604020202020204" charset="0"/>
              </a:rPr>
              <a:t>ідентичностей</a:t>
            </a:r>
            <a:r>
              <a:rPr lang="uk-UA" sz="4000" dirty="0">
                <a:solidFill>
                  <a:schemeClr val="tx2"/>
                </a:solidFill>
                <a:latin typeface="Open Sans 1" panose="020B0604020202020204" charset="0"/>
                <a:ea typeface="Open Sans 1" panose="020B0604020202020204" charset="0"/>
                <a:cs typeface="Open Sans 1" panose="020B0604020202020204" charset="0"/>
              </a:rPr>
              <a:t>” </a:t>
            </a:r>
            <a:r>
              <a:rPr lang="uk-UA" sz="4000" dirty="0" err="1">
                <a:solidFill>
                  <a:schemeClr val="tx2"/>
                </a:solidFill>
                <a:latin typeface="Open Sans 1" panose="020B0604020202020204" charset="0"/>
                <a:ea typeface="Open Sans 1" panose="020B0604020202020204" charset="0"/>
                <a:cs typeface="Open Sans 1" panose="020B0604020202020204" charset="0"/>
              </a:rPr>
              <a:t>Г.Фогельсона</a:t>
            </a:r>
            <a:r>
              <a:rPr lang="uk-UA" sz="4000" dirty="0">
                <a:solidFill>
                  <a:schemeClr val="tx2"/>
                </a:solidFill>
                <a:latin typeface="Open Sans 1" panose="020B0604020202020204" charset="0"/>
                <a:ea typeface="Open Sans 1" panose="020B0604020202020204" charset="0"/>
                <a:cs typeface="Open Sans 1" panose="020B0604020202020204" charset="0"/>
              </a:rPr>
              <a:t>, </a:t>
            </a:r>
            <a:r>
              <a:rPr lang="uk-UA" sz="4000" dirty="0" smtClean="0">
                <a:solidFill>
                  <a:schemeClr val="tx2"/>
                </a:solidFill>
                <a:latin typeface="Open Sans 1" panose="020B0604020202020204" charset="0"/>
                <a:ea typeface="Open Sans 1" panose="020B0604020202020204" charset="0"/>
                <a:cs typeface="Open Sans 1" panose="020B0604020202020204" charset="0"/>
              </a:rPr>
              <a:t>містить чотири </a:t>
            </a:r>
            <a:r>
              <a:rPr lang="uk-UA" sz="4000" dirty="0">
                <a:solidFill>
                  <a:schemeClr val="tx2"/>
                </a:solidFill>
                <a:latin typeface="Open Sans 1" panose="020B0604020202020204" charset="0"/>
                <a:ea typeface="Open Sans 1" panose="020B0604020202020204" charset="0"/>
                <a:cs typeface="Open Sans 1" panose="020B0604020202020204" charset="0"/>
              </a:rPr>
              <a:t>моделі ідентичності: </a:t>
            </a:r>
            <a:endParaRPr lang="uk-UA" sz="4000" dirty="0" smtClean="0">
              <a:solidFill>
                <a:schemeClr val="tx2"/>
              </a:solidFill>
              <a:latin typeface="Open Sans 1" panose="020B0604020202020204" charset="0"/>
              <a:ea typeface="Open Sans 1" panose="020B0604020202020204" charset="0"/>
              <a:cs typeface="Open Sans 1" panose="020B0604020202020204" charset="0"/>
            </a:endParaRPr>
          </a:p>
          <a:p>
            <a:r>
              <a:rPr lang="uk-UA" sz="4800" b="1" dirty="0" smtClean="0">
                <a:solidFill>
                  <a:schemeClr val="tx2"/>
                </a:solidFill>
                <a:latin typeface="Open Sans 1" panose="020B0604020202020204" charset="0"/>
                <a:ea typeface="Open Sans 1" panose="020B0604020202020204" charset="0"/>
                <a:cs typeface="Open Sans 1" panose="020B0604020202020204" charset="0"/>
              </a:rPr>
              <a:t>реальну</a:t>
            </a:r>
            <a:r>
              <a:rPr lang="uk-UA" sz="4800" b="1" dirty="0">
                <a:solidFill>
                  <a:schemeClr val="tx2"/>
                </a:solidFill>
                <a:latin typeface="Open Sans 1" panose="020B0604020202020204" charset="0"/>
                <a:ea typeface="Open Sans 1" panose="020B0604020202020204" charset="0"/>
                <a:cs typeface="Open Sans 1" panose="020B0604020202020204" charset="0"/>
              </a:rPr>
              <a:t>, ідеальну, негативну та трансляційну. </a:t>
            </a:r>
            <a:endParaRPr lang="uk-UA" sz="4800" b="1" dirty="0" smtClean="0">
              <a:solidFill>
                <a:schemeClr val="tx2"/>
              </a:solidFill>
              <a:latin typeface="Open Sans 1" panose="020B0604020202020204" charset="0"/>
              <a:ea typeface="Open Sans 1" panose="020B0604020202020204" charset="0"/>
              <a:cs typeface="Open Sans 1" panose="020B0604020202020204" charset="0"/>
            </a:endParaRPr>
          </a:p>
          <a:p>
            <a:r>
              <a:rPr lang="uk-UA" sz="4000" dirty="0" smtClean="0">
                <a:solidFill>
                  <a:schemeClr val="tx2"/>
                </a:solidFill>
                <a:latin typeface="Open Sans 1" panose="020B0604020202020204" charset="0"/>
                <a:ea typeface="Open Sans 1" panose="020B0604020202020204" charset="0"/>
                <a:cs typeface="Open Sans 1" panose="020B0604020202020204" charset="0"/>
              </a:rPr>
              <a:t>Під </a:t>
            </a:r>
            <a:r>
              <a:rPr lang="uk-UA" sz="4000" dirty="0">
                <a:solidFill>
                  <a:schemeClr val="tx2"/>
                </a:solidFill>
                <a:latin typeface="Open Sans 1" panose="020B0604020202020204" charset="0"/>
                <a:ea typeface="Open Sans 1" panose="020B0604020202020204" charset="0"/>
                <a:cs typeface="Open Sans 1" panose="020B0604020202020204" charset="0"/>
              </a:rPr>
              <a:t>реальною ідентичністю розглядається опис людиною себе, якою вона себе вважає на сьогодні. Ідеальна ідентичність розглядається як позитивний взірець до якого прагне особа. Людина намагається наблизити реальну ідентичність до ідеальної, </a:t>
            </a:r>
            <a:r>
              <a:rPr lang="uk-UA" sz="4000" dirty="0" err="1">
                <a:solidFill>
                  <a:schemeClr val="tx2"/>
                </a:solidFill>
                <a:latin typeface="Open Sans 1" panose="020B0604020202020204" charset="0"/>
                <a:ea typeface="Open Sans 1" panose="020B0604020202020204" charset="0"/>
                <a:cs typeface="Open Sans 1" panose="020B0604020202020204" charset="0"/>
              </a:rPr>
              <a:t>максималізувати</a:t>
            </a:r>
            <a:r>
              <a:rPr lang="uk-UA" sz="4000" dirty="0">
                <a:solidFill>
                  <a:schemeClr val="tx2"/>
                </a:solidFill>
                <a:latin typeface="Open Sans 1" panose="020B0604020202020204" charset="0"/>
                <a:ea typeface="Open Sans 1" panose="020B0604020202020204" charset="0"/>
                <a:cs typeface="Open Sans 1" panose="020B0604020202020204" charset="0"/>
              </a:rPr>
              <a:t> дистанцію між реальною й негативною.</a:t>
            </a:r>
            <a:endParaRPr lang="en-US" sz="4000" b="1"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1318070" y="1047535"/>
            <a:ext cx="16078199" cy="1025922"/>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ПСИХОЛОГІЧНИЙ ПІДХІД ДО ІДЕНТИЧНОСТІ</a:t>
            </a:r>
            <a:endParaRPr lang="uk-UA"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1377941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96178">
            <a:off x="10480151" y="7114886"/>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496368" y="-4181930"/>
            <a:ext cx="15554562" cy="155545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7615503" y="3868229"/>
            <a:ext cx="3056994" cy="3233359"/>
          </a:xfrm>
          <a:prstGeom prst="rect">
            <a:avLst/>
          </a:prstGeom>
        </p:spPr>
        <p:txBody>
          <a:bodyPr lIns="50800" tIns="50800" rIns="50800" bIns="50800" rtlCol="0" anchor="ctr"/>
          <a:lstStyle/>
          <a:p>
            <a:pPr algn="ctr">
              <a:lnSpc>
                <a:spcPts val="2659"/>
              </a:lnSpc>
              <a:spcBef>
                <a:spcPct val="0"/>
              </a:spcBef>
            </a:pPr>
            <a:endParaRPr/>
          </a:p>
        </p:txBody>
      </p:sp>
      <p:grpSp>
        <p:nvGrpSpPr>
          <p:cNvPr id="11" name="Group 11"/>
          <p:cNvGrpSpPr/>
          <p:nvPr/>
        </p:nvGrpSpPr>
        <p:grpSpPr>
          <a:xfrm>
            <a:off x="11871350" y="3435198"/>
            <a:ext cx="3416603" cy="34166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000450" y="3435198"/>
            <a:ext cx="3416603" cy="34166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7482095" y="6438826"/>
            <a:ext cx="3457161" cy="1967554"/>
            <a:chOff x="0" y="0"/>
            <a:chExt cx="1427909" cy="812658"/>
          </a:xfrm>
        </p:grpSpPr>
        <p:sp>
          <p:nvSpPr>
            <p:cNvPr id="22" name="Freeform 22"/>
            <p:cNvSpPr/>
            <p:nvPr/>
          </p:nvSpPr>
          <p:spPr>
            <a:xfrm>
              <a:off x="0" y="0"/>
              <a:ext cx="1427909" cy="812658"/>
            </a:xfrm>
            <a:custGeom>
              <a:avLst/>
              <a:gdLst/>
              <a:ahLst/>
              <a:cxnLst/>
              <a:rect l="l" t="t" r="r" b="b"/>
              <a:pathLst>
                <a:path w="1427909" h="812658">
                  <a:moveTo>
                    <a:pt x="223939" y="0"/>
                  </a:moveTo>
                  <a:lnTo>
                    <a:pt x="1203970" y="0"/>
                  </a:lnTo>
                  <a:cubicBezTo>
                    <a:pt x="1327648" y="0"/>
                    <a:pt x="1427909" y="100261"/>
                    <a:pt x="1427909" y="223939"/>
                  </a:cubicBezTo>
                  <a:lnTo>
                    <a:pt x="1427909" y="588719"/>
                  </a:lnTo>
                  <a:cubicBezTo>
                    <a:pt x="1427909" y="712397"/>
                    <a:pt x="1327648" y="812658"/>
                    <a:pt x="1203970" y="812658"/>
                  </a:cubicBezTo>
                  <a:lnTo>
                    <a:pt x="223939" y="812658"/>
                  </a:lnTo>
                  <a:cubicBezTo>
                    <a:pt x="100261" y="812658"/>
                    <a:pt x="0" y="712397"/>
                    <a:pt x="0" y="588719"/>
                  </a:cubicBezTo>
                  <a:lnTo>
                    <a:pt x="0" y="223939"/>
                  </a:lnTo>
                  <a:cubicBezTo>
                    <a:pt x="0" y="100261"/>
                    <a:pt x="100261" y="0"/>
                    <a:pt x="223939" y="0"/>
                  </a:cubicBezTo>
                  <a:close/>
                </a:path>
              </a:pathLst>
            </a:custGeom>
            <a:solidFill>
              <a:srgbClr val="1C3879"/>
            </a:solidFill>
          </p:spPr>
        </p:sp>
        <p:sp>
          <p:nvSpPr>
            <p:cNvPr id="23" name="TextBox 23"/>
            <p:cNvSpPr txBox="1"/>
            <p:nvPr/>
          </p:nvSpPr>
          <p:spPr>
            <a:xfrm>
              <a:off x="0" y="-38100"/>
              <a:ext cx="1427909" cy="85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2044402" y="6314746"/>
            <a:ext cx="3243552" cy="1755892"/>
            <a:chOff x="0" y="0"/>
            <a:chExt cx="1734388" cy="938908"/>
          </a:xfrm>
        </p:grpSpPr>
        <p:sp>
          <p:nvSpPr>
            <p:cNvPr id="25" name="Freeform 25"/>
            <p:cNvSpPr/>
            <p:nvPr/>
          </p:nvSpPr>
          <p:spPr>
            <a:xfrm>
              <a:off x="0" y="0"/>
              <a:ext cx="1734388" cy="938908"/>
            </a:xfrm>
            <a:custGeom>
              <a:avLst/>
              <a:gdLst/>
              <a:ahLst/>
              <a:cxnLst/>
              <a:rect l="l" t="t" r="r" b="b"/>
              <a:pathLst>
                <a:path w="1734388" h="938908">
                  <a:moveTo>
                    <a:pt x="238686" y="0"/>
                  </a:moveTo>
                  <a:lnTo>
                    <a:pt x="1495701" y="0"/>
                  </a:lnTo>
                  <a:cubicBezTo>
                    <a:pt x="1559005" y="0"/>
                    <a:pt x="1619716" y="25147"/>
                    <a:pt x="1664478" y="69910"/>
                  </a:cubicBezTo>
                  <a:cubicBezTo>
                    <a:pt x="1709240" y="114672"/>
                    <a:pt x="1734388" y="175383"/>
                    <a:pt x="1734388" y="238686"/>
                  </a:cubicBezTo>
                  <a:lnTo>
                    <a:pt x="1734388" y="700222"/>
                  </a:lnTo>
                  <a:cubicBezTo>
                    <a:pt x="1734388" y="763525"/>
                    <a:pt x="1709240" y="824236"/>
                    <a:pt x="1664478" y="868999"/>
                  </a:cubicBezTo>
                  <a:cubicBezTo>
                    <a:pt x="1619716" y="913761"/>
                    <a:pt x="1559005" y="938908"/>
                    <a:pt x="1495701" y="938908"/>
                  </a:cubicBezTo>
                  <a:lnTo>
                    <a:pt x="238686" y="938908"/>
                  </a:lnTo>
                  <a:cubicBezTo>
                    <a:pt x="175383" y="938908"/>
                    <a:pt x="114672" y="913761"/>
                    <a:pt x="69910" y="868999"/>
                  </a:cubicBezTo>
                  <a:cubicBezTo>
                    <a:pt x="25147" y="824236"/>
                    <a:pt x="0" y="763525"/>
                    <a:pt x="0" y="700222"/>
                  </a:cubicBezTo>
                  <a:lnTo>
                    <a:pt x="0" y="238686"/>
                  </a:lnTo>
                  <a:cubicBezTo>
                    <a:pt x="0" y="175383"/>
                    <a:pt x="25147" y="114672"/>
                    <a:pt x="69910" y="69910"/>
                  </a:cubicBezTo>
                  <a:cubicBezTo>
                    <a:pt x="114672" y="25147"/>
                    <a:pt x="175383" y="0"/>
                    <a:pt x="238686" y="0"/>
                  </a:cubicBezTo>
                  <a:close/>
                </a:path>
              </a:pathLst>
            </a:custGeom>
            <a:solidFill>
              <a:srgbClr val="1C3879"/>
            </a:solidFill>
          </p:spPr>
        </p:sp>
        <p:sp>
          <p:nvSpPr>
            <p:cNvPr id="26" name="TextBox 26"/>
            <p:cNvSpPr txBox="1"/>
            <p:nvPr/>
          </p:nvSpPr>
          <p:spPr>
            <a:xfrm>
              <a:off x="0" y="-38100"/>
              <a:ext cx="1734388" cy="97700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572359" y="6149886"/>
            <a:ext cx="4217831" cy="1920752"/>
            <a:chOff x="0" y="0"/>
            <a:chExt cx="2255353" cy="1027062"/>
          </a:xfrm>
        </p:grpSpPr>
        <p:sp>
          <p:nvSpPr>
            <p:cNvPr id="28" name="Freeform 28"/>
            <p:cNvSpPr/>
            <p:nvPr/>
          </p:nvSpPr>
          <p:spPr>
            <a:xfrm>
              <a:off x="0" y="0"/>
              <a:ext cx="2255353" cy="1027062"/>
            </a:xfrm>
            <a:custGeom>
              <a:avLst/>
              <a:gdLst/>
              <a:ahLst/>
              <a:cxnLst/>
              <a:rect l="l" t="t" r="r" b="b"/>
              <a:pathLst>
                <a:path w="2255353" h="1027062">
                  <a:moveTo>
                    <a:pt x="183552" y="0"/>
                  </a:moveTo>
                  <a:lnTo>
                    <a:pt x="2071801" y="0"/>
                  </a:lnTo>
                  <a:cubicBezTo>
                    <a:pt x="2120482" y="0"/>
                    <a:pt x="2167169" y="19338"/>
                    <a:pt x="2201592" y="53761"/>
                  </a:cubicBezTo>
                  <a:cubicBezTo>
                    <a:pt x="2236015" y="88184"/>
                    <a:pt x="2255353" y="134871"/>
                    <a:pt x="2255353" y="183552"/>
                  </a:cubicBezTo>
                  <a:lnTo>
                    <a:pt x="2255353" y="843510"/>
                  </a:lnTo>
                  <a:cubicBezTo>
                    <a:pt x="2255353" y="944883"/>
                    <a:pt x="2173174" y="1027062"/>
                    <a:pt x="2071801" y="1027062"/>
                  </a:cubicBezTo>
                  <a:lnTo>
                    <a:pt x="183552" y="1027062"/>
                  </a:lnTo>
                  <a:cubicBezTo>
                    <a:pt x="82179" y="1027062"/>
                    <a:pt x="0" y="944883"/>
                    <a:pt x="0" y="843510"/>
                  </a:cubicBezTo>
                  <a:lnTo>
                    <a:pt x="0" y="183552"/>
                  </a:lnTo>
                  <a:cubicBezTo>
                    <a:pt x="0" y="82179"/>
                    <a:pt x="82179" y="0"/>
                    <a:pt x="183552" y="0"/>
                  </a:cubicBezTo>
                  <a:close/>
                </a:path>
              </a:pathLst>
            </a:custGeom>
            <a:solidFill>
              <a:srgbClr val="1C3879"/>
            </a:solidFill>
          </p:spPr>
        </p:sp>
        <p:sp>
          <p:nvSpPr>
            <p:cNvPr id="29" name="TextBox 29"/>
            <p:cNvSpPr txBox="1"/>
            <p:nvPr/>
          </p:nvSpPr>
          <p:spPr>
            <a:xfrm>
              <a:off x="0" y="-38100"/>
              <a:ext cx="2255353" cy="106516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1" name="Group 31"/>
          <p:cNvGrpSpPr/>
          <p:nvPr/>
        </p:nvGrpSpPr>
        <p:grpSpPr>
          <a:xfrm>
            <a:off x="15287954" y="187055"/>
            <a:ext cx="2864073" cy="832562"/>
            <a:chOff x="0" y="0"/>
            <a:chExt cx="3818763" cy="1110083"/>
          </a:xfrm>
        </p:grpSpPr>
        <p:grpSp>
          <p:nvGrpSpPr>
            <p:cNvPr id="32" name="Group 32"/>
            <p:cNvGrpSpPr/>
            <p:nvPr/>
          </p:nvGrpSpPr>
          <p:grpSpPr>
            <a:xfrm>
              <a:off x="0" y="0"/>
              <a:ext cx="3818763" cy="1042557"/>
              <a:chOff x="0" y="0"/>
              <a:chExt cx="1147599" cy="313305"/>
            </a:xfrm>
          </p:grpSpPr>
          <p:sp>
            <p:nvSpPr>
              <p:cNvPr id="33" name="Freeform 33"/>
              <p:cNvSpPr/>
              <p:nvPr/>
            </p:nvSpPr>
            <p:spPr>
              <a:xfrm>
                <a:off x="0" y="0"/>
                <a:ext cx="1147599" cy="313305"/>
              </a:xfrm>
              <a:custGeom>
                <a:avLst/>
                <a:gdLst/>
                <a:ahLst/>
                <a:cxnLst/>
                <a:rect l="l" t="t" r="r" b="b"/>
                <a:pathLst>
                  <a:path w="1147599" h="313305">
                    <a:moveTo>
                      <a:pt x="944399" y="0"/>
                    </a:moveTo>
                    <a:cubicBezTo>
                      <a:pt x="1056623" y="0"/>
                      <a:pt x="1147599" y="70136"/>
                      <a:pt x="1147599" y="156652"/>
                    </a:cubicBezTo>
                    <a:cubicBezTo>
                      <a:pt x="1147599" y="243169"/>
                      <a:pt x="1056623" y="313305"/>
                      <a:pt x="944399"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34" name="TextBox 34"/>
              <p:cNvSpPr txBox="1"/>
              <p:nvPr/>
            </p:nvSpPr>
            <p:spPr>
              <a:xfrm>
                <a:off x="0" y="-38100"/>
                <a:ext cx="1147599" cy="351405"/>
              </a:xfrm>
              <a:prstGeom prst="rect">
                <a:avLst/>
              </a:prstGeom>
            </p:spPr>
            <p:txBody>
              <a:bodyPr lIns="50800" tIns="50800" rIns="50800" bIns="50800" rtlCol="0" anchor="ctr"/>
              <a:lstStyle/>
              <a:p>
                <a:pPr algn="ctr">
                  <a:lnSpc>
                    <a:spcPts val="2659"/>
                  </a:lnSpc>
                </a:pPr>
                <a:endParaRPr/>
              </a:p>
            </p:txBody>
          </p:sp>
        </p:grpSp>
        <p:sp>
          <p:nvSpPr>
            <p:cNvPr id="35" name="Freeform 35" descr="Изображение выглядит как текст  Автоматически созданное описание"/>
            <p:cNvSpPr/>
            <p:nvPr/>
          </p:nvSpPr>
          <p:spPr>
            <a:xfrm>
              <a:off x="347845" y="205563"/>
              <a:ext cx="2156949" cy="643795"/>
            </a:xfrm>
            <a:custGeom>
              <a:avLst/>
              <a:gdLst/>
              <a:ahLst/>
              <a:cxnLst/>
              <a:rect l="l" t="t" r="r" b="b"/>
              <a:pathLst>
                <a:path w="2156949" h="643795">
                  <a:moveTo>
                    <a:pt x="0" y="0"/>
                  </a:moveTo>
                  <a:lnTo>
                    <a:pt x="2156949" y="0"/>
                  </a:lnTo>
                  <a:lnTo>
                    <a:pt x="2156949" y="643795"/>
                  </a:lnTo>
                  <a:lnTo>
                    <a:pt x="0" y="643795"/>
                  </a:lnTo>
                  <a:lnTo>
                    <a:pt x="0" y="0"/>
                  </a:lnTo>
                  <a:close/>
                </a:path>
              </a:pathLst>
            </a:custGeom>
            <a:blipFill>
              <a:blip r:embed="rId4"/>
              <a:stretch>
                <a:fillRect l="-6246" r="-42347" b="-2227"/>
              </a:stretch>
            </a:blipFill>
          </p:spPr>
        </p:sp>
        <p:sp>
          <p:nvSpPr>
            <p:cNvPr id="36" name="Freeform 36"/>
            <p:cNvSpPr/>
            <p:nvPr/>
          </p:nvSpPr>
          <p:spPr>
            <a:xfrm>
              <a:off x="2534078" y="154892"/>
              <a:ext cx="1109547" cy="955191"/>
            </a:xfrm>
            <a:custGeom>
              <a:avLst/>
              <a:gdLst/>
              <a:ahLst/>
              <a:cxnLst/>
              <a:rect l="l" t="t" r="r" b="b"/>
              <a:pathLst>
                <a:path w="1109547" h="955191">
                  <a:moveTo>
                    <a:pt x="0" y="0"/>
                  </a:moveTo>
                  <a:lnTo>
                    <a:pt x="1109548" y="0"/>
                  </a:lnTo>
                  <a:lnTo>
                    <a:pt x="1109548" y="955191"/>
                  </a:lnTo>
                  <a:lnTo>
                    <a:pt x="0" y="955191"/>
                  </a:lnTo>
                  <a:lnTo>
                    <a:pt x="0" y="0"/>
                  </a:lnTo>
                  <a:close/>
                </a:path>
              </a:pathLst>
            </a:custGeom>
            <a:blipFill>
              <a:blip r:embed="rId5"/>
              <a:stretch>
                <a:fillRect l="-1468" t="-19572" r="-1468"/>
              </a:stretch>
            </a:blipFill>
          </p:spPr>
        </p:sp>
      </p:grpSp>
      <p:sp>
        <p:nvSpPr>
          <p:cNvPr id="38" name="TextBox 38"/>
          <p:cNvSpPr txBox="1"/>
          <p:nvPr/>
        </p:nvSpPr>
        <p:spPr>
          <a:xfrm>
            <a:off x="1366718" y="460461"/>
            <a:ext cx="16259577" cy="6989093"/>
          </a:xfrm>
          <a:prstGeom prst="rect">
            <a:avLst/>
          </a:prstGeom>
        </p:spPr>
        <p:txBody>
          <a:bodyPr wrap="square" lIns="0" tIns="0" rIns="0" bIns="0" rtlCol="0" anchor="t">
            <a:spAutoFit/>
          </a:bodyPr>
          <a:lstStyle/>
          <a:p>
            <a:pPr algn="ctr">
              <a:lnSpc>
                <a:spcPts val="10920"/>
              </a:lnSpc>
            </a:pPr>
            <a:r>
              <a:rPr lang="uk-UA" sz="7800" dirty="0" smtClean="0">
                <a:solidFill>
                  <a:srgbClr val="FFFFFF"/>
                </a:solidFill>
                <a:latin typeface="Tex Gyre Adventor"/>
                <a:ea typeface="Tex Gyre Adventor"/>
                <a:cs typeface="Tex Gyre Adventor"/>
                <a:sym typeface="Tex Gyre Adventor"/>
              </a:rPr>
              <a:t>ВПРАВА: </a:t>
            </a:r>
            <a:endParaRPr lang="uk-UA" sz="7800" dirty="0">
              <a:solidFill>
                <a:srgbClr val="FFFFFF"/>
              </a:solidFill>
              <a:latin typeface="Tex Gyre Adventor"/>
              <a:ea typeface="Tex Gyre Adventor"/>
              <a:cs typeface="Tex Gyre Adventor"/>
              <a:sym typeface="Tex Gyre Adventor"/>
            </a:endParaRPr>
          </a:p>
          <a:p>
            <a:pPr algn="ctr">
              <a:lnSpc>
                <a:spcPts val="10920"/>
              </a:lnSpc>
            </a:pPr>
            <a:r>
              <a:rPr lang="uk-UA" sz="7800" dirty="0" smtClean="0">
                <a:solidFill>
                  <a:srgbClr val="FFFFFF"/>
                </a:solidFill>
                <a:latin typeface="Tex Gyre Adventor"/>
                <a:ea typeface="Tex Gyre Adventor"/>
                <a:cs typeface="Tex Gyre Adventor"/>
                <a:sym typeface="Tex Gyre Adventor"/>
              </a:rPr>
              <a:t>ОБГОВОРІТЬ ПРОБЛЕМНЕ ПИТАННЯ, ЧИ ІСНУЄ ПСИХОЛОГІЯ </a:t>
            </a:r>
            <a:r>
              <a:rPr lang="uk-UA" sz="7800" dirty="0" smtClean="0">
                <a:solidFill>
                  <a:srgbClr val="FFFFFF"/>
                </a:solidFill>
                <a:latin typeface="Tex Gyre Adventor"/>
                <a:ea typeface="Tex Gyre Adventor"/>
                <a:cs typeface="Tex Gyre Adventor"/>
                <a:sym typeface="Tex Gyre Adventor"/>
              </a:rPr>
              <a:t>ЄВРОПЕЙЦЯ</a:t>
            </a:r>
            <a:r>
              <a:rPr lang="uk-UA" sz="7800" dirty="0" smtClean="0">
                <a:solidFill>
                  <a:srgbClr val="FFFFFF"/>
                </a:solidFill>
                <a:latin typeface="Tex Gyre Adventor"/>
                <a:ea typeface="Tex Gyre Adventor"/>
                <a:cs typeface="Tex Gyre Adventor"/>
                <a:sym typeface="Tex Gyre Adventor"/>
              </a:rPr>
              <a:t>, </a:t>
            </a:r>
            <a:endParaRPr lang="en-US" sz="7800" dirty="0" smtClean="0">
              <a:solidFill>
                <a:srgbClr val="FFFFFF"/>
              </a:solidFill>
              <a:latin typeface="Tex Gyre Adventor"/>
              <a:ea typeface="Tex Gyre Adventor"/>
              <a:cs typeface="Tex Gyre Adventor"/>
              <a:sym typeface="Tex Gyre Adventor"/>
            </a:endParaRPr>
          </a:p>
          <a:p>
            <a:pPr algn="ctr">
              <a:lnSpc>
                <a:spcPts val="10920"/>
              </a:lnSpc>
            </a:pPr>
            <a:r>
              <a:rPr lang="uk-UA" sz="7800" dirty="0" smtClean="0">
                <a:solidFill>
                  <a:srgbClr val="FFFFFF"/>
                </a:solidFill>
                <a:latin typeface="Tex Gyre Adventor"/>
                <a:ea typeface="Tex Gyre Adventor"/>
                <a:cs typeface="Tex Gyre Adventor"/>
                <a:sym typeface="Tex Gyre Adventor"/>
              </a:rPr>
              <a:t>І </a:t>
            </a:r>
            <a:r>
              <a:rPr lang="uk-UA" sz="7800" dirty="0" smtClean="0">
                <a:solidFill>
                  <a:srgbClr val="FFFFFF"/>
                </a:solidFill>
                <a:latin typeface="Tex Gyre Adventor"/>
                <a:ea typeface="Tex Gyre Adventor"/>
                <a:cs typeface="Tex Gyre Adventor"/>
                <a:sym typeface="Tex Gyre Adventor"/>
              </a:rPr>
              <a:t>ЧИМ ВОНА СФОРМОВАНА   </a:t>
            </a:r>
            <a:endParaRPr lang="en-US" sz="7800" dirty="0">
              <a:solidFill>
                <a:srgbClr val="FFFFFF"/>
              </a:solidFill>
              <a:latin typeface="Tex Gyre Adventor"/>
              <a:ea typeface="Tex Gyre Adventor"/>
              <a:cs typeface="Tex Gyre Adventor"/>
              <a:sym typeface="Tex Gyre Adventor"/>
            </a:endParaRPr>
          </a:p>
        </p:txBody>
      </p:sp>
      <p:sp>
        <p:nvSpPr>
          <p:cNvPr id="39" name="TextBox 39"/>
          <p:cNvSpPr txBox="1"/>
          <p:nvPr/>
        </p:nvSpPr>
        <p:spPr>
          <a:xfrm>
            <a:off x="2440062" y="6476926"/>
            <a:ext cx="4482426" cy="553165"/>
          </a:xfrm>
          <a:prstGeom prst="rect">
            <a:avLst/>
          </a:prstGeom>
        </p:spPr>
        <p:txBody>
          <a:bodyPr wrap="square" lIns="0" tIns="0" rIns="0" bIns="0" rtlCol="0" anchor="t">
            <a:spAutoFit/>
          </a:bodyPr>
          <a:lstStyle/>
          <a:p>
            <a:pPr algn="ctr">
              <a:lnSpc>
                <a:spcPts val="3376"/>
              </a:lnSpc>
            </a:pPr>
            <a:endParaRPr lang="en-US" sz="7200" spc="3" dirty="0">
              <a:solidFill>
                <a:srgbClr val="FFFFFF"/>
              </a:solidFill>
              <a:latin typeface="Tex Gyre Adventor"/>
              <a:ea typeface="Tex Gyre Adventor"/>
              <a:cs typeface="Tex Gyre Adventor"/>
              <a:sym typeface="Tex Gyre Adventor"/>
            </a:endParaRPr>
          </a:p>
        </p:txBody>
      </p:sp>
      <p:sp>
        <p:nvSpPr>
          <p:cNvPr id="40" name="TextBox 40"/>
          <p:cNvSpPr txBox="1"/>
          <p:nvPr/>
        </p:nvSpPr>
        <p:spPr>
          <a:xfrm>
            <a:off x="7800304" y="6828147"/>
            <a:ext cx="2820742" cy="448841"/>
          </a:xfrm>
          <a:prstGeom prst="rect">
            <a:avLst/>
          </a:prstGeom>
        </p:spPr>
        <p:txBody>
          <a:bodyPr lIns="0" tIns="0" rIns="0" bIns="0" rtlCol="0" anchor="t">
            <a:spAutoFit/>
          </a:bodyPr>
          <a:lstStyle/>
          <a:p>
            <a:pPr algn="ctr">
              <a:lnSpc>
                <a:spcPts val="3513"/>
              </a:lnSpc>
            </a:pPr>
            <a:endParaRPr lang="en-US" sz="3193" dirty="0">
              <a:solidFill>
                <a:srgbClr val="FFFFFF"/>
              </a:solidFill>
              <a:latin typeface="Tex Gyre Adventor"/>
              <a:ea typeface="Tex Gyre Adventor"/>
              <a:cs typeface="Tex Gyre Adventor"/>
              <a:sym typeface="Tex Gyre Adventor"/>
            </a:endParaRPr>
          </a:p>
        </p:txBody>
      </p:sp>
      <p:sp>
        <p:nvSpPr>
          <p:cNvPr id="41" name="TextBox 41"/>
          <p:cNvSpPr txBox="1"/>
          <p:nvPr/>
        </p:nvSpPr>
        <p:spPr>
          <a:xfrm>
            <a:off x="12416694" y="6703957"/>
            <a:ext cx="2694846" cy="448841"/>
          </a:xfrm>
          <a:prstGeom prst="rect">
            <a:avLst/>
          </a:prstGeom>
        </p:spPr>
        <p:txBody>
          <a:bodyPr lIns="0" tIns="0" rIns="0" bIns="0" rtlCol="0" anchor="t">
            <a:spAutoFit/>
          </a:bodyPr>
          <a:lstStyle/>
          <a:p>
            <a:pPr algn="ctr">
              <a:lnSpc>
                <a:spcPts val="3486"/>
              </a:lnSpc>
            </a:pPr>
            <a:endParaRPr lang="en-US" sz="3169" dirty="0">
              <a:solidFill>
                <a:srgbClr val="FFFFFF"/>
              </a:solidFill>
              <a:latin typeface="Tex Gyre Adventor"/>
              <a:ea typeface="Tex Gyre Adventor"/>
              <a:cs typeface="Tex Gyre Adventor"/>
              <a:sym typeface="Tex Gyre Adventor"/>
            </a:endParaRPr>
          </a:p>
        </p:txBody>
      </p:sp>
      <p:sp>
        <p:nvSpPr>
          <p:cNvPr id="46" name="TextBox 46"/>
          <p:cNvSpPr txBox="1"/>
          <p:nvPr/>
        </p:nvSpPr>
        <p:spPr>
          <a:xfrm>
            <a:off x="7796577" y="9251028"/>
            <a:ext cx="2694846" cy="533644"/>
          </a:xfrm>
          <a:prstGeom prst="rect">
            <a:avLst/>
          </a:prstGeom>
        </p:spPr>
        <p:txBody>
          <a:bodyPr lIns="0" tIns="0" rIns="0" bIns="0" rtlCol="0" anchor="t">
            <a:spAutoFit/>
          </a:bodyPr>
          <a:lstStyle/>
          <a:p>
            <a:pPr algn="ctr">
              <a:lnSpc>
                <a:spcPts val="4146"/>
              </a:lnSpc>
            </a:pPr>
            <a:endParaRPr lang="en-US" sz="3769" dirty="0">
              <a:solidFill>
                <a:srgbClr val="FFFFFF"/>
              </a:solidFill>
              <a:latin typeface="Tex Gyre Adventor"/>
              <a:ea typeface="Tex Gyre Adventor"/>
              <a:cs typeface="Tex Gyre Adventor"/>
              <a:sym typeface="Tex Gyre Adventor"/>
            </a:endParaRPr>
          </a:p>
        </p:txBody>
      </p:sp>
    </p:spTree>
    <p:extLst>
      <p:ext uri="{BB962C8B-B14F-4D97-AF65-F5344CB8AC3E}">
        <p14:creationId xmlns:p14="http://schemas.microsoft.com/office/powerpoint/2010/main" val="528265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7101" y="805522"/>
            <a:ext cx="17764835" cy="8875459"/>
            <a:chOff x="0" y="0"/>
            <a:chExt cx="4678804" cy="2337570"/>
          </a:xfrm>
        </p:grpSpPr>
        <p:sp>
          <p:nvSpPr>
            <p:cNvPr id="3" name="Freeform 3"/>
            <p:cNvSpPr/>
            <p:nvPr/>
          </p:nvSpPr>
          <p:spPr>
            <a:xfrm>
              <a:off x="0" y="0"/>
              <a:ext cx="4678804" cy="2337570"/>
            </a:xfrm>
            <a:custGeom>
              <a:avLst/>
              <a:gdLst/>
              <a:ahLst/>
              <a:cxnLst/>
              <a:rect l="l" t="t" r="r" b="b"/>
              <a:pathLst>
                <a:path w="4678804" h="2337570">
                  <a:moveTo>
                    <a:pt x="43580" y="0"/>
                  </a:moveTo>
                  <a:lnTo>
                    <a:pt x="4635224" y="0"/>
                  </a:lnTo>
                  <a:cubicBezTo>
                    <a:pt x="4659293" y="0"/>
                    <a:pt x="4678804" y="19511"/>
                    <a:pt x="4678804" y="43580"/>
                  </a:cubicBezTo>
                  <a:lnTo>
                    <a:pt x="4678804" y="2293989"/>
                  </a:lnTo>
                  <a:cubicBezTo>
                    <a:pt x="4678804" y="2318058"/>
                    <a:pt x="4659293" y="2337570"/>
                    <a:pt x="4635224" y="2337570"/>
                  </a:cubicBezTo>
                  <a:lnTo>
                    <a:pt x="43580" y="2337570"/>
                  </a:lnTo>
                  <a:cubicBezTo>
                    <a:pt x="19511" y="2337570"/>
                    <a:pt x="0" y="2318058"/>
                    <a:pt x="0" y="2293989"/>
                  </a:cubicBezTo>
                  <a:lnTo>
                    <a:pt x="0" y="43580"/>
                  </a:lnTo>
                  <a:cubicBezTo>
                    <a:pt x="0" y="19511"/>
                    <a:pt x="19511" y="0"/>
                    <a:pt x="43580" y="0"/>
                  </a:cubicBezTo>
                  <a:close/>
                </a:path>
              </a:pathLst>
            </a:custGeom>
            <a:solidFill>
              <a:srgbClr val="1C3879"/>
            </a:solidFill>
          </p:spPr>
        </p:sp>
        <p:sp>
          <p:nvSpPr>
            <p:cNvPr id="4" name="TextBox 4"/>
            <p:cNvSpPr txBox="1"/>
            <p:nvPr/>
          </p:nvSpPr>
          <p:spPr>
            <a:xfrm>
              <a:off x="0" y="-38100"/>
              <a:ext cx="4678804" cy="2375670"/>
            </a:xfrm>
            <a:prstGeom prst="rect">
              <a:avLst/>
            </a:prstGeom>
          </p:spPr>
          <p:txBody>
            <a:bodyPr lIns="50800" tIns="50800" rIns="50800" bIns="50800" rtlCol="0" anchor="ctr"/>
            <a:lstStyle/>
            <a:p>
              <a:pPr algn="ctr">
                <a:lnSpc>
                  <a:spcPts val="2659"/>
                </a:lnSpc>
              </a:pPr>
              <a:endParaRPr dirty="0"/>
            </a:p>
          </p:txBody>
        </p:sp>
      </p:grpSp>
      <p:sp>
        <p:nvSpPr>
          <p:cNvPr id="5" name="Freeform 5"/>
          <p:cNvSpPr/>
          <p:nvPr/>
        </p:nvSpPr>
        <p:spPr>
          <a:xfrm rot="2234620">
            <a:off x="-3309593" y="7276029"/>
            <a:ext cx="11322880" cy="3793165"/>
          </a:xfrm>
          <a:custGeom>
            <a:avLst/>
            <a:gdLst/>
            <a:ahLst/>
            <a:cxnLst/>
            <a:rect l="l" t="t" r="r" b="b"/>
            <a:pathLst>
              <a:path w="11322880" h="3793165">
                <a:moveTo>
                  <a:pt x="0" y="0"/>
                </a:moveTo>
                <a:lnTo>
                  <a:pt x="11322880" y="0"/>
                </a:lnTo>
                <a:lnTo>
                  <a:pt x="11322880" y="3793164"/>
                </a:lnTo>
                <a:lnTo>
                  <a:pt x="0" y="379316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2234620">
            <a:off x="7983671" y="-1091060"/>
            <a:ext cx="11322880" cy="3793165"/>
          </a:xfrm>
          <a:custGeom>
            <a:avLst/>
            <a:gdLst/>
            <a:ahLst/>
            <a:cxnLst/>
            <a:rect l="l" t="t" r="r" b="b"/>
            <a:pathLst>
              <a:path w="11322880" h="3793165">
                <a:moveTo>
                  <a:pt x="0" y="0"/>
                </a:moveTo>
                <a:lnTo>
                  <a:pt x="11322879" y="0"/>
                </a:lnTo>
                <a:lnTo>
                  <a:pt x="11322879" y="3793165"/>
                </a:lnTo>
                <a:lnTo>
                  <a:pt x="0" y="379316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7" name="Group 7"/>
          <p:cNvGrpSpPr/>
          <p:nvPr/>
        </p:nvGrpSpPr>
        <p:grpSpPr>
          <a:xfrm>
            <a:off x="14251429" y="54340"/>
            <a:ext cx="3176398" cy="894317"/>
            <a:chOff x="0" y="0"/>
            <a:chExt cx="4235197" cy="1192423"/>
          </a:xfrm>
        </p:grpSpPr>
        <p:sp>
          <p:nvSpPr>
            <p:cNvPr id="8" name="Freeform 8" descr="Изображение выглядит как текст  Автоматически созданное описание"/>
            <p:cNvSpPr/>
            <p:nvPr/>
          </p:nvSpPr>
          <p:spPr>
            <a:xfrm>
              <a:off x="0" y="63255"/>
              <a:ext cx="2771757" cy="803689"/>
            </a:xfrm>
            <a:custGeom>
              <a:avLst/>
              <a:gdLst/>
              <a:ahLst/>
              <a:cxnLst/>
              <a:rect l="l" t="t" r="r" b="b"/>
              <a:pathLst>
                <a:path w="2771757" h="803689">
                  <a:moveTo>
                    <a:pt x="0" y="0"/>
                  </a:moveTo>
                  <a:lnTo>
                    <a:pt x="2771757" y="0"/>
                  </a:lnTo>
                  <a:lnTo>
                    <a:pt x="2771757" y="803689"/>
                  </a:lnTo>
                  <a:lnTo>
                    <a:pt x="0" y="803689"/>
                  </a:lnTo>
                  <a:lnTo>
                    <a:pt x="0" y="0"/>
                  </a:lnTo>
                  <a:close/>
                </a:path>
              </a:pathLst>
            </a:custGeom>
            <a:blipFill>
              <a:blip r:embed="rId4"/>
              <a:stretch>
                <a:fillRect l="-4653" t="-10" r="-39730" b="-2238"/>
              </a:stretch>
            </a:blipFill>
          </p:spPr>
        </p:sp>
        <p:sp>
          <p:nvSpPr>
            <p:cNvPr id="9" name="Freeform 9"/>
            <p:cNvSpPr/>
            <p:nvPr/>
          </p:nvSpPr>
          <p:spPr>
            <a:xfrm>
              <a:off x="2809389" y="0"/>
              <a:ext cx="1425808" cy="1192423"/>
            </a:xfrm>
            <a:custGeom>
              <a:avLst/>
              <a:gdLst/>
              <a:ahLst/>
              <a:cxnLst/>
              <a:rect l="l" t="t" r="r" b="b"/>
              <a:pathLst>
                <a:path w="1425808" h="1192423">
                  <a:moveTo>
                    <a:pt x="0" y="0"/>
                  </a:moveTo>
                  <a:lnTo>
                    <a:pt x="1425808" y="0"/>
                  </a:lnTo>
                  <a:lnTo>
                    <a:pt x="1425808" y="1192423"/>
                  </a:lnTo>
                  <a:lnTo>
                    <a:pt x="0" y="1192423"/>
                  </a:lnTo>
                  <a:lnTo>
                    <a:pt x="0" y="0"/>
                  </a:lnTo>
                  <a:close/>
                </a:path>
              </a:pathLst>
            </a:custGeom>
            <a:blipFill>
              <a:blip r:embed="rId5"/>
              <a:stretch>
                <a:fillRect t="-19572"/>
              </a:stretch>
            </a:blipFill>
          </p:spPr>
        </p:sp>
      </p:grpSp>
      <p:grpSp>
        <p:nvGrpSpPr>
          <p:cNvPr id="10" name="Group 10"/>
          <p:cNvGrpSpPr/>
          <p:nvPr/>
        </p:nvGrpSpPr>
        <p:grpSpPr>
          <a:xfrm>
            <a:off x="2177662" y="2869342"/>
            <a:ext cx="2747118" cy="5997003"/>
            <a:chOff x="0" y="0"/>
            <a:chExt cx="4337050" cy="9467850"/>
          </a:xfrm>
        </p:grpSpPr>
        <p:sp>
          <p:nvSpPr>
            <p:cNvPr id="11" name="Freeform 11"/>
            <p:cNvSpPr/>
            <p:nvPr/>
          </p:nvSpPr>
          <p:spPr>
            <a:xfrm>
              <a:off x="25400" y="25400"/>
              <a:ext cx="4286250" cy="9417051"/>
            </a:xfrm>
            <a:custGeom>
              <a:avLst/>
              <a:gdLst/>
              <a:ahLst/>
              <a:cxnLst/>
              <a:rect l="l" t="t" r="r" b="b"/>
              <a:pathLst>
                <a:path w="4286250" h="9417051">
                  <a:moveTo>
                    <a:pt x="0" y="431419"/>
                  </a:moveTo>
                  <a:cubicBezTo>
                    <a:pt x="0" y="193167"/>
                    <a:pt x="191897" y="0"/>
                    <a:pt x="428625" y="0"/>
                  </a:cubicBezTo>
                  <a:lnTo>
                    <a:pt x="3857625" y="0"/>
                  </a:lnTo>
                  <a:cubicBezTo>
                    <a:pt x="4094353" y="0"/>
                    <a:pt x="4286250" y="193167"/>
                    <a:pt x="4286250" y="431419"/>
                  </a:cubicBezTo>
                  <a:lnTo>
                    <a:pt x="4286250" y="8985631"/>
                  </a:lnTo>
                  <a:cubicBezTo>
                    <a:pt x="4286250" y="9223883"/>
                    <a:pt x="4094353" y="9417051"/>
                    <a:pt x="3857625" y="9417051"/>
                  </a:cubicBezTo>
                  <a:lnTo>
                    <a:pt x="428625" y="9417051"/>
                  </a:lnTo>
                  <a:cubicBezTo>
                    <a:pt x="191897" y="9417050"/>
                    <a:pt x="0" y="9223883"/>
                    <a:pt x="0" y="8985631"/>
                  </a:cubicBezTo>
                  <a:close/>
                </a:path>
              </a:pathLst>
            </a:custGeom>
            <a:solidFill>
              <a:srgbClr val="FFFFFF"/>
            </a:solidFill>
          </p:spPr>
        </p:sp>
        <p:sp>
          <p:nvSpPr>
            <p:cNvPr id="12" name="Freeform 12"/>
            <p:cNvSpPr/>
            <p:nvPr/>
          </p:nvSpPr>
          <p:spPr>
            <a:xfrm>
              <a:off x="0" y="0"/>
              <a:ext cx="4337050" cy="9467851"/>
            </a:xfrm>
            <a:custGeom>
              <a:avLst/>
              <a:gdLst/>
              <a:ahLst/>
              <a:cxnLst/>
              <a:rect l="l" t="t" r="r" b="b"/>
              <a:pathLst>
                <a:path w="4337050" h="9467851">
                  <a:moveTo>
                    <a:pt x="0" y="456819"/>
                  </a:moveTo>
                  <a:cubicBezTo>
                    <a:pt x="0" y="204597"/>
                    <a:pt x="203073" y="0"/>
                    <a:pt x="454025" y="0"/>
                  </a:cubicBezTo>
                  <a:lnTo>
                    <a:pt x="3883025" y="0"/>
                  </a:lnTo>
                  <a:lnTo>
                    <a:pt x="3883025" y="25400"/>
                  </a:lnTo>
                  <a:lnTo>
                    <a:pt x="3883025" y="0"/>
                  </a:lnTo>
                  <a:cubicBezTo>
                    <a:pt x="4133977" y="0"/>
                    <a:pt x="4337050" y="204597"/>
                    <a:pt x="4337050" y="456819"/>
                  </a:cubicBezTo>
                  <a:lnTo>
                    <a:pt x="4311650" y="456819"/>
                  </a:lnTo>
                  <a:lnTo>
                    <a:pt x="4337050" y="456819"/>
                  </a:lnTo>
                  <a:lnTo>
                    <a:pt x="4337050" y="9011031"/>
                  </a:lnTo>
                  <a:lnTo>
                    <a:pt x="4311650" y="9011031"/>
                  </a:lnTo>
                  <a:lnTo>
                    <a:pt x="4337050" y="9011031"/>
                  </a:lnTo>
                  <a:cubicBezTo>
                    <a:pt x="4337050" y="9263126"/>
                    <a:pt x="4133977" y="9467851"/>
                    <a:pt x="3883025" y="9467851"/>
                  </a:cubicBezTo>
                  <a:lnTo>
                    <a:pt x="3883025" y="9442451"/>
                  </a:lnTo>
                  <a:lnTo>
                    <a:pt x="3883025" y="9467851"/>
                  </a:lnTo>
                  <a:lnTo>
                    <a:pt x="454025" y="9467851"/>
                  </a:lnTo>
                  <a:lnTo>
                    <a:pt x="454025" y="9442451"/>
                  </a:lnTo>
                  <a:lnTo>
                    <a:pt x="454025" y="9467851"/>
                  </a:lnTo>
                  <a:cubicBezTo>
                    <a:pt x="203073" y="9467850"/>
                    <a:pt x="0" y="9263253"/>
                    <a:pt x="0" y="9011031"/>
                  </a:cubicBezTo>
                  <a:lnTo>
                    <a:pt x="0" y="456819"/>
                  </a:lnTo>
                  <a:lnTo>
                    <a:pt x="25400" y="456819"/>
                  </a:lnTo>
                  <a:lnTo>
                    <a:pt x="0" y="456819"/>
                  </a:lnTo>
                  <a:moveTo>
                    <a:pt x="50800" y="456819"/>
                  </a:moveTo>
                  <a:lnTo>
                    <a:pt x="50800" y="9011031"/>
                  </a:lnTo>
                  <a:lnTo>
                    <a:pt x="25400" y="9011031"/>
                  </a:lnTo>
                  <a:lnTo>
                    <a:pt x="50800" y="9011031"/>
                  </a:lnTo>
                  <a:cubicBezTo>
                    <a:pt x="50800" y="9235440"/>
                    <a:pt x="231521" y="9417050"/>
                    <a:pt x="454025" y="9417050"/>
                  </a:cubicBezTo>
                  <a:lnTo>
                    <a:pt x="3883025" y="9417050"/>
                  </a:lnTo>
                  <a:cubicBezTo>
                    <a:pt x="4105529" y="9417050"/>
                    <a:pt x="4286250" y="9235440"/>
                    <a:pt x="4286250" y="9011031"/>
                  </a:cubicBezTo>
                  <a:lnTo>
                    <a:pt x="4286250" y="456819"/>
                  </a:lnTo>
                  <a:cubicBezTo>
                    <a:pt x="4286250" y="232410"/>
                    <a:pt x="4105529" y="50800"/>
                    <a:pt x="3883025" y="50800"/>
                  </a:cubicBezTo>
                  <a:lnTo>
                    <a:pt x="454025" y="50800"/>
                  </a:lnTo>
                  <a:lnTo>
                    <a:pt x="454025" y="25400"/>
                  </a:lnTo>
                  <a:lnTo>
                    <a:pt x="454025" y="50800"/>
                  </a:lnTo>
                  <a:cubicBezTo>
                    <a:pt x="231521" y="50800"/>
                    <a:pt x="50800" y="232410"/>
                    <a:pt x="50800" y="456819"/>
                  </a:cubicBezTo>
                  <a:close/>
                </a:path>
              </a:pathLst>
            </a:custGeom>
            <a:solidFill>
              <a:srgbClr val="FFFFFF"/>
            </a:solidFill>
          </p:spPr>
        </p:sp>
      </p:grpSp>
      <p:grpSp>
        <p:nvGrpSpPr>
          <p:cNvPr id="16" name="Group 16"/>
          <p:cNvGrpSpPr/>
          <p:nvPr/>
        </p:nvGrpSpPr>
        <p:grpSpPr>
          <a:xfrm>
            <a:off x="5404733" y="3034015"/>
            <a:ext cx="1885755" cy="2202226"/>
            <a:chOff x="0" y="0"/>
            <a:chExt cx="3189737" cy="3725044"/>
          </a:xfrm>
        </p:grpSpPr>
        <p:sp>
          <p:nvSpPr>
            <p:cNvPr id="17" name="Freeform 17"/>
            <p:cNvSpPr/>
            <p:nvPr/>
          </p:nvSpPr>
          <p:spPr>
            <a:xfrm>
              <a:off x="21278" y="25400"/>
              <a:ext cx="3147079" cy="3674364"/>
            </a:xfrm>
            <a:custGeom>
              <a:avLst/>
              <a:gdLst/>
              <a:ahLst/>
              <a:cxnLst/>
              <a:rect l="l" t="t" r="r" b="b"/>
              <a:pathLst>
                <a:path w="3147079" h="3674364">
                  <a:moveTo>
                    <a:pt x="0" y="1837182"/>
                  </a:moveTo>
                  <a:cubicBezTo>
                    <a:pt x="0" y="822452"/>
                    <a:pt x="704529" y="0"/>
                    <a:pt x="1573540" y="0"/>
                  </a:cubicBezTo>
                  <a:cubicBezTo>
                    <a:pt x="2442551" y="0"/>
                    <a:pt x="3147080" y="822452"/>
                    <a:pt x="3147080" y="1837182"/>
                  </a:cubicBezTo>
                  <a:cubicBezTo>
                    <a:pt x="3147080" y="2851912"/>
                    <a:pt x="2442551" y="3674364"/>
                    <a:pt x="1573540" y="3674364"/>
                  </a:cubicBezTo>
                  <a:cubicBezTo>
                    <a:pt x="704529" y="3674364"/>
                    <a:pt x="0" y="2851785"/>
                    <a:pt x="0" y="1837182"/>
                  </a:cubicBezTo>
                  <a:close/>
                </a:path>
              </a:pathLst>
            </a:custGeom>
            <a:blipFill>
              <a:blip r:embed="rId6"/>
              <a:stretch>
                <a:fillRect l="-14465" t="-691" r="-14731" b="-688"/>
              </a:stretch>
            </a:blipFill>
          </p:spPr>
        </p:sp>
        <p:sp>
          <p:nvSpPr>
            <p:cNvPr id="18" name="Freeform 18"/>
            <p:cNvSpPr/>
            <p:nvPr/>
          </p:nvSpPr>
          <p:spPr>
            <a:xfrm>
              <a:off x="0" y="0"/>
              <a:ext cx="3189636" cy="3725164"/>
            </a:xfrm>
            <a:custGeom>
              <a:avLst/>
              <a:gdLst/>
              <a:ahLst/>
              <a:cxnLst/>
              <a:rect l="l" t="t" r="r" b="b"/>
              <a:pathLst>
                <a:path w="3189636" h="3725164">
                  <a:moveTo>
                    <a:pt x="0" y="1862582"/>
                  </a:moveTo>
                  <a:cubicBezTo>
                    <a:pt x="0" y="833374"/>
                    <a:pt x="714530" y="0"/>
                    <a:pt x="1594818" y="0"/>
                  </a:cubicBezTo>
                  <a:lnTo>
                    <a:pt x="1594818" y="25400"/>
                  </a:lnTo>
                  <a:lnTo>
                    <a:pt x="1594818" y="0"/>
                  </a:lnTo>
                  <a:cubicBezTo>
                    <a:pt x="2475213" y="0"/>
                    <a:pt x="3189636" y="833374"/>
                    <a:pt x="3189636" y="1862582"/>
                  </a:cubicBezTo>
                  <a:lnTo>
                    <a:pt x="3168358" y="1862582"/>
                  </a:lnTo>
                  <a:lnTo>
                    <a:pt x="3189636" y="1862582"/>
                  </a:lnTo>
                  <a:cubicBezTo>
                    <a:pt x="3189636" y="2891790"/>
                    <a:pt x="2475106" y="3725164"/>
                    <a:pt x="1594818" y="3725164"/>
                  </a:cubicBezTo>
                  <a:lnTo>
                    <a:pt x="1594818" y="3699764"/>
                  </a:lnTo>
                  <a:lnTo>
                    <a:pt x="1594818" y="3725164"/>
                  </a:lnTo>
                  <a:cubicBezTo>
                    <a:pt x="714530" y="3725037"/>
                    <a:pt x="0" y="2891663"/>
                    <a:pt x="0" y="1862582"/>
                  </a:cubicBezTo>
                  <a:lnTo>
                    <a:pt x="21278" y="1862582"/>
                  </a:lnTo>
                  <a:lnTo>
                    <a:pt x="42557" y="1862582"/>
                  </a:lnTo>
                  <a:lnTo>
                    <a:pt x="21278" y="1862582"/>
                  </a:lnTo>
                  <a:lnTo>
                    <a:pt x="0" y="1862582"/>
                  </a:lnTo>
                  <a:moveTo>
                    <a:pt x="42557" y="1862582"/>
                  </a:moveTo>
                  <a:cubicBezTo>
                    <a:pt x="42557" y="1876552"/>
                    <a:pt x="32982" y="1887982"/>
                    <a:pt x="21278" y="1887982"/>
                  </a:cubicBezTo>
                  <a:cubicBezTo>
                    <a:pt x="9575" y="1887982"/>
                    <a:pt x="0" y="1876552"/>
                    <a:pt x="0" y="1862582"/>
                  </a:cubicBezTo>
                  <a:cubicBezTo>
                    <a:pt x="0" y="1848612"/>
                    <a:pt x="9575" y="1837182"/>
                    <a:pt x="21278" y="1837182"/>
                  </a:cubicBezTo>
                  <a:cubicBezTo>
                    <a:pt x="32982" y="1837182"/>
                    <a:pt x="42557" y="1848612"/>
                    <a:pt x="42557" y="1862582"/>
                  </a:cubicBezTo>
                  <a:cubicBezTo>
                    <a:pt x="42557" y="2862580"/>
                    <a:pt x="737085" y="3674237"/>
                    <a:pt x="1594818" y="3674237"/>
                  </a:cubicBezTo>
                  <a:cubicBezTo>
                    <a:pt x="2452551" y="3674237"/>
                    <a:pt x="3147079" y="2862580"/>
                    <a:pt x="3147079" y="1862455"/>
                  </a:cubicBezTo>
                  <a:cubicBezTo>
                    <a:pt x="3147079" y="862330"/>
                    <a:pt x="2452658" y="50800"/>
                    <a:pt x="1594818" y="50800"/>
                  </a:cubicBezTo>
                  <a:lnTo>
                    <a:pt x="1594818" y="25400"/>
                  </a:lnTo>
                  <a:lnTo>
                    <a:pt x="1594818" y="50800"/>
                  </a:lnTo>
                  <a:cubicBezTo>
                    <a:pt x="737085" y="50800"/>
                    <a:pt x="42557" y="862457"/>
                    <a:pt x="42557" y="1862582"/>
                  </a:cubicBezTo>
                  <a:close/>
                </a:path>
              </a:pathLst>
            </a:custGeom>
            <a:solidFill>
              <a:srgbClr val="000000">
                <a:alpha val="0"/>
              </a:srgbClr>
            </a:solidFill>
          </p:spPr>
        </p:sp>
      </p:grpSp>
      <p:grpSp>
        <p:nvGrpSpPr>
          <p:cNvPr id="22" name="Group 22"/>
          <p:cNvGrpSpPr/>
          <p:nvPr/>
        </p:nvGrpSpPr>
        <p:grpSpPr>
          <a:xfrm>
            <a:off x="8200993" y="3149637"/>
            <a:ext cx="1889587" cy="2173651"/>
            <a:chOff x="0" y="0"/>
            <a:chExt cx="3248389" cy="3736724"/>
          </a:xfrm>
        </p:grpSpPr>
        <p:sp>
          <p:nvSpPr>
            <p:cNvPr id="23" name="Freeform 23"/>
            <p:cNvSpPr/>
            <p:nvPr/>
          </p:nvSpPr>
          <p:spPr>
            <a:xfrm>
              <a:off x="25448" y="24998"/>
              <a:ext cx="3197431" cy="3686757"/>
            </a:xfrm>
            <a:custGeom>
              <a:avLst/>
              <a:gdLst/>
              <a:ahLst/>
              <a:cxnLst/>
              <a:rect l="l" t="t" r="r" b="b"/>
              <a:pathLst>
                <a:path w="3197431" h="3686757">
                  <a:moveTo>
                    <a:pt x="0" y="1843379"/>
                  </a:moveTo>
                  <a:cubicBezTo>
                    <a:pt x="0" y="825321"/>
                    <a:pt x="715729" y="0"/>
                    <a:pt x="1598780" y="0"/>
                  </a:cubicBezTo>
                  <a:cubicBezTo>
                    <a:pt x="2481830" y="0"/>
                    <a:pt x="3197432" y="825321"/>
                    <a:pt x="3197432" y="1843379"/>
                  </a:cubicBezTo>
                  <a:cubicBezTo>
                    <a:pt x="3197432" y="2861437"/>
                    <a:pt x="2481703" y="3686757"/>
                    <a:pt x="1598780" y="3686757"/>
                  </a:cubicBezTo>
                  <a:cubicBezTo>
                    <a:pt x="715856" y="3686757"/>
                    <a:pt x="0" y="2861437"/>
                    <a:pt x="0" y="1843379"/>
                  </a:cubicBezTo>
                  <a:close/>
                </a:path>
              </a:pathLst>
            </a:custGeom>
            <a:blipFill>
              <a:blip r:embed="rId7"/>
              <a:stretch>
                <a:fillRect l="-795" t="-8242" r="-797" b="-8266"/>
              </a:stretch>
            </a:blipFill>
          </p:spPr>
        </p:sp>
        <p:sp>
          <p:nvSpPr>
            <p:cNvPr id="24" name="Freeform 24"/>
            <p:cNvSpPr/>
            <p:nvPr/>
          </p:nvSpPr>
          <p:spPr>
            <a:xfrm>
              <a:off x="0" y="0"/>
              <a:ext cx="3248455" cy="3736754"/>
            </a:xfrm>
            <a:custGeom>
              <a:avLst/>
              <a:gdLst/>
              <a:ahLst/>
              <a:cxnLst/>
              <a:rect l="l" t="t" r="r" b="b"/>
              <a:pathLst>
                <a:path w="3248455" h="3736754">
                  <a:moveTo>
                    <a:pt x="0" y="1868377"/>
                  </a:moveTo>
                  <a:cubicBezTo>
                    <a:pt x="0" y="840445"/>
                    <a:pt x="723491" y="0"/>
                    <a:pt x="1624228" y="0"/>
                  </a:cubicBezTo>
                  <a:lnTo>
                    <a:pt x="1624228" y="24998"/>
                  </a:lnTo>
                  <a:lnTo>
                    <a:pt x="1624228" y="0"/>
                  </a:lnTo>
                  <a:cubicBezTo>
                    <a:pt x="2524964" y="0"/>
                    <a:pt x="3248455" y="840445"/>
                    <a:pt x="3248455" y="1868377"/>
                  </a:cubicBezTo>
                  <a:cubicBezTo>
                    <a:pt x="3248455" y="2896309"/>
                    <a:pt x="2524837" y="3736754"/>
                    <a:pt x="1624228" y="3736754"/>
                  </a:cubicBezTo>
                  <a:lnTo>
                    <a:pt x="1624228" y="3711755"/>
                  </a:lnTo>
                  <a:lnTo>
                    <a:pt x="1624228" y="3736754"/>
                  </a:lnTo>
                  <a:cubicBezTo>
                    <a:pt x="723491" y="3736754"/>
                    <a:pt x="0" y="2896309"/>
                    <a:pt x="0" y="1868377"/>
                  </a:cubicBezTo>
                  <a:lnTo>
                    <a:pt x="25448" y="1868377"/>
                  </a:lnTo>
                  <a:lnTo>
                    <a:pt x="46952" y="1881751"/>
                  </a:lnTo>
                  <a:cubicBezTo>
                    <a:pt x="40844" y="1891125"/>
                    <a:pt x="29265" y="1895500"/>
                    <a:pt x="18323" y="1892375"/>
                  </a:cubicBezTo>
                  <a:cubicBezTo>
                    <a:pt x="7380" y="1889250"/>
                    <a:pt x="0" y="1879501"/>
                    <a:pt x="0" y="1868377"/>
                  </a:cubicBezTo>
                  <a:moveTo>
                    <a:pt x="50896" y="1868377"/>
                  </a:moveTo>
                  <a:lnTo>
                    <a:pt x="25448" y="1868377"/>
                  </a:lnTo>
                  <a:lnTo>
                    <a:pt x="3944" y="1855003"/>
                  </a:lnTo>
                  <a:cubicBezTo>
                    <a:pt x="10052" y="1845628"/>
                    <a:pt x="21631" y="1841254"/>
                    <a:pt x="32574" y="1844378"/>
                  </a:cubicBezTo>
                  <a:cubicBezTo>
                    <a:pt x="43516" y="1847503"/>
                    <a:pt x="50896" y="1857253"/>
                    <a:pt x="50896" y="1868377"/>
                  </a:cubicBezTo>
                  <a:cubicBezTo>
                    <a:pt x="50896" y="2876560"/>
                    <a:pt x="758991" y="3686757"/>
                    <a:pt x="1624228" y="3686757"/>
                  </a:cubicBezTo>
                  <a:cubicBezTo>
                    <a:pt x="2489464" y="3686757"/>
                    <a:pt x="3197559" y="2876560"/>
                    <a:pt x="3197559" y="1868377"/>
                  </a:cubicBezTo>
                  <a:lnTo>
                    <a:pt x="3223007" y="1868377"/>
                  </a:lnTo>
                  <a:lnTo>
                    <a:pt x="3197559" y="1868377"/>
                  </a:lnTo>
                  <a:cubicBezTo>
                    <a:pt x="3197431" y="860193"/>
                    <a:pt x="2489464" y="49997"/>
                    <a:pt x="1624228" y="49997"/>
                  </a:cubicBezTo>
                  <a:lnTo>
                    <a:pt x="1624228" y="24998"/>
                  </a:lnTo>
                  <a:lnTo>
                    <a:pt x="1624228" y="49997"/>
                  </a:lnTo>
                  <a:cubicBezTo>
                    <a:pt x="758991" y="49997"/>
                    <a:pt x="50896" y="860193"/>
                    <a:pt x="50896" y="1868377"/>
                  </a:cubicBezTo>
                  <a:close/>
                </a:path>
              </a:pathLst>
            </a:custGeom>
            <a:solidFill>
              <a:srgbClr val="000000">
                <a:alpha val="0"/>
              </a:srgbClr>
            </a:solidFill>
          </p:spPr>
        </p:sp>
      </p:grpSp>
      <p:grpSp>
        <p:nvGrpSpPr>
          <p:cNvPr id="28" name="Group 28"/>
          <p:cNvGrpSpPr/>
          <p:nvPr/>
        </p:nvGrpSpPr>
        <p:grpSpPr>
          <a:xfrm>
            <a:off x="10993809" y="3211917"/>
            <a:ext cx="1813733" cy="2188966"/>
            <a:chOff x="0" y="0"/>
            <a:chExt cx="3086496" cy="3725044"/>
          </a:xfrm>
        </p:grpSpPr>
        <p:sp>
          <p:nvSpPr>
            <p:cNvPr id="29" name="Freeform 29"/>
            <p:cNvSpPr/>
            <p:nvPr/>
          </p:nvSpPr>
          <p:spPr>
            <a:xfrm>
              <a:off x="20693" y="25400"/>
              <a:ext cx="3045128" cy="3674237"/>
            </a:xfrm>
            <a:custGeom>
              <a:avLst/>
              <a:gdLst/>
              <a:ahLst/>
              <a:cxnLst/>
              <a:rect l="l" t="t" r="r" b="b"/>
              <a:pathLst>
                <a:path w="3045128" h="3674237">
                  <a:moveTo>
                    <a:pt x="0" y="1837182"/>
                  </a:moveTo>
                  <a:cubicBezTo>
                    <a:pt x="0" y="822452"/>
                    <a:pt x="681639" y="0"/>
                    <a:pt x="1522513" y="0"/>
                  </a:cubicBezTo>
                  <a:cubicBezTo>
                    <a:pt x="2363387" y="0"/>
                    <a:pt x="3045129" y="822452"/>
                    <a:pt x="3045129" y="1837182"/>
                  </a:cubicBezTo>
                  <a:cubicBezTo>
                    <a:pt x="3045129" y="2851912"/>
                    <a:pt x="2363490" y="3674237"/>
                    <a:pt x="1522513" y="3674237"/>
                  </a:cubicBezTo>
                  <a:cubicBezTo>
                    <a:pt x="681535" y="3674237"/>
                    <a:pt x="0" y="2851785"/>
                    <a:pt x="0" y="1837182"/>
                  </a:cubicBezTo>
                  <a:close/>
                </a:path>
              </a:pathLst>
            </a:custGeom>
            <a:blipFill>
              <a:blip r:embed="rId8"/>
              <a:stretch>
                <a:fillRect l="-11009" t="-691" r="-11289" b="-668"/>
              </a:stretch>
            </a:blipFill>
          </p:spPr>
        </p:sp>
        <p:sp>
          <p:nvSpPr>
            <p:cNvPr id="30" name="Freeform 30"/>
            <p:cNvSpPr/>
            <p:nvPr/>
          </p:nvSpPr>
          <p:spPr>
            <a:xfrm>
              <a:off x="0" y="0"/>
              <a:ext cx="3086519" cy="3725164"/>
            </a:xfrm>
            <a:custGeom>
              <a:avLst/>
              <a:gdLst/>
              <a:ahLst/>
              <a:cxnLst/>
              <a:rect l="l" t="t" r="r" b="b"/>
              <a:pathLst>
                <a:path w="3086519" h="3725164">
                  <a:moveTo>
                    <a:pt x="0" y="1862582"/>
                  </a:moveTo>
                  <a:cubicBezTo>
                    <a:pt x="0" y="833501"/>
                    <a:pt x="691261" y="0"/>
                    <a:pt x="1543206" y="0"/>
                  </a:cubicBezTo>
                  <a:lnTo>
                    <a:pt x="1543206" y="25400"/>
                  </a:lnTo>
                  <a:lnTo>
                    <a:pt x="1543206" y="0"/>
                  </a:lnTo>
                  <a:cubicBezTo>
                    <a:pt x="2395254" y="0"/>
                    <a:pt x="3086519" y="833501"/>
                    <a:pt x="3086519" y="1862582"/>
                  </a:cubicBezTo>
                  <a:lnTo>
                    <a:pt x="3065822" y="1862582"/>
                  </a:lnTo>
                  <a:lnTo>
                    <a:pt x="3086519" y="1862582"/>
                  </a:lnTo>
                  <a:cubicBezTo>
                    <a:pt x="3086519" y="2891663"/>
                    <a:pt x="2395254" y="3725164"/>
                    <a:pt x="1543309" y="3725164"/>
                  </a:cubicBezTo>
                  <a:lnTo>
                    <a:pt x="1543309" y="3699764"/>
                  </a:lnTo>
                  <a:lnTo>
                    <a:pt x="1543309" y="3725164"/>
                  </a:lnTo>
                  <a:cubicBezTo>
                    <a:pt x="691261" y="3725037"/>
                    <a:pt x="0" y="2891536"/>
                    <a:pt x="0" y="1862582"/>
                  </a:cubicBezTo>
                  <a:lnTo>
                    <a:pt x="20693" y="1862582"/>
                  </a:lnTo>
                  <a:lnTo>
                    <a:pt x="38179" y="1876171"/>
                  </a:lnTo>
                  <a:cubicBezTo>
                    <a:pt x="33213" y="1885696"/>
                    <a:pt x="23797" y="1890141"/>
                    <a:pt x="14899" y="1886966"/>
                  </a:cubicBezTo>
                  <a:cubicBezTo>
                    <a:pt x="6001" y="1883791"/>
                    <a:pt x="0" y="1873885"/>
                    <a:pt x="0" y="1862582"/>
                  </a:cubicBezTo>
                  <a:moveTo>
                    <a:pt x="41387" y="1862582"/>
                  </a:moveTo>
                  <a:lnTo>
                    <a:pt x="20693" y="1862582"/>
                  </a:lnTo>
                  <a:lnTo>
                    <a:pt x="3207" y="1848993"/>
                  </a:lnTo>
                  <a:cubicBezTo>
                    <a:pt x="8174" y="1839468"/>
                    <a:pt x="17589" y="1835023"/>
                    <a:pt x="26487" y="1838198"/>
                  </a:cubicBezTo>
                  <a:cubicBezTo>
                    <a:pt x="35386" y="1841373"/>
                    <a:pt x="41387" y="1851279"/>
                    <a:pt x="41387" y="1862582"/>
                  </a:cubicBezTo>
                  <a:cubicBezTo>
                    <a:pt x="41387" y="2862707"/>
                    <a:pt x="713506" y="3674364"/>
                    <a:pt x="1543206" y="3674364"/>
                  </a:cubicBezTo>
                  <a:cubicBezTo>
                    <a:pt x="2372905" y="3674364"/>
                    <a:pt x="3045025" y="2862834"/>
                    <a:pt x="3045025" y="1862582"/>
                  </a:cubicBezTo>
                  <a:cubicBezTo>
                    <a:pt x="3045025" y="862330"/>
                    <a:pt x="2373009" y="50800"/>
                    <a:pt x="1543206" y="50800"/>
                  </a:cubicBezTo>
                  <a:lnTo>
                    <a:pt x="1543206" y="25400"/>
                  </a:lnTo>
                  <a:lnTo>
                    <a:pt x="1543206" y="50800"/>
                  </a:lnTo>
                  <a:cubicBezTo>
                    <a:pt x="713506" y="50800"/>
                    <a:pt x="41387" y="862330"/>
                    <a:pt x="41387" y="1862582"/>
                  </a:cubicBezTo>
                  <a:close/>
                </a:path>
              </a:pathLst>
            </a:custGeom>
            <a:solidFill>
              <a:srgbClr val="000000">
                <a:alpha val="0"/>
              </a:srgbClr>
            </a:solidFill>
          </p:spPr>
        </p:sp>
      </p:grpSp>
      <p:grpSp>
        <p:nvGrpSpPr>
          <p:cNvPr id="34" name="Group 34"/>
          <p:cNvGrpSpPr/>
          <p:nvPr/>
        </p:nvGrpSpPr>
        <p:grpSpPr>
          <a:xfrm>
            <a:off x="13786690" y="3034015"/>
            <a:ext cx="1900178" cy="2215642"/>
            <a:chOff x="0" y="0"/>
            <a:chExt cx="3225436" cy="3760918"/>
          </a:xfrm>
        </p:grpSpPr>
        <p:sp>
          <p:nvSpPr>
            <p:cNvPr id="35" name="Freeform 35"/>
            <p:cNvSpPr/>
            <p:nvPr/>
          </p:nvSpPr>
          <p:spPr>
            <a:xfrm>
              <a:off x="25400" y="25400"/>
              <a:ext cx="3174619" cy="3710178"/>
            </a:xfrm>
            <a:custGeom>
              <a:avLst/>
              <a:gdLst/>
              <a:ahLst/>
              <a:cxnLst/>
              <a:rect l="l" t="t" r="r" b="b"/>
              <a:pathLst>
                <a:path w="3174619" h="3710178">
                  <a:moveTo>
                    <a:pt x="0" y="1855089"/>
                  </a:moveTo>
                  <a:cubicBezTo>
                    <a:pt x="0" y="830580"/>
                    <a:pt x="710692" y="0"/>
                    <a:pt x="1587373" y="0"/>
                  </a:cubicBezTo>
                  <a:cubicBezTo>
                    <a:pt x="2464054" y="0"/>
                    <a:pt x="3174619" y="830580"/>
                    <a:pt x="3174619" y="1855089"/>
                  </a:cubicBezTo>
                  <a:cubicBezTo>
                    <a:pt x="3174619" y="2879598"/>
                    <a:pt x="2463927" y="3710178"/>
                    <a:pt x="1587373" y="3710178"/>
                  </a:cubicBezTo>
                  <a:cubicBezTo>
                    <a:pt x="710819" y="3710178"/>
                    <a:pt x="0" y="2879598"/>
                    <a:pt x="0" y="1855089"/>
                  </a:cubicBezTo>
                  <a:close/>
                </a:path>
              </a:pathLst>
            </a:custGeom>
            <a:blipFill>
              <a:blip r:embed="rId9"/>
              <a:stretch>
                <a:fillRect l="-800" t="-7957" r="-800" b="-7955"/>
              </a:stretch>
            </a:blipFill>
          </p:spPr>
        </p:sp>
        <p:sp>
          <p:nvSpPr>
            <p:cNvPr id="36" name="Freeform 36"/>
            <p:cNvSpPr/>
            <p:nvPr/>
          </p:nvSpPr>
          <p:spPr>
            <a:xfrm>
              <a:off x="0" y="0"/>
              <a:ext cx="3225419" cy="3760978"/>
            </a:xfrm>
            <a:custGeom>
              <a:avLst/>
              <a:gdLst/>
              <a:ahLst/>
              <a:cxnLst/>
              <a:rect l="l" t="t" r="r" b="b"/>
              <a:pathLst>
                <a:path w="3225419" h="3760978">
                  <a:moveTo>
                    <a:pt x="0" y="1880489"/>
                  </a:moveTo>
                  <a:cubicBezTo>
                    <a:pt x="0" y="845820"/>
                    <a:pt x="718439" y="0"/>
                    <a:pt x="1612773" y="0"/>
                  </a:cubicBezTo>
                  <a:lnTo>
                    <a:pt x="1612773" y="25400"/>
                  </a:lnTo>
                  <a:lnTo>
                    <a:pt x="1612773" y="0"/>
                  </a:lnTo>
                  <a:cubicBezTo>
                    <a:pt x="2506980" y="0"/>
                    <a:pt x="3225419" y="845820"/>
                    <a:pt x="3225419" y="1880489"/>
                  </a:cubicBezTo>
                  <a:cubicBezTo>
                    <a:pt x="3225419" y="2915158"/>
                    <a:pt x="2506980" y="3760978"/>
                    <a:pt x="1612773" y="3760978"/>
                  </a:cubicBezTo>
                  <a:lnTo>
                    <a:pt x="1612773" y="3735578"/>
                  </a:lnTo>
                  <a:lnTo>
                    <a:pt x="1612773" y="3760978"/>
                  </a:lnTo>
                  <a:cubicBezTo>
                    <a:pt x="718439" y="3760978"/>
                    <a:pt x="0" y="2915158"/>
                    <a:pt x="0" y="1880489"/>
                  </a:cubicBezTo>
                  <a:lnTo>
                    <a:pt x="25400" y="1880489"/>
                  </a:lnTo>
                  <a:lnTo>
                    <a:pt x="46863" y="1894078"/>
                  </a:lnTo>
                  <a:cubicBezTo>
                    <a:pt x="40767" y="1903603"/>
                    <a:pt x="29210" y="1908048"/>
                    <a:pt x="18288" y="1904873"/>
                  </a:cubicBezTo>
                  <a:cubicBezTo>
                    <a:pt x="7366" y="1901698"/>
                    <a:pt x="0" y="1891792"/>
                    <a:pt x="0" y="1880489"/>
                  </a:cubicBezTo>
                  <a:moveTo>
                    <a:pt x="50800" y="1880489"/>
                  </a:moveTo>
                  <a:lnTo>
                    <a:pt x="25400" y="1880489"/>
                  </a:lnTo>
                  <a:lnTo>
                    <a:pt x="3937" y="1866900"/>
                  </a:lnTo>
                  <a:cubicBezTo>
                    <a:pt x="10033" y="1857375"/>
                    <a:pt x="21590" y="1852930"/>
                    <a:pt x="32512" y="1856105"/>
                  </a:cubicBezTo>
                  <a:cubicBezTo>
                    <a:pt x="43434" y="1859280"/>
                    <a:pt x="50800" y="1869186"/>
                    <a:pt x="50800" y="1880489"/>
                  </a:cubicBezTo>
                  <a:cubicBezTo>
                    <a:pt x="50800" y="2894838"/>
                    <a:pt x="753618" y="3710178"/>
                    <a:pt x="1612773" y="3710178"/>
                  </a:cubicBezTo>
                  <a:cubicBezTo>
                    <a:pt x="2471928" y="3710178"/>
                    <a:pt x="3174746" y="2894838"/>
                    <a:pt x="3174746" y="1880489"/>
                  </a:cubicBezTo>
                  <a:lnTo>
                    <a:pt x="3200146" y="1880489"/>
                  </a:lnTo>
                  <a:lnTo>
                    <a:pt x="3174746" y="1880489"/>
                  </a:lnTo>
                  <a:cubicBezTo>
                    <a:pt x="3174619" y="866140"/>
                    <a:pt x="2471801" y="50800"/>
                    <a:pt x="1612773" y="50800"/>
                  </a:cubicBezTo>
                  <a:lnTo>
                    <a:pt x="1612773" y="25400"/>
                  </a:lnTo>
                  <a:lnTo>
                    <a:pt x="1612773" y="50800"/>
                  </a:lnTo>
                  <a:cubicBezTo>
                    <a:pt x="753618" y="50800"/>
                    <a:pt x="50800" y="866140"/>
                    <a:pt x="50800" y="1880489"/>
                  </a:cubicBezTo>
                  <a:close/>
                </a:path>
              </a:pathLst>
            </a:custGeom>
            <a:solidFill>
              <a:srgbClr val="000000">
                <a:alpha val="0"/>
              </a:srgbClr>
            </a:solidFill>
          </p:spPr>
        </p:sp>
      </p:grpSp>
      <p:grpSp>
        <p:nvGrpSpPr>
          <p:cNvPr id="37" name="Group 37"/>
          <p:cNvGrpSpPr/>
          <p:nvPr/>
        </p:nvGrpSpPr>
        <p:grpSpPr>
          <a:xfrm>
            <a:off x="5286027" y="7499195"/>
            <a:ext cx="2151038" cy="859027"/>
            <a:chOff x="0" y="0"/>
            <a:chExt cx="2868050" cy="1145369"/>
          </a:xfrm>
        </p:grpSpPr>
        <p:sp>
          <p:nvSpPr>
            <p:cNvPr id="38" name="Freeform 38"/>
            <p:cNvSpPr/>
            <p:nvPr/>
          </p:nvSpPr>
          <p:spPr>
            <a:xfrm>
              <a:off x="21451" y="21451"/>
              <a:ext cx="2825148" cy="1102494"/>
            </a:xfrm>
            <a:custGeom>
              <a:avLst/>
              <a:gdLst/>
              <a:ahLst/>
              <a:cxnLst/>
              <a:rect l="l" t="t" r="r" b="b"/>
              <a:pathLst>
                <a:path w="2825148" h="1102494">
                  <a:moveTo>
                    <a:pt x="0" y="183732"/>
                  </a:moveTo>
                  <a:cubicBezTo>
                    <a:pt x="0" y="82266"/>
                    <a:pt x="84197" y="0"/>
                    <a:pt x="188022" y="0"/>
                  </a:cubicBezTo>
                  <a:lnTo>
                    <a:pt x="2637127" y="0"/>
                  </a:lnTo>
                  <a:cubicBezTo>
                    <a:pt x="2740951" y="0"/>
                    <a:pt x="2825148" y="82266"/>
                    <a:pt x="2825148" y="183732"/>
                  </a:cubicBezTo>
                  <a:lnTo>
                    <a:pt x="2825148" y="918763"/>
                  </a:lnTo>
                  <a:cubicBezTo>
                    <a:pt x="2825148" y="1020228"/>
                    <a:pt x="2740951" y="1102494"/>
                    <a:pt x="2637127" y="1102494"/>
                  </a:cubicBezTo>
                  <a:lnTo>
                    <a:pt x="188022" y="1102494"/>
                  </a:lnTo>
                  <a:cubicBezTo>
                    <a:pt x="84197" y="1102494"/>
                    <a:pt x="0" y="1020228"/>
                    <a:pt x="0" y="918763"/>
                  </a:cubicBezTo>
                  <a:close/>
                </a:path>
              </a:pathLst>
            </a:custGeom>
            <a:solidFill>
              <a:srgbClr val="1C3879"/>
            </a:solidFill>
          </p:spPr>
        </p:sp>
        <p:sp>
          <p:nvSpPr>
            <p:cNvPr id="39" name="Freeform 39"/>
            <p:cNvSpPr/>
            <p:nvPr/>
          </p:nvSpPr>
          <p:spPr>
            <a:xfrm>
              <a:off x="0" y="0"/>
              <a:ext cx="2868051" cy="1145402"/>
            </a:xfrm>
            <a:custGeom>
              <a:avLst/>
              <a:gdLst/>
              <a:ahLst/>
              <a:cxnLst/>
              <a:rect l="l" t="t" r="r" b="b"/>
              <a:pathLst>
                <a:path w="2868051" h="1145402">
                  <a:moveTo>
                    <a:pt x="0" y="205183"/>
                  </a:moveTo>
                  <a:cubicBezTo>
                    <a:pt x="0" y="91383"/>
                    <a:pt x="94279" y="0"/>
                    <a:pt x="209473" y="0"/>
                  </a:cubicBezTo>
                  <a:lnTo>
                    <a:pt x="2658578" y="0"/>
                  </a:lnTo>
                  <a:lnTo>
                    <a:pt x="2658578" y="21451"/>
                  </a:lnTo>
                  <a:lnTo>
                    <a:pt x="2658578" y="0"/>
                  </a:lnTo>
                  <a:cubicBezTo>
                    <a:pt x="2773772" y="0"/>
                    <a:pt x="2868051" y="91383"/>
                    <a:pt x="2868051" y="205183"/>
                  </a:cubicBezTo>
                  <a:lnTo>
                    <a:pt x="2846599" y="205183"/>
                  </a:lnTo>
                  <a:lnTo>
                    <a:pt x="2868051" y="205183"/>
                  </a:lnTo>
                  <a:lnTo>
                    <a:pt x="2868051" y="940214"/>
                  </a:lnTo>
                  <a:lnTo>
                    <a:pt x="2846599" y="940214"/>
                  </a:lnTo>
                  <a:lnTo>
                    <a:pt x="2868051" y="940214"/>
                  </a:lnTo>
                  <a:cubicBezTo>
                    <a:pt x="2868051" y="1054014"/>
                    <a:pt x="2773772" y="1145402"/>
                    <a:pt x="2658578" y="1145402"/>
                  </a:cubicBezTo>
                  <a:lnTo>
                    <a:pt x="2658578" y="1123945"/>
                  </a:lnTo>
                  <a:lnTo>
                    <a:pt x="2658578" y="1145402"/>
                  </a:lnTo>
                  <a:lnTo>
                    <a:pt x="209473" y="1145402"/>
                  </a:lnTo>
                  <a:lnTo>
                    <a:pt x="209473" y="1123945"/>
                  </a:lnTo>
                  <a:lnTo>
                    <a:pt x="209473" y="1145402"/>
                  </a:lnTo>
                  <a:cubicBezTo>
                    <a:pt x="94279" y="1145402"/>
                    <a:pt x="0" y="1054014"/>
                    <a:pt x="0" y="940214"/>
                  </a:cubicBezTo>
                  <a:lnTo>
                    <a:pt x="0" y="205183"/>
                  </a:lnTo>
                  <a:lnTo>
                    <a:pt x="21451" y="205183"/>
                  </a:lnTo>
                  <a:lnTo>
                    <a:pt x="0" y="205183"/>
                  </a:lnTo>
                  <a:moveTo>
                    <a:pt x="42903" y="205183"/>
                  </a:moveTo>
                  <a:lnTo>
                    <a:pt x="42903" y="940214"/>
                  </a:lnTo>
                  <a:lnTo>
                    <a:pt x="21451" y="940214"/>
                  </a:lnTo>
                  <a:lnTo>
                    <a:pt x="42903" y="940214"/>
                  </a:lnTo>
                  <a:cubicBezTo>
                    <a:pt x="42903" y="1029345"/>
                    <a:pt x="117017" y="1102494"/>
                    <a:pt x="209473" y="1102494"/>
                  </a:cubicBezTo>
                  <a:lnTo>
                    <a:pt x="2658578" y="1102494"/>
                  </a:lnTo>
                  <a:cubicBezTo>
                    <a:pt x="2751033" y="1102494"/>
                    <a:pt x="2825148" y="1029345"/>
                    <a:pt x="2825148" y="940214"/>
                  </a:cubicBezTo>
                  <a:lnTo>
                    <a:pt x="2825148" y="205183"/>
                  </a:lnTo>
                  <a:cubicBezTo>
                    <a:pt x="2825148" y="116052"/>
                    <a:pt x="2751033" y="42903"/>
                    <a:pt x="2658578" y="42903"/>
                  </a:cubicBezTo>
                  <a:lnTo>
                    <a:pt x="209473" y="42903"/>
                  </a:lnTo>
                  <a:lnTo>
                    <a:pt x="209473" y="21451"/>
                  </a:lnTo>
                  <a:lnTo>
                    <a:pt x="209473" y="42903"/>
                  </a:lnTo>
                  <a:cubicBezTo>
                    <a:pt x="117017" y="42903"/>
                    <a:pt x="42903" y="116052"/>
                    <a:pt x="42903" y="205183"/>
                  </a:cubicBezTo>
                  <a:close/>
                </a:path>
              </a:pathLst>
            </a:custGeom>
            <a:solidFill>
              <a:srgbClr val="FFFFFF"/>
            </a:solidFill>
          </p:spPr>
        </p:sp>
        <p:sp>
          <p:nvSpPr>
            <p:cNvPr id="40" name="TextBox 40"/>
            <p:cNvSpPr txBox="1"/>
            <p:nvPr/>
          </p:nvSpPr>
          <p:spPr>
            <a:xfrm>
              <a:off x="0" y="0"/>
              <a:ext cx="2868050" cy="1145369"/>
            </a:xfrm>
            <a:prstGeom prst="rect">
              <a:avLst/>
            </a:prstGeom>
          </p:spPr>
          <p:txBody>
            <a:bodyPr lIns="50800" tIns="50800" rIns="50800" bIns="50800" rtlCol="0" anchor="t"/>
            <a:lstStyle/>
            <a:p>
              <a:pPr algn="ctr">
                <a:lnSpc>
                  <a:spcPts val="3240"/>
                </a:lnSpc>
              </a:pPr>
              <a:r>
                <a:rPr lang="en-US" sz="2700" spc="3" dirty="0" err="1">
                  <a:solidFill>
                    <a:srgbClr val="1C3879"/>
                  </a:solidFill>
                  <a:latin typeface="TT Ramillas"/>
                  <a:ea typeface="TT Ramillas"/>
                  <a:cs typeface="TT Ramillas"/>
                  <a:sym typeface="TT Ramillas"/>
                </a:rPr>
                <a:t>Модуль</a:t>
              </a:r>
              <a:r>
                <a:rPr lang="en-US" sz="2700" spc="3">
                  <a:solidFill>
                    <a:srgbClr val="1C3879"/>
                  </a:solidFill>
                  <a:latin typeface="TT Ramillas"/>
                  <a:ea typeface="TT Ramillas"/>
                  <a:cs typeface="TT Ramillas"/>
                  <a:sym typeface="TT Ramillas"/>
                </a:rPr>
                <a:t> 2</a:t>
              </a:r>
            </a:p>
          </p:txBody>
        </p:sp>
      </p:grpSp>
      <p:grpSp>
        <p:nvGrpSpPr>
          <p:cNvPr id="41" name="Group 41"/>
          <p:cNvGrpSpPr/>
          <p:nvPr/>
        </p:nvGrpSpPr>
        <p:grpSpPr>
          <a:xfrm>
            <a:off x="8083999" y="7499195"/>
            <a:ext cx="2151038" cy="859027"/>
            <a:chOff x="0" y="0"/>
            <a:chExt cx="2868050" cy="1145369"/>
          </a:xfrm>
        </p:grpSpPr>
        <p:sp>
          <p:nvSpPr>
            <p:cNvPr id="42" name="Freeform 42"/>
            <p:cNvSpPr/>
            <p:nvPr/>
          </p:nvSpPr>
          <p:spPr>
            <a:xfrm>
              <a:off x="21451" y="21451"/>
              <a:ext cx="2825148" cy="1102494"/>
            </a:xfrm>
            <a:custGeom>
              <a:avLst/>
              <a:gdLst/>
              <a:ahLst/>
              <a:cxnLst/>
              <a:rect l="l" t="t" r="r" b="b"/>
              <a:pathLst>
                <a:path w="2825148" h="1102494">
                  <a:moveTo>
                    <a:pt x="0" y="183732"/>
                  </a:moveTo>
                  <a:cubicBezTo>
                    <a:pt x="0" y="82266"/>
                    <a:pt x="84197" y="0"/>
                    <a:pt x="188022" y="0"/>
                  </a:cubicBezTo>
                  <a:lnTo>
                    <a:pt x="2637127" y="0"/>
                  </a:lnTo>
                  <a:cubicBezTo>
                    <a:pt x="2740951" y="0"/>
                    <a:pt x="2825148" y="82266"/>
                    <a:pt x="2825148" y="183732"/>
                  </a:cubicBezTo>
                  <a:lnTo>
                    <a:pt x="2825148" y="918763"/>
                  </a:lnTo>
                  <a:cubicBezTo>
                    <a:pt x="2825148" y="1020228"/>
                    <a:pt x="2740951" y="1102494"/>
                    <a:pt x="2637127" y="1102494"/>
                  </a:cubicBezTo>
                  <a:lnTo>
                    <a:pt x="188022" y="1102494"/>
                  </a:lnTo>
                  <a:cubicBezTo>
                    <a:pt x="84197" y="1102494"/>
                    <a:pt x="0" y="1020228"/>
                    <a:pt x="0" y="918763"/>
                  </a:cubicBezTo>
                  <a:close/>
                </a:path>
              </a:pathLst>
            </a:custGeom>
            <a:solidFill>
              <a:srgbClr val="1C3879"/>
            </a:solidFill>
          </p:spPr>
        </p:sp>
        <p:sp>
          <p:nvSpPr>
            <p:cNvPr id="43" name="Freeform 43"/>
            <p:cNvSpPr/>
            <p:nvPr/>
          </p:nvSpPr>
          <p:spPr>
            <a:xfrm>
              <a:off x="0" y="0"/>
              <a:ext cx="2868051" cy="1145402"/>
            </a:xfrm>
            <a:custGeom>
              <a:avLst/>
              <a:gdLst/>
              <a:ahLst/>
              <a:cxnLst/>
              <a:rect l="l" t="t" r="r" b="b"/>
              <a:pathLst>
                <a:path w="2868051" h="1145402">
                  <a:moveTo>
                    <a:pt x="0" y="205183"/>
                  </a:moveTo>
                  <a:cubicBezTo>
                    <a:pt x="0" y="91383"/>
                    <a:pt x="94279" y="0"/>
                    <a:pt x="209473" y="0"/>
                  </a:cubicBezTo>
                  <a:lnTo>
                    <a:pt x="2658578" y="0"/>
                  </a:lnTo>
                  <a:lnTo>
                    <a:pt x="2658578" y="21451"/>
                  </a:lnTo>
                  <a:lnTo>
                    <a:pt x="2658578" y="0"/>
                  </a:lnTo>
                  <a:cubicBezTo>
                    <a:pt x="2773772" y="0"/>
                    <a:pt x="2868051" y="91383"/>
                    <a:pt x="2868051" y="205183"/>
                  </a:cubicBezTo>
                  <a:lnTo>
                    <a:pt x="2846599" y="205183"/>
                  </a:lnTo>
                  <a:lnTo>
                    <a:pt x="2868051" y="205183"/>
                  </a:lnTo>
                  <a:lnTo>
                    <a:pt x="2868051" y="940214"/>
                  </a:lnTo>
                  <a:lnTo>
                    <a:pt x="2846599" y="940214"/>
                  </a:lnTo>
                  <a:lnTo>
                    <a:pt x="2868051" y="940214"/>
                  </a:lnTo>
                  <a:cubicBezTo>
                    <a:pt x="2868051" y="1054014"/>
                    <a:pt x="2773772" y="1145402"/>
                    <a:pt x="2658578" y="1145402"/>
                  </a:cubicBezTo>
                  <a:lnTo>
                    <a:pt x="2658578" y="1123945"/>
                  </a:lnTo>
                  <a:lnTo>
                    <a:pt x="2658578" y="1145402"/>
                  </a:lnTo>
                  <a:lnTo>
                    <a:pt x="209473" y="1145402"/>
                  </a:lnTo>
                  <a:lnTo>
                    <a:pt x="209473" y="1123945"/>
                  </a:lnTo>
                  <a:lnTo>
                    <a:pt x="209473" y="1145402"/>
                  </a:lnTo>
                  <a:cubicBezTo>
                    <a:pt x="94279" y="1145402"/>
                    <a:pt x="0" y="1054014"/>
                    <a:pt x="0" y="940214"/>
                  </a:cubicBezTo>
                  <a:lnTo>
                    <a:pt x="0" y="205183"/>
                  </a:lnTo>
                  <a:lnTo>
                    <a:pt x="21451" y="205183"/>
                  </a:lnTo>
                  <a:lnTo>
                    <a:pt x="0" y="205183"/>
                  </a:lnTo>
                  <a:moveTo>
                    <a:pt x="42903" y="205183"/>
                  </a:moveTo>
                  <a:lnTo>
                    <a:pt x="42903" y="940214"/>
                  </a:lnTo>
                  <a:lnTo>
                    <a:pt x="21451" y="940214"/>
                  </a:lnTo>
                  <a:lnTo>
                    <a:pt x="42903" y="940214"/>
                  </a:lnTo>
                  <a:cubicBezTo>
                    <a:pt x="42903" y="1029345"/>
                    <a:pt x="117017" y="1102494"/>
                    <a:pt x="209473" y="1102494"/>
                  </a:cubicBezTo>
                  <a:lnTo>
                    <a:pt x="2658578" y="1102494"/>
                  </a:lnTo>
                  <a:cubicBezTo>
                    <a:pt x="2751033" y="1102494"/>
                    <a:pt x="2825148" y="1029345"/>
                    <a:pt x="2825148" y="940214"/>
                  </a:cubicBezTo>
                  <a:lnTo>
                    <a:pt x="2825148" y="205183"/>
                  </a:lnTo>
                  <a:cubicBezTo>
                    <a:pt x="2825148" y="116052"/>
                    <a:pt x="2751033" y="42903"/>
                    <a:pt x="2658578" y="42903"/>
                  </a:cubicBezTo>
                  <a:lnTo>
                    <a:pt x="209473" y="42903"/>
                  </a:lnTo>
                  <a:lnTo>
                    <a:pt x="209473" y="21451"/>
                  </a:lnTo>
                  <a:lnTo>
                    <a:pt x="209473" y="42903"/>
                  </a:lnTo>
                  <a:cubicBezTo>
                    <a:pt x="117017" y="42903"/>
                    <a:pt x="42903" y="116052"/>
                    <a:pt x="42903" y="205183"/>
                  </a:cubicBezTo>
                  <a:close/>
                </a:path>
              </a:pathLst>
            </a:custGeom>
            <a:solidFill>
              <a:srgbClr val="FFFFFF"/>
            </a:solidFill>
          </p:spPr>
        </p:sp>
        <p:sp>
          <p:nvSpPr>
            <p:cNvPr id="44" name="TextBox 44"/>
            <p:cNvSpPr txBox="1"/>
            <p:nvPr/>
          </p:nvSpPr>
          <p:spPr>
            <a:xfrm>
              <a:off x="0" y="0"/>
              <a:ext cx="2868050" cy="1145369"/>
            </a:xfrm>
            <a:prstGeom prst="rect">
              <a:avLst/>
            </a:prstGeom>
          </p:spPr>
          <p:txBody>
            <a:bodyPr lIns="50800" tIns="50800" rIns="50800" bIns="50800" rtlCol="0" anchor="t"/>
            <a:lstStyle/>
            <a:p>
              <a:pPr algn="ctr">
                <a:lnSpc>
                  <a:spcPts val="3240"/>
                </a:lnSpc>
              </a:pPr>
              <a:r>
                <a:rPr lang="en-US" sz="2700" spc="3">
                  <a:solidFill>
                    <a:srgbClr val="1C3879"/>
                  </a:solidFill>
                  <a:latin typeface="TT Ramillas"/>
                  <a:ea typeface="TT Ramillas"/>
                  <a:cs typeface="TT Ramillas"/>
                  <a:sym typeface="TT Ramillas"/>
                </a:rPr>
                <a:t>Модуль 2</a:t>
              </a:r>
            </a:p>
          </p:txBody>
        </p:sp>
      </p:grpSp>
      <p:grpSp>
        <p:nvGrpSpPr>
          <p:cNvPr id="45" name="Group 45"/>
          <p:cNvGrpSpPr/>
          <p:nvPr/>
        </p:nvGrpSpPr>
        <p:grpSpPr>
          <a:xfrm>
            <a:off x="10864870" y="7499195"/>
            <a:ext cx="4821997" cy="859027"/>
            <a:chOff x="0" y="0"/>
            <a:chExt cx="6429330" cy="1145369"/>
          </a:xfrm>
        </p:grpSpPr>
        <p:sp>
          <p:nvSpPr>
            <p:cNvPr id="46" name="Freeform 46"/>
            <p:cNvSpPr/>
            <p:nvPr/>
          </p:nvSpPr>
          <p:spPr>
            <a:xfrm>
              <a:off x="48088" y="21451"/>
              <a:ext cx="6333155" cy="1102494"/>
            </a:xfrm>
            <a:custGeom>
              <a:avLst/>
              <a:gdLst/>
              <a:ahLst/>
              <a:cxnLst/>
              <a:rect l="l" t="t" r="r" b="b"/>
              <a:pathLst>
                <a:path w="6333155" h="1102494">
                  <a:moveTo>
                    <a:pt x="0" y="183732"/>
                  </a:moveTo>
                  <a:cubicBezTo>
                    <a:pt x="0" y="82266"/>
                    <a:pt x="188744" y="0"/>
                    <a:pt x="421489" y="0"/>
                  </a:cubicBezTo>
                  <a:lnTo>
                    <a:pt x="5911665" y="0"/>
                  </a:lnTo>
                  <a:cubicBezTo>
                    <a:pt x="6144410" y="0"/>
                    <a:pt x="6333154" y="82266"/>
                    <a:pt x="6333154" y="183732"/>
                  </a:cubicBezTo>
                  <a:lnTo>
                    <a:pt x="6333154" y="918763"/>
                  </a:lnTo>
                  <a:cubicBezTo>
                    <a:pt x="6333154" y="1020228"/>
                    <a:pt x="6144410" y="1102494"/>
                    <a:pt x="5911665" y="1102494"/>
                  </a:cubicBezTo>
                  <a:lnTo>
                    <a:pt x="421489" y="1102494"/>
                  </a:lnTo>
                  <a:cubicBezTo>
                    <a:pt x="188744" y="1102494"/>
                    <a:pt x="0" y="1020228"/>
                    <a:pt x="0" y="918763"/>
                  </a:cubicBezTo>
                  <a:close/>
                </a:path>
              </a:pathLst>
            </a:custGeom>
            <a:solidFill>
              <a:srgbClr val="1C3879"/>
            </a:solidFill>
          </p:spPr>
        </p:sp>
        <p:sp>
          <p:nvSpPr>
            <p:cNvPr id="47" name="Freeform 47"/>
            <p:cNvSpPr/>
            <p:nvPr/>
          </p:nvSpPr>
          <p:spPr>
            <a:xfrm>
              <a:off x="0" y="0"/>
              <a:ext cx="6429330" cy="1145402"/>
            </a:xfrm>
            <a:custGeom>
              <a:avLst/>
              <a:gdLst/>
              <a:ahLst/>
              <a:cxnLst/>
              <a:rect l="l" t="t" r="r" b="b"/>
              <a:pathLst>
                <a:path w="6429330" h="1145402">
                  <a:moveTo>
                    <a:pt x="0" y="205183"/>
                  </a:moveTo>
                  <a:cubicBezTo>
                    <a:pt x="0" y="91383"/>
                    <a:pt x="211346" y="0"/>
                    <a:pt x="469577" y="0"/>
                  </a:cubicBezTo>
                  <a:lnTo>
                    <a:pt x="5959753" y="0"/>
                  </a:lnTo>
                  <a:lnTo>
                    <a:pt x="5959753" y="21451"/>
                  </a:lnTo>
                  <a:lnTo>
                    <a:pt x="5959753" y="0"/>
                  </a:lnTo>
                  <a:cubicBezTo>
                    <a:pt x="6217984" y="0"/>
                    <a:pt x="6429330" y="91383"/>
                    <a:pt x="6429330" y="205183"/>
                  </a:cubicBezTo>
                  <a:lnTo>
                    <a:pt x="6381242" y="205183"/>
                  </a:lnTo>
                  <a:lnTo>
                    <a:pt x="6429330" y="205183"/>
                  </a:lnTo>
                  <a:lnTo>
                    <a:pt x="6429330" y="940214"/>
                  </a:lnTo>
                  <a:lnTo>
                    <a:pt x="6381242" y="940214"/>
                  </a:lnTo>
                  <a:lnTo>
                    <a:pt x="6429330" y="940214"/>
                  </a:lnTo>
                  <a:cubicBezTo>
                    <a:pt x="6429330" y="1054014"/>
                    <a:pt x="6217984" y="1145402"/>
                    <a:pt x="5959753" y="1145402"/>
                  </a:cubicBezTo>
                  <a:lnTo>
                    <a:pt x="5959753" y="1123945"/>
                  </a:lnTo>
                  <a:lnTo>
                    <a:pt x="5959753" y="1145402"/>
                  </a:lnTo>
                  <a:lnTo>
                    <a:pt x="469577" y="1145402"/>
                  </a:lnTo>
                  <a:lnTo>
                    <a:pt x="469577" y="1123945"/>
                  </a:lnTo>
                  <a:lnTo>
                    <a:pt x="469577" y="1145402"/>
                  </a:lnTo>
                  <a:cubicBezTo>
                    <a:pt x="211346" y="1145402"/>
                    <a:pt x="0" y="1054014"/>
                    <a:pt x="0" y="940214"/>
                  </a:cubicBezTo>
                  <a:lnTo>
                    <a:pt x="0" y="205183"/>
                  </a:lnTo>
                  <a:lnTo>
                    <a:pt x="48088" y="205183"/>
                  </a:lnTo>
                  <a:lnTo>
                    <a:pt x="0" y="205183"/>
                  </a:lnTo>
                  <a:moveTo>
                    <a:pt x="96175" y="205183"/>
                  </a:moveTo>
                  <a:lnTo>
                    <a:pt x="96175" y="940214"/>
                  </a:lnTo>
                  <a:lnTo>
                    <a:pt x="48088" y="940214"/>
                  </a:lnTo>
                  <a:lnTo>
                    <a:pt x="96175" y="940214"/>
                  </a:lnTo>
                  <a:cubicBezTo>
                    <a:pt x="96175" y="1029345"/>
                    <a:pt x="262319" y="1102494"/>
                    <a:pt x="469577" y="1102494"/>
                  </a:cubicBezTo>
                  <a:lnTo>
                    <a:pt x="5959753" y="1102494"/>
                  </a:lnTo>
                  <a:cubicBezTo>
                    <a:pt x="6167011" y="1102494"/>
                    <a:pt x="6333155" y="1029345"/>
                    <a:pt x="6333155" y="940214"/>
                  </a:cubicBezTo>
                  <a:lnTo>
                    <a:pt x="6333155" y="205183"/>
                  </a:lnTo>
                  <a:cubicBezTo>
                    <a:pt x="6333155" y="116052"/>
                    <a:pt x="6167011" y="42903"/>
                    <a:pt x="5959753" y="42903"/>
                  </a:cubicBezTo>
                  <a:lnTo>
                    <a:pt x="469577" y="42903"/>
                  </a:lnTo>
                  <a:lnTo>
                    <a:pt x="469577" y="21451"/>
                  </a:lnTo>
                  <a:lnTo>
                    <a:pt x="469577" y="42903"/>
                  </a:lnTo>
                  <a:cubicBezTo>
                    <a:pt x="262319" y="42903"/>
                    <a:pt x="96175" y="116052"/>
                    <a:pt x="96175" y="205183"/>
                  </a:cubicBezTo>
                  <a:close/>
                </a:path>
              </a:pathLst>
            </a:custGeom>
            <a:solidFill>
              <a:srgbClr val="FFFFFF"/>
            </a:solidFill>
          </p:spPr>
        </p:sp>
        <p:sp>
          <p:nvSpPr>
            <p:cNvPr id="48" name="TextBox 48"/>
            <p:cNvSpPr txBox="1"/>
            <p:nvPr/>
          </p:nvSpPr>
          <p:spPr>
            <a:xfrm>
              <a:off x="0" y="0"/>
              <a:ext cx="6429330" cy="1145369"/>
            </a:xfrm>
            <a:prstGeom prst="rect">
              <a:avLst/>
            </a:prstGeom>
          </p:spPr>
          <p:txBody>
            <a:bodyPr lIns="50800" tIns="50800" rIns="50800" bIns="50800" rtlCol="0" anchor="t"/>
            <a:lstStyle/>
            <a:p>
              <a:pPr algn="ctr">
                <a:lnSpc>
                  <a:spcPts val="3240"/>
                </a:lnSpc>
              </a:pPr>
              <a:r>
                <a:rPr lang="en-US" sz="2700" spc="3">
                  <a:solidFill>
                    <a:srgbClr val="1C3879"/>
                  </a:solidFill>
                  <a:latin typeface="TT Ramillas"/>
                  <a:ea typeface="TT Ramillas"/>
                  <a:cs typeface="TT Ramillas"/>
                  <a:sym typeface="TT Ramillas"/>
                </a:rPr>
                <a:t>Модуль 2</a:t>
              </a:r>
            </a:p>
          </p:txBody>
        </p:sp>
      </p:grpSp>
      <p:grpSp>
        <p:nvGrpSpPr>
          <p:cNvPr id="49" name="Group 49"/>
          <p:cNvGrpSpPr/>
          <p:nvPr/>
        </p:nvGrpSpPr>
        <p:grpSpPr>
          <a:xfrm>
            <a:off x="2429057" y="7499195"/>
            <a:ext cx="2151038" cy="859027"/>
            <a:chOff x="0" y="0"/>
            <a:chExt cx="2868050" cy="1145369"/>
          </a:xfrm>
        </p:grpSpPr>
        <p:sp>
          <p:nvSpPr>
            <p:cNvPr id="50" name="Freeform 50"/>
            <p:cNvSpPr/>
            <p:nvPr/>
          </p:nvSpPr>
          <p:spPr>
            <a:xfrm>
              <a:off x="21451" y="21451"/>
              <a:ext cx="2825148" cy="1102494"/>
            </a:xfrm>
            <a:custGeom>
              <a:avLst/>
              <a:gdLst/>
              <a:ahLst/>
              <a:cxnLst/>
              <a:rect l="l" t="t" r="r" b="b"/>
              <a:pathLst>
                <a:path w="2825148" h="1102494">
                  <a:moveTo>
                    <a:pt x="0" y="183732"/>
                  </a:moveTo>
                  <a:cubicBezTo>
                    <a:pt x="0" y="82266"/>
                    <a:pt x="84197" y="0"/>
                    <a:pt x="188022" y="0"/>
                  </a:cubicBezTo>
                  <a:lnTo>
                    <a:pt x="2637127" y="0"/>
                  </a:lnTo>
                  <a:cubicBezTo>
                    <a:pt x="2740951" y="0"/>
                    <a:pt x="2825148" y="82266"/>
                    <a:pt x="2825148" y="183732"/>
                  </a:cubicBezTo>
                  <a:lnTo>
                    <a:pt x="2825148" y="918763"/>
                  </a:lnTo>
                  <a:cubicBezTo>
                    <a:pt x="2825148" y="1020228"/>
                    <a:pt x="2740951" y="1102494"/>
                    <a:pt x="2637127" y="1102494"/>
                  </a:cubicBezTo>
                  <a:lnTo>
                    <a:pt x="188022" y="1102494"/>
                  </a:lnTo>
                  <a:cubicBezTo>
                    <a:pt x="84197" y="1102494"/>
                    <a:pt x="0" y="1020228"/>
                    <a:pt x="0" y="918763"/>
                  </a:cubicBezTo>
                  <a:close/>
                </a:path>
              </a:pathLst>
            </a:custGeom>
            <a:solidFill>
              <a:srgbClr val="1C3879"/>
            </a:solidFill>
          </p:spPr>
        </p:sp>
        <p:sp>
          <p:nvSpPr>
            <p:cNvPr id="51" name="Freeform 51"/>
            <p:cNvSpPr/>
            <p:nvPr/>
          </p:nvSpPr>
          <p:spPr>
            <a:xfrm>
              <a:off x="0" y="0"/>
              <a:ext cx="2868051" cy="1145402"/>
            </a:xfrm>
            <a:custGeom>
              <a:avLst/>
              <a:gdLst/>
              <a:ahLst/>
              <a:cxnLst/>
              <a:rect l="l" t="t" r="r" b="b"/>
              <a:pathLst>
                <a:path w="2868051" h="1145402">
                  <a:moveTo>
                    <a:pt x="0" y="205183"/>
                  </a:moveTo>
                  <a:cubicBezTo>
                    <a:pt x="0" y="91383"/>
                    <a:pt x="94279" y="0"/>
                    <a:pt x="209473" y="0"/>
                  </a:cubicBezTo>
                  <a:lnTo>
                    <a:pt x="2658578" y="0"/>
                  </a:lnTo>
                  <a:lnTo>
                    <a:pt x="2658578" y="21451"/>
                  </a:lnTo>
                  <a:lnTo>
                    <a:pt x="2658578" y="0"/>
                  </a:lnTo>
                  <a:cubicBezTo>
                    <a:pt x="2773772" y="0"/>
                    <a:pt x="2868051" y="91383"/>
                    <a:pt x="2868051" y="205183"/>
                  </a:cubicBezTo>
                  <a:lnTo>
                    <a:pt x="2846599" y="205183"/>
                  </a:lnTo>
                  <a:lnTo>
                    <a:pt x="2868051" y="205183"/>
                  </a:lnTo>
                  <a:lnTo>
                    <a:pt x="2868051" y="940214"/>
                  </a:lnTo>
                  <a:lnTo>
                    <a:pt x="2846599" y="940214"/>
                  </a:lnTo>
                  <a:lnTo>
                    <a:pt x="2868051" y="940214"/>
                  </a:lnTo>
                  <a:cubicBezTo>
                    <a:pt x="2868051" y="1054014"/>
                    <a:pt x="2773772" y="1145402"/>
                    <a:pt x="2658578" y="1145402"/>
                  </a:cubicBezTo>
                  <a:lnTo>
                    <a:pt x="2658578" y="1123945"/>
                  </a:lnTo>
                  <a:lnTo>
                    <a:pt x="2658578" y="1145402"/>
                  </a:lnTo>
                  <a:lnTo>
                    <a:pt x="209473" y="1145402"/>
                  </a:lnTo>
                  <a:lnTo>
                    <a:pt x="209473" y="1123945"/>
                  </a:lnTo>
                  <a:lnTo>
                    <a:pt x="209473" y="1145402"/>
                  </a:lnTo>
                  <a:cubicBezTo>
                    <a:pt x="94279" y="1145402"/>
                    <a:pt x="0" y="1054014"/>
                    <a:pt x="0" y="940214"/>
                  </a:cubicBezTo>
                  <a:lnTo>
                    <a:pt x="0" y="205183"/>
                  </a:lnTo>
                  <a:lnTo>
                    <a:pt x="21451" y="205183"/>
                  </a:lnTo>
                  <a:lnTo>
                    <a:pt x="0" y="205183"/>
                  </a:lnTo>
                  <a:moveTo>
                    <a:pt x="42903" y="205183"/>
                  </a:moveTo>
                  <a:lnTo>
                    <a:pt x="42903" y="940214"/>
                  </a:lnTo>
                  <a:lnTo>
                    <a:pt x="21451" y="940214"/>
                  </a:lnTo>
                  <a:lnTo>
                    <a:pt x="42903" y="940214"/>
                  </a:lnTo>
                  <a:cubicBezTo>
                    <a:pt x="42903" y="1029345"/>
                    <a:pt x="117017" y="1102494"/>
                    <a:pt x="209473" y="1102494"/>
                  </a:cubicBezTo>
                  <a:lnTo>
                    <a:pt x="2658578" y="1102494"/>
                  </a:lnTo>
                  <a:cubicBezTo>
                    <a:pt x="2751033" y="1102494"/>
                    <a:pt x="2825148" y="1029345"/>
                    <a:pt x="2825148" y="940214"/>
                  </a:cubicBezTo>
                  <a:lnTo>
                    <a:pt x="2825148" y="205183"/>
                  </a:lnTo>
                  <a:cubicBezTo>
                    <a:pt x="2825148" y="116052"/>
                    <a:pt x="2751033" y="42903"/>
                    <a:pt x="2658578" y="42903"/>
                  </a:cubicBezTo>
                  <a:lnTo>
                    <a:pt x="209473" y="42903"/>
                  </a:lnTo>
                  <a:lnTo>
                    <a:pt x="209473" y="21451"/>
                  </a:lnTo>
                  <a:lnTo>
                    <a:pt x="209473" y="42903"/>
                  </a:lnTo>
                  <a:cubicBezTo>
                    <a:pt x="117017" y="42903"/>
                    <a:pt x="42903" y="116052"/>
                    <a:pt x="42903" y="205183"/>
                  </a:cubicBezTo>
                  <a:close/>
                </a:path>
              </a:pathLst>
            </a:custGeom>
            <a:solidFill>
              <a:srgbClr val="FFFFFF"/>
            </a:solidFill>
          </p:spPr>
        </p:sp>
        <p:sp>
          <p:nvSpPr>
            <p:cNvPr id="52" name="TextBox 52"/>
            <p:cNvSpPr txBox="1"/>
            <p:nvPr/>
          </p:nvSpPr>
          <p:spPr>
            <a:xfrm>
              <a:off x="0" y="0"/>
              <a:ext cx="2868050" cy="1145369"/>
            </a:xfrm>
            <a:prstGeom prst="rect">
              <a:avLst/>
            </a:prstGeom>
          </p:spPr>
          <p:txBody>
            <a:bodyPr lIns="50800" tIns="50800" rIns="50800" bIns="50800" rtlCol="0" anchor="t"/>
            <a:lstStyle/>
            <a:p>
              <a:pPr algn="ctr">
                <a:lnSpc>
                  <a:spcPts val="3240"/>
                </a:lnSpc>
              </a:pPr>
              <a:r>
                <a:rPr lang="en-US" sz="2700" spc="3">
                  <a:solidFill>
                    <a:srgbClr val="1C3879"/>
                  </a:solidFill>
                  <a:latin typeface="TT Ramillas"/>
                  <a:ea typeface="TT Ramillas"/>
                  <a:cs typeface="TT Ramillas"/>
                  <a:sym typeface="TT Ramillas"/>
                </a:rPr>
                <a:t>Модуль 2</a:t>
              </a:r>
            </a:p>
          </p:txBody>
        </p:sp>
      </p:grpSp>
      <p:grpSp>
        <p:nvGrpSpPr>
          <p:cNvPr id="53" name="Group 53"/>
          <p:cNvGrpSpPr/>
          <p:nvPr/>
        </p:nvGrpSpPr>
        <p:grpSpPr>
          <a:xfrm>
            <a:off x="2606601" y="3227232"/>
            <a:ext cx="1795949" cy="2018463"/>
            <a:chOff x="0" y="0"/>
            <a:chExt cx="2835379" cy="3186676"/>
          </a:xfrm>
        </p:grpSpPr>
        <p:sp>
          <p:nvSpPr>
            <p:cNvPr id="54" name="Freeform 54"/>
            <p:cNvSpPr/>
            <p:nvPr/>
          </p:nvSpPr>
          <p:spPr>
            <a:xfrm>
              <a:off x="28115" y="25400"/>
              <a:ext cx="2779136" cy="3135884"/>
            </a:xfrm>
            <a:custGeom>
              <a:avLst/>
              <a:gdLst/>
              <a:ahLst/>
              <a:cxnLst/>
              <a:rect l="l" t="t" r="r" b="b"/>
              <a:pathLst>
                <a:path w="2779136" h="3135884">
                  <a:moveTo>
                    <a:pt x="0" y="1567942"/>
                  </a:moveTo>
                  <a:cubicBezTo>
                    <a:pt x="0" y="701929"/>
                    <a:pt x="622178" y="0"/>
                    <a:pt x="1389568" y="0"/>
                  </a:cubicBezTo>
                  <a:cubicBezTo>
                    <a:pt x="2156958" y="0"/>
                    <a:pt x="2779136" y="701929"/>
                    <a:pt x="2779136" y="1567942"/>
                  </a:cubicBezTo>
                  <a:cubicBezTo>
                    <a:pt x="2779136" y="2433955"/>
                    <a:pt x="2156958" y="3135884"/>
                    <a:pt x="1389568" y="3135884"/>
                  </a:cubicBezTo>
                  <a:cubicBezTo>
                    <a:pt x="622178" y="3135884"/>
                    <a:pt x="0" y="2433828"/>
                    <a:pt x="0" y="1567942"/>
                  </a:cubicBezTo>
                  <a:close/>
                </a:path>
              </a:pathLst>
            </a:custGeom>
            <a:blipFill>
              <a:blip r:embed="rId10"/>
              <a:stretch>
                <a:fillRect l="-1011" t="-8721" r="-1012" b="-8894"/>
              </a:stretch>
            </a:blipFill>
          </p:spPr>
        </p:sp>
        <p:sp>
          <p:nvSpPr>
            <p:cNvPr id="55" name="Freeform 55"/>
            <p:cNvSpPr/>
            <p:nvPr/>
          </p:nvSpPr>
          <p:spPr>
            <a:xfrm>
              <a:off x="0" y="0"/>
              <a:ext cx="2835365" cy="3186684"/>
            </a:xfrm>
            <a:custGeom>
              <a:avLst/>
              <a:gdLst/>
              <a:ahLst/>
              <a:cxnLst/>
              <a:rect l="l" t="t" r="r" b="b"/>
              <a:pathLst>
                <a:path w="2835365" h="3186684">
                  <a:moveTo>
                    <a:pt x="0" y="1593342"/>
                  </a:moveTo>
                  <a:cubicBezTo>
                    <a:pt x="0" y="718947"/>
                    <a:pt x="629207" y="0"/>
                    <a:pt x="1417683" y="0"/>
                  </a:cubicBezTo>
                  <a:lnTo>
                    <a:pt x="1417683" y="25400"/>
                  </a:lnTo>
                  <a:lnTo>
                    <a:pt x="1417683" y="0"/>
                  </a:lnTo>
                  <a:cubicBezTo>
                    <a:pt x="2206159" y="0"/>
                    <a:pt x="2835365" y="718947"/>
                    <a:pt x="2835365" y="1593342"/>
                  </a:cubicBezTo>
                  <a:lnTo>
                    <a:pt x="2807251" y="1593342"/>
                  </a:lnTo>
                  <a:lnTo>
                    <a:pt x="2835365" y="1593342"/>
                  </a:lnTo>
                  <a:cubicBezTo>
                    <a:pt x="2835365" y="2467737"/>
                    <a:pt x="2206159" y="3186684"/>
                    <a:pt x="1417683" y="3186684"/>
                  </a:cubicBezTo>
                  <a:lnTo>
                    <a:pt x="1417683" y="3161284"/>
                  </a:lnTo>
                  <a:lnTo>
                    <a:pt x="1417683" y="3186684"/>
                  </a:lnTo>
                  <a:cubicBezTo>
                    <a:pt x="629207" y="3186684"/>
                    <a:pt x="0" y="2467737"/>
                    <a:pt x="0" y="1593342"/>
                  </a:cubicBezTo>
                  <a:lnTo>
                    <a:pt x="28115" y="1593342"/>
                  </a:lnTo>
                  <a:lnTo>
                    <a:pt x="56229" y="1593342"/>
                  </a:lnTo>
                  <a:lnTo>
                    <a:pt x="28115" y="1593342"/>
                  </a:lnTo>
                  <a:lnTo>
                    <a:pt x="0" y="1593342"/>
                  </a:lnTo>
                  <a:moveTo>
                    <a:pt x="56229" y="1593342"/>
                  </a:moveTo>
                  <a:cubicBezTo>
                    <a:pt x="56229" y="1607312"/>
                    <a:pt x="43578" y="1618742"/>
                    <a:pt x="28115" y="1618742"/>
                  </a:cubicBezTo>
                  <a:cubicBezTo>
                    <a:pt x="12652" y="1618742"/>
                    <a:pt x="0" y="1607312"/>
                    <a:pt x="0" y="1593342"/>
                  </a:cubicBezTo>
                  <a:cubicBezTo>
                    <a:pt x="0" y="1579372"/>
                    <a:pt x="12652" y="1567942"/>
                    <a:pt x="28115" y="1567942"/>
                  </a:cubicBezTo>
                  <a:cubicBezTo>
                    <a:pt x="43578" y="1567942"/>
                    <a:pt x="56229" y="1579372"/>
                    <a:pt x="56229" y="1593342"/>
                  </a:cubicBezTo>
                  <a:cubicBezTo>
                    <a:pt x="56229" y="2450846"/>
                    <a:pt x="671238" y="3135884"/>
                    <a:pt x="1417683" y="3135884"/>
                  </a:cubicBezTo>
                  <a:cubicBezTo>
                    <a:pt x="2164127" y="3135884"/>
                    <a:pt x="2779136" y="2450846"/>
                    <a:pt x="2779136" y="1593342"/>
                  </a:cubicBezTo>
                  <a:cubicBezTo>
                    <a:pt x="2779136" y="735838"/>
                    <a:pt x="2164127" y="50800"/>
                    <a:pt x="1417683" y="50800"/>
                  </a:cubicBezTo>
                  <a:lnTo>
                    <a:pt x="1417683" y="25400"/>
                  </a:lnTo>
                  <a:lnTo>
                    <a:pt x="1417683" y="50800"/>
                  </a:lnTo>
                  <a:cubicBezTo>
                    <a:pt x="671238" y="50800"/>
                    <a:pt x="56229" y="735838"/>
                    <a:pt x="56229" y="1593342"/>
                  </a:cubicBezTo>
                  <a:close/>
                </a:path>
              </a:pathLst>
            </a:custGeom>
            <a:solidFill>
              <a:srgbClr val="000000">
                <a:alpha val="0"/>
              </a:srgbClr>
            </a:solidFill>
          </p:spPr>
        </p:sp>
      </p:grpSp>
      <p:sp>
        <p:nvSpPr>
          <p:cNvPr id="56" name="TextBox 56"/>
          <p:cNvSpPr txBox="1"/>
          <p:nvPr/>
        </p:nvSpPr>
        <p:spPr>
          <a:xfrm>
            <a:off x="2351847" y="5477083"/>
            <a:ext cx="2398748" cy="2022112"/>
          </a:xfrm>
          <a:prstGeom prst="rect">
            <a:avLst/>
          </a:prstGeom>
        </p:spPr>
        <p:txBody>
          <a:bodyPr lIns="0" tIns="0" rIns="0" bIns="0" rtlCol="0" anchor="t">
            <a:spAutoFit/>
          </a:bodyPr>
          <a:lstStyle/>
          <a:p>
            <a:pPr algn="ctr">
              <a:lnSpc>
                <a:spcPts val="3967"/>
              </a:lnSpc>
            </a:pPr>
            <a:r>
              <a:rPr lang="en-US" sz="3673" spc="4">
                <a:solidFill>
                  <a:srgbClr val="FFFFFF"/>
                </a:solidFill>
                <a:latin typeface="TT Ramillas"/>
                <a:ea typeface="TT Ramillas"/>
                <a:cs typeface="TT Ramillas"/>
                <a:sym typeface="TT Ramillas"/>
              </a:rPr>
              <a:t>Сергій Білівненко</a:t>
            </a:r>
          </a:p>
        </p:txBody>
      </p:sp>
      <p:sp>
        <p:nvSpPr>
          <p:cNvPr id="57" name="TextBox 57"/>
          <p:cNvSpPr txBox="1"/>
          <p:nvPr/>
        </p:nvSpPr>
        <p:spPr>
          <a:xfrm>
            <a:off x="5148236" y="5477083"/>
            <a:ext cx="2398748" cy="2022112"/>
          </a:xfrm>
          <a:prstGeom prst="rect">
            <a:avLst/>
          </a:prstGeom>
        </p:spPr>
        <p:txBody>
          <a:bodyPr lIns="0" tIns="0" rIns="0" bIns="0" rtlCol="0" anchor="t">
            <a:spAutoFit/>
          </a:bodyPr>
          <a:lstStyle/>
          <a:p>
            <a:pPr algn="ctr">
              <a:lnSpc>
                <a:spcPts val="3967"/>
              </a:lnSpc>
            </a:pPr>
            <a:r>
              <a:rPr lang="en-US" sz="3673" spc="4">
                <a:solidFill>
                  <a:srgbClr val="FFFFFF"/>
                </a:solidFill>
                <a:latin typeface="TT Ramillas"/>
                <a:ea typeface="TT Ramillas"/>
                <a:cs typeface="TT Ramillas"/>
                <a:sym typeface="TT Ramillas"/>
              </a:rPr>
              <a:t>Ольга Маклюк</a:t>
            </a:r>
          </a:p>
        </p:txBody>
      </p:sp>
      <p:sp>
        <p:nvSpPr>
          <p:cNvPr id="58" name="TextBox 58"/>
          <p:cNvSpPr txBox="1"/>
          <p:nvPr/>
        </p:nvSpPr>
        <p:spPr>
          <a:xfrm>
            <a:off x="7944625" y="5477083"/>
            <a:ext cx="2398748" cy="2022112"/>
          </a:xfrm>
          <a:prstGeom prst="rect">
            <a:avLst/>
          </a:prstGeom>
        </p:spPr>
        <p:txBody>
          <a:bodyPr lIns="0" tIns="0" rIns="0" bIns="0" rtlCol="0" anchor="t">
            <a:spAutoFit/>
          </a:bodyPr>
          <a:lstStyle/>
          <a:p>
            <a:pPr algn="ctr">
              <a:lnSpc>
                <a:spcPts val="3967"/>
              </a:lnSpc>
            </a:pPr>
            <a:r>
              <a:rPr lang="en-US" sz="3673" spc="4">
                <a:solidFill>
                  <a:srgbClr val="FFFFFF"/>
                </a:solidFill>
                <a:latin typeface="TT Ramillas"/>
                <a:ea typeface="TT Ramillas"/>
                <a:cs typeface="TT Ramillas"/>
                <a:sym typeface="TT Ramillas"/>
              </a:rPr>
              <a:t>Станіслав Черкасов</a:t>
            </a:r>
          </a:p>
        </p:txBody>
      </p:sp>
      <p:sp>
        <p:nvSpPr>
          <p:cNvPr id="59" name="TextBox 59"/>
          <p:cNvSpPr txBox="1"/>
          <p:nvPr/>
        </p:nvSpPr>
        <p:spPr>
          <a:xfrm>
            <a:off x="10741015" y="5477083"/>
            <a:ext cx="2398748" cy="2022112"/>
          </a:xfrm>
          <a:prstGeom prst="rect">
            <a:avLst/>
          </a:prstGeom>
        </p:spPr>
        <p:txBody>
          <a:bodyPr lIns="0" tIns="0" rIns="0" bIns="0" rtlCol="0" anchor="t">
            <a:spAutoFit/>
          </a:bodyPr>
          <a:lstStyle/>
          <a:p>
            <a:pPr algn="ctr">
              <a:lnSpc>
                <a:spcPts val="3967"/>
              </a:lnSpc>
            </a:pPr>
            <a:r>
              <a:rPr lang="en-US" sz="3673" spc="4">
                <a:solidFill>
                  <a:srgbClr val="FFFFFF"/>
                </a:solidFill>
                <a:latin typeface="TT Ramillas"/>
                <a:ea typeface="TT Ramillas"/>
                <a:cs typeface="TT Ramillas"/>
                <a:sym typeface="TT Ramillas"/>
              </a:rPr>
              <a:t>Юрій Каганов</a:t>
            </a:r>
          </a:p>
        </p:txBody>
      </p:sp>
      <p:sp>
        <p:nvSpPr>
          <p:cNvPr id="60" name="TextBox 60"/>
          <p:cNvSpPr txBox="1"/>
          <p:nvPr/>
        </p:nvSpPr>
        <p:spPr>
          <a:xfrm>
            <a:off x="13537405" y="5477083"/>
            <a:ext cx="2398748" cy="2022112"/>
          </a:xfrm>
          <a:prstGeom prst="rect">
            <a:avLst/>
          </a:prstGeom>
        </p:spPr>
        <p:txBody>
          <a:bodyPr lIns="0" tIns="0" rIns="0" bIns="0" rtlCol="0" anchor="t">
            <a:spAutoFit/>
          </a:bodyPr>
          <a:lstStyle/>
          <a:p>
            <a:pPr algn="ctr">
              <a:lnSpc>
                <a:spcPts val="3967"/>
              </a:lnSpc>
            </a:pPr>
            <a:r>
              <a:rPr lang="en-US" sz="3673" spc="4">
                <a:solidFill>
                  <a:srgbClr val="FFFFFF"/>
                </a:solidFill>
                <a:latin typeface="TT Ramillas"/>
                <a:ea typeface="TT Ramillas"/>
                <a:cs typeface="TT Ramillas"/>
                <a:sym typeface="TT Ramillas"/>
              </a:rPr>
              <a:t>Катерина Петрова</a:t>
            </a:r>
          </a:p>
        </p:txBody>
      </p:sp>
      <p:sp>
        <p:nvSpPr>
          <p:cNvPr id="61" name="TextBox 61"/>
          <p:cNvSpPr txBox="1"/>
          <p:nvPr/>
        </p:nvSpPr>
        <p:spPr>
          <a:xfrm>
            <a:off x="4438551" y="1634618"/>
            <a:ext cx="9441935" cy="600075"/>
          </a:xfrm>
          <a:prstGeom prst="rect">
            <a:avLst/>
          </a:prstGeom>
        </p:spPr>
        <p:txBody>
          <a:bodyPr lIns="0" tIns="0" rIns="0" bIns="0" rtlCol="0" anchor="t">
            <a:spAutoFit/>
          </a:bodyPr>
          <a:lstStyle/>
          <a:p>
            <a:pPr algn="ctr">
              <a:lnSpc>
                <a:spcPts val="4782"/>
              </a:lnSpc>
            </a:pPr>
            <a:r>
              <a:rPr lang="en-US" sz="3985" spc="4" dirty="0">
                <a:solidFill>
                  <a:srgbClr val="FFFFFF"/>
                </a:solidFill>
                <a:latin typeface="Tex Gyre Adventor"/>
                <a:ea typeface="Tex Gyre Adventor"/>
                <a:cs typeface="Tex Gyre Adventor"/>
                <a:sym typeface="Tex Gyre Adventor"/>
              </a:rPr>
              <a:t>EUROIDENT : </a:t>
            </a:r>
            <a:r>
              <a:rPr lang="en-US" sz="3985" spc="4" dirty="0" err="1">
                <a:solidFill>
                  <a:srgbClr val="FFFFFF"/>
                </a:solidFill>
                <a:latin typeface="Tex Gyre Adventor"/>
                <a:ea typeface="Tex Gyre Adventor"/>
                <a:cs typeface="Tex Gyre Adventor"/>
                <a:sym typeface="Tex Gyre Adventor"/>
              </a:rPr>
              <a:t>команда</a:t>
            </a:r>
            <a:r>
              <a:rPr lang="en-US" sz="3985" spc="4" dirty="0">
                <a:solidFill>
                  <a:srgbClr val="FFFFFF"/>
                </a:solidFill>
                <a:latin typeface="Tex Gyre Adventor"/>
                <a:ea typeface="Tex Gyre Adventor"/>
                <a:cs typeface="Tex Gyre Adventor"/>
                <a:sym typeface="Tex Gyre Adventor"/>
              </a:rPr>
              <a:t> </a:t>
            </a:r>
            <a:r>
              <a:rPr lang="en-US" sz="3985" spc="4" dirty="0" err="1">
                <a:solidFill>
                  <a:srgbClr val="FFFFFF"/>
                </a:solidFill>
                <a:latin typeface="Tex Gyre Adventor"/>
                <a:ea typeface="Tex Gyre Adventor"/>
                <a:cs typeface="Tex Gyre Adventor"/>
                <a:sym typeface="Tex Gyre Adventor"/>
              </a:rPr>
              <a:t>викладачів</a:t>
            </a:r>
            <a:r>
              <a:rPr lang="en-US" sz="3985" spc="4" dirty="0">
                <a:solidFill>
                  <a:srgbClr val="FFFFFF"/>
                </a:solidFill>
                <a:latin typeface="Tex Gyre Adventor"/>
                <a:ea typeface="Tex Gyre Adventor"/>
                <a:cs typeface="Tex Gyre Adventor"/>
                <a:sym typeface="Tex Gyre Adventor"/>
              </a:rPr>
              <a:t> </a:t>
            </a:r>
          </a:p>
        </p:txBody>
      </p:sp>
      <p:sp>
        <p:nvSpPr>
          <p:cNvPr id="62" name="TextBox 62"/>
          <p:cNvSpPr txBox="1"/>
          <p:nvPr/>
        </p:nvSpPr>
        <p:spPr>
          <a:xfrm>
            <a:off x="2698980" y="7766783"/>
            <a:ext cx="1646421" cy="323850"/>
          </a:xfrm>
          <a:prstGeom prst="rect">
            <a:avLst/>
          </a:prstGeom>
        </p:spPr>
        <p:txBody>
          <a:bodyPr lIns="0" tIns="0" rIns="0" bIns="0" rtlCol="0" anchor="t">
            <a:spAutoFit/>
          </a:bodyPr>
          <a:lstStyle/>
          <a:p>
            <a:pPr algn="ctr">
              <a:lnSpc>
                <a:spcPts val="2622"/>
              </a:lnSpc>
            </a:pPr>
            <a:r>
              <a:rPr lang="en-US" sz="2185" spc="2">
                <a:solidFill>
                  <a:srgbClr val="FFFFFF"/>
                </a:solidFill>
                <a:latin typeface="Tex Gyre Adventor"/>
                <a:ea typeface="Tex Gyre Adventor"/>
                <a:cs typeface="Tex Gyre Adventor"/>
                <a:sym typeface="Tex Gyre Adventor"/>
              </a:rPr>
              <a:t>модуль 1</a:t>
            </a:r>
          </a:p>
        </p:txBody>
      </p:sp>
      <p:sp>
        <p:nvSpPr>
          <p:cNvPr id="63" name="TextBox 63"/>
          <p:cNvSpPr txBox="1"/>
          <p:nvPr/>
        </p:nvSpPr>
        <p:spPr>
          <a:xfrm>
            <a:off x="5538336" y="7766783"/>
            <a:ext cx="1646421" cy="323850"/>
          </a:xfrm>
          <a:prstGeom prst="rect">
            <a:avLst/>
          </a:prstGeom>
        </p:spPr>
        <p:txBody>
          <a:bodyPr lIns="0" tIns="0" rIns="0" bIns="0" rtlCol="0" anchor="t">
            <a:spAutoFit/>
          </a:bodyPr>
          <a:lstStyle/>
          <a:p>
            <a:pPr algn="ctr">
              <a:lnSpc>
                <a:spcPts val="2622"/>
              </a:lnSpc>
            </a:pPr>
            <a:r>
              <a:rPr lang="en-US" sz="2185" spc="2">
                <a:solidFill>
                  <a:srgbClr val="FFFFFF"/>
                </a:solidFill>
                <a:latin typeface="Tex Gyre Adventor"/>
                <a:ea typeface="Tex Gyre Adventor"/>
                <a:cs typeface="Tex Gyre Adventor"/>
                <a:sym typeface="Tex Gyre Adventor"/>
              </a:rPr>
              <a:t>модуль 2</a:t>
            </a:r>
          </a:p>
        </p:txBody>
      </p:sp>
      <p:sp>
        <p:nvSpPr>
          <p:cNvPr id="64" name="TextBox 64"/>
          <p:cNvSpPr txBox="1"/>
          <p:nvPr/>
        </p:nvSpPr>
        <p:spPr>
          <a:xfrm>
            <a:off x="8342816" y="7766783"/>
            <a:ext cx="1646421" cy="323850"/>
          </a:xfrm>
          <a:prstGeom prst="rect">
            <a:avLst/>
          </a:prstGeom>
        </p:spPr>
        <p:txBody>
          <a:bodyPr lIns="0" tIns="0" rIns="0" bIns="0" rtlCol="0" anchor="t">
            <a:spAutoFit/>
          </a:bodyPr>
          <a:lstStyle/>
          <a:p>
            <a:pPr algn="ctr">
              <a:lnSpc>
                <a:spcPts val="2622"/>
              </a:lnSpc>
            </a:pPr>
            <a:r>
              <a:rPr lang="en-US" sz="2185" spc="2">
                <a:solidFill>
                  <a:srgbClr val="FFFFFF"/>
                </a:solidFill>
                <a:latin typeface="Tex Gyre Adventor"/>
                <a:ea typeface="Tex Gyre Adventor"/>
                <a:cs typeface="Tex Gyre Adventor"/>
                <a:sym typeface="Tex Gyre Adventor"/>
              </a:rPr>
              <a:t>модуль 3</a:t>
            </a:r>
          </a:p>
        </p:txBody>
      </p:sp>
      <p:sp>
        <p:nvSpPr>
          <p:cNvPr id="65" name="TextBox 65"/>
          <p:cNvSpPr txBox="1"/>
          <p:nvPr/>
        </p:nvSpPr>
        <p:spPr>
          <a:xfrm>
            <a:off x="12540009" y="7766783"/>
            <a:ext cx="1646421" cy="323850"/>
          </a:xfrm>
          <a:prstGeom prst="rect">
            <a:avLst/>
          </a:prstGeom>
        </p:spPr>
        <p:txBody>
          <a:bodyPr lIns="0" tIns="0" rIns="0" bIns="0" rtlCol="0" anchor="t">
            <a:spAutoFit/>
          </a:bodyPr>
          <a:lstStyle/>
          <a:p>
            <a:pPr algn="ctr">
              <a:lnSpc>
                <a:spcPts val="2622"/>
              </a:lnSpc>
            </a:pPr>
            <a:r>
              <a:rPr lang="en-US" sz="2185" spc="2">
                <a:solidFill>
                  <a:srgbClr val="FFFFFF"/>
                </a:solidFill>
                <a:latin typeface="Tex Gyre Adventor"/>
                <a:ea typeface="Tex Gyre Adventor"/>
                <a:cs typeface="Tex Gyre Adventor"/>
                <a:sym typeface="Tex Gyre Adventor"/>
              </a:rPr>
              <a:t>модуль 4</a:t>
            </a:r>
          </a:p>
        </p:txBody>
      </p:sp>
      <p:sp>
        <p:nvSpPr>
          <p:cNvPr id="66" name="TextBox 66"/>
          <p:cNvSpPr txBox="1"/>
          <p:nvPr/>
        </p:nvSpPr>
        <p:spPr>
          <a:xfrm>
            <a:off x="2479224" y="5732145"/>
            <a:ext cx="2143994" cy="962025"/>
          </a:xfrm>
          <a:prstGeom prst="rect">
            <a:avLst/>
          </a:prstGeom>
        </p:spPr>
        <p:txBody>
          <a:bodyPr lIns="0" tIns="0" rIns="0" bIns="0" rtlCol="0" anchor="t">
            <a:spAutoFit/>
          </a:bodyPr>
          <a:lstStyle/>
          <a:p>
            <a:pPr algn="ctr">
              <a:lnSpc>
                <a:spcPts val="3822"/>
              </a:lnSpc>
            </a:pPr>
            <a:r>
              <a:rPr lang="en-US" sz="3185" spc="3">
                <a:solidFill>
                  <a:srgbClr val="1C3879"/>
                </a:solidFill>
                <a:latin typeface="Tex Gyre Adventor"/>
                <a:ea typeface="Tex Gyre Adventor"/>
                <a:cs typeface="Tex Gyre Adventor"/>
                <a:sym typeface="Tex Gyre Adventor"/>
              </a:rPr>
              <a:t>Сергій Білівненко</a:t>
            </a:r>
          </a:p>
        </p:txBody>
      </p:sp>
      <p:sp>
        <p:nvSpPr>
          <p:cNvPr id="67" name="TextBox 67"/>
          <p:cNvSpPr txBox="1"/>
          <p:nvPr/>
        </p:nvSpPr>
        <p:spPr>
          <a:xfrm>
            <a:off x="5275613" y="5732145"/>
            <a:ext cx="2143994" cy="962025"/>
          </a:xfrm>
          <a:prstGeom prst="rect">
            <a:avLst/>
          </a:prstGeom>
        </p:spPr>
        <p:txBody>
          <a:bodyPr lIns="0" tIns="0" rIns="0" bIns="0" rtlCol="0" anchor="t">
            <a:spAutoFit/>
          </a:bodyPr>
          <a:lstStyle/>
          <a:p>
            <a:pPr algn="ctr">
              <a:lnSpc>
                <a:spcPts val="3822"/>
              </a:lnSpc>
            </a:pPr>
            <a:r>
              <a:rPr lang="en-US" sz="3185" spc="3" dirty="0" err="1">
                <a:solidFill>
                  <a:srgbClr val="1C3879"/>
                </a:solidFill>
                <a:latin typeface="Tex Gyre Adventor"/>
                <a:ea typeface="Tex Gyre Adventor"/>
                <a:cs typeface="Tex Gyre Adventor"/>
                <a:sym typeface="Tex Gyre Adventor"/>
              </a:rPr>
              <a:t>Ольга</a:t>
            </a:r>
            <a:r>
              <a:rPr lang="en-US" sz="3185" spc="3" dirty="0">
                <a:solidFill>
                  <a:srgbClr val="1C3879"/>
                </a:solidFill>
                <a:latin typeface="Tex Gyre Adventor"/>
                <a:ea typeface="Tex Gyre Adventor"/>
                <a:cs typeface="Tex Gyre Adventor"/>
                <a:sym typeface="Tex Gyre Adventor"/>
              </a:rPr>
              <a:t> </a:t>
            </a:r>
            <a:r>
              <a:rPr lang="en-US" sz="3185" spc="3" dirty="0" err="1">
                <a:solidFill>
                  <a:srgbClr val="1C3879"/>
                </a:solidFill>
                <a:latin typeface="Tex Gyre Adventor"/>
                <a:ea typeface="Tex Gyre Adventor"/>
                <a:cs typeface="Tex Gyre Adventor"/>
                <a:sym typeface="Tex Gyre Adventor"/>
              </a:rPr>
              <a:t>Маклюк</a:t>
            </a:r>
            <a:endParaRPr lang="en-US" sz="3185" spc="3" dirty="0">
              <a:solidFill>
                <a:srgbClr val="1C3879"/>
              </a:solidFill>
              <a:latin typeface="Tex Gyre Adventor"/>
              <a:ea typeface="Tex Gyre Adventor"/>
              <a:cs typeface="Tex Gyre Adventor"/>
              <a:sym typeface="Tex Gyre Adventor"/>
            </a:endParaRPr>
          </a:p>
        </p:txBody>
      </p:sp>
      <p:sp>
        <p:nvSpPr>
          <p:cNvPr id="68" name="TextBox 68"/>
          <p:cNvSpPr txBox="1"/>
          <p:nvPr/>
        </p:nvSpPr>
        <p:spPr>
          <a:xfrm>
            <a:off x="8094030" y="5732145"/>
            <a:ext cx="2143994" cy="962025"/>
          </a:xfrm>
          <a:prstGeom prst="rect">
            <a:avLst/>
          </a:prstGeom>
        </p:spPr>
        <p:txBody>
          <a:bodyPr lIns="0" tIns="0" rIns="0" bIns="0" rtlCol="0" anchor="t">
            <a:spAutoFit/>
          </a:bodyPr>
          <a:lstStyle/>
          <a:p>
            <a:pPr algn="ctr">
              <a:lnSpc>
                <a:spcPts val="3822"/>
              </a:lnSpc>
            </a:pPr>
            <a:r>
              <a:rPr lang="en-US" sz="3185" spc="3">
                <a:solidFill>
                  <a:srgbClr val="1C3879"/>
                </a:solidFill>
                <a:latin typeface="Tex Gyre Adventor"/>
                <a:ea typeface="Tex Gyre Adventor"/>
                <a:cs typeface="Tex Gyre Adventor"/>
                <a:sym typeface="Tex Gyre Adventor"/>
              </a:rPr>
              <a:t>Станіслав Черкасов</a:t>
            </a:r>
          </a:p>
        </p:txBody>
      </p:sp>
      <p:sp>
        <p:nvSpPr>
          <p:cNvPr id="69" name="TextBox 69"/>
          <p:cNvSpPr txBox="1"/>
          <p:nvPr/>
        </p:nvSpPr>
        <p:spPr>
          <a:xfrm>
            <a:off x="10828678" y="5732145"/>
            <a:ext cx="2143994" cy="962025"/>
          </a:xfrm>
          <a:prstGeom prst="rect">
            <a:avLst/>
          </a:prstGeom>
        </p:spPr>
        <p:txBody>
          <a:bodyPr lIns="0" tIns="0" rIns="0" bIns="0" rtlCol="0" anchor="t">
            <a:spAutoFit/>
          </a:bodyPr>
          <a:lstStyle/>
          <a:p>
            <a:pPr algn="ctr">
              <a:lnSpc>
                <a:spcPts val="3822"/>
              </a:lnSpc>
            </a:pPr>
            <a:r>
              <a:rPr lang="en-US" sz="3185" spc="3">
                <a:solidFill>
                  <a:srgbClr val="1C3879"/>
                </a:solidFill>
                <a:latin typeface="Tex Gyre Adventor"/>
                <a:ea typeface="Tex Gyre Adventor"/>
                <a:cs typeface="Tex Gyre Adventor"/>
                <a:sym typeface="Tex Gyre Adventor"/>
              </a:rPr>
              <a:t>Юрій Каганов</a:t>
            </a:r>
          </a:p>
        </p:txBody>
      </p:sp>
      <p:sp>
        <p:nvSpPr>
          <p:cNvPr id="70" name="TextBox 70"/>
          <p:cNvSpPr txBox="1"/>
          <p:nvPr/>
        </p:nvSpPr>
        <p:spPr>
          <a:xfrm>
            <a:off x="13713998" y="5732145"/>
            <a:ext cx="2143994" cy="962025"/>
          </a:xfrm>
          <a:prstGeom prst="rect">
            <a:avLst/>
          </a:prstGeom>
        </p:spPr>
        <p:txBody>
          <a:bodyPr lIns="0" tIns="0" rIns="0" bIns="0" rtlCol="0" anchor="t">
            <a:spAutoFit/>
          </a:bodyPr>
          <a:lstStyle/>
          <a:p>
            <a:pPr algn="ctr">
              <a:lnSpc>
                <a:spcPts val="3822"/>
              </a:lnSpc>
            </a:pPr>
            <a:r>
              <a:rPr lang="en-US" sz="3185" spc="3">
                <a:solidFill>
                  <a:srgbClr val="1C3879"/>
                </a:solidFill>
                <a:latin typeface="Tex Gyre Adventor"/>
                <a:ea typeface="Tex Gyre Adventor"/>
                <a:cs typeface="Tex Gyre Adventor"/>
                <a:sym typeface="Tex Gyre Adventor"/>
              </a:rPr>
              <a:t>Катерина Петрова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96178">
            <a:off x="10480151" y="7114886"/>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366718" y="-8250451"/>
            <a:ext cx="15554562" cy="155545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7262773" y="3691864"/>
            <a:ext cx="3762454" cy="376245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1871350" y="3435198"/>
            <a:ext cx="3416603" cy="34166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000450" y="3435198"/>
            <a:ext cx="3416603" cy="34166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7482095" y="6438826"/>
            <a:ext cx="3457161" cy="1967554"/>
            <a:chOff x="0" y="0"/>
            <a:chExt cx="1427909" cy="812658"/>
          </a:xfrm>
        </p:grpSpPr>
        <p:sp>
          <p:nvSpPr>
            <p:cNvPr id="22" name="Freeform 22"/>
            <p:cNvSpPr/>
            <p:nvPr/>
          </p:nvSpPr>
          <p:spPr>
            <a:xfrm>
              <a:off x="0" y="0"/>
              <a:ext cx="1427909" cy="812658"/>
            </a:xfrm>
            <a:custGeom>
              <a:avLst/>
              <a:gdLst/>
              <a:ahLst/>
              <a:cxnLst/>
              <a:rect l="l" t="t" r="r" b="b"/>
              <a:pathLst>
                <a:path w="1427909" h="812658">
                  <a:moveTo>
                    <a:pt x="223939" y="0"/>
                  </a:moveTo>
                  <a:lnTo>
                    <a:pt x="1203970" y="0"/>
                  </a:lnTo>
                  <a:cubicBezTo>
                    <a:pt x="1327648" y="0"/>
                    <a:pt x="1427909" y="100261"/>
                    <a:pt x="1427909" y="223939"/>
                  </a:cubicBezTo>
                  <a:lnTo>
                    <a:pt x="1427909" y="588719"/>
                  </a:lnTo>
                  <a:cubicBezTo>
                    <a:pt x="1427909" y="712397"/>
                    <a:pt x="1327648" y="812658"/>
                    <a:pt x="1203970" y="812658"/>
                  </a:cubicBezTo>
                  <a:lnTo>
                    <a:pt x="223939" y="812658"/>
                  </a:lnTo>
                  <a:cubicBezTo>
                    <a:pt x="100261" y="812658"/>
                    <a:pt x="0" y="712397"/>
                    <a:pt x="0" y="588719"/>
                  </a:cubicBezTo>
                  <a:lnTo>
                    <a:pt x="0" y="223939"/>
                  </a:lnTo>
                  <a:cubicBezTo>
                    <a:pt x="0" y="100261"/>
                    <a:pt x="100261" y="0"/>
                    <a:pt x="223939" y="0"/>
                  </a:cubicBezTo>
                  <a:close/>
                </a:path>
              </a:pathLst>
            </a:custGeom>
            <a:solidFill>
              <a:srgbClr val="1C3879"/>
            </a:solidFill>
          </p:spPr>
        </p:sp>
        <p:sp>
          <p:nvSpPr>
            <p:cNvPr id="23" name="TextBox 23"/>
            <p:cNvSpPr txBox="1"/>
            <p:nvPr/>
          </p:nvSpPr>
          <p:spPr>
            <a:xfrm>
              <a:off x="0" y="-38100"/>
              <a:ext cx="1427909" cy="85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2044402" y="6314746"/>
            <a:ext cx="3243552" cy="1755892"/>
            <a:chOff x="0" y="0"/>
            <a:chExt cx="1734388" cy="938908"/>
          </a:xfrm>
        </p:grpSpPr>
        <p:sp>
          <p:nvSpPr>
            <p:cNvPr id="25" name="Freeform 25"/>
            <p:cNvSpPr/>
            <p:nvPr/>
          </p:nvSpPr>
          <p:spPr>
            <a:xfrm>
              <a:off x="0" y="0"/>
              <a:ext cx="1734388" cy="938908"/>
            </a:xfrm>
            <a:custGeom>
              <a:avLst/>
              <a:gdLst/>
              <a:ahLst/>
              <a:cxnLst/>
              <a:rect l="l" t="t" r="r" b="b"/>
              <a:pathLst>
                <a:path w="1734388" h="938908">
                  <a:moveTo>
                    <a:pt x="238686" y="0"/>
                  </a:moveTo>
                  <a:lnTo>
                    <a:pt x="1495701" y="0"/>
                  </a:lnTo>
                  <a:cubicBezTo>
                    <a:pt x="1559005" y="0"/>
                    <a:pt x="1619716" y="25147"/>
                    <a:pt x="1664478" y="69910"/>
                  </a:cubicBezTo>
                  <a:cubicBezTo>
                    <a:pt x="1709240" y="114672"/>
                    <a:pt x="1734388" y="175383"/>
                    <a:pt x="1734388" y="238686"/>
                  </a:cubicBezTo>
                  <a:lnTo>
                    <a:pt x="1734388" y="700222"/>
                  </a:lnTo>
                  <a:cubicBezTo>
                    <a:pt x="1734388" y="763525"/>
                    <a:pt x="1709240" y="824236"/>
                    <a:pt x="1664478" y="868999"/>
                  </a:cubicBezTo>
                  <a:cubicBezTo>
                    <a:pt x="1619716" y="913761"/>
                    <a:pt x="1559005" y="938908"/>
                    <a:pt x="1495701" y="938908"/>
                  </a:cubicBezTo>
                  <a:lnTo>
                    <a:pt x="238686" y="938908"/>
                  </a:lnTo>
                  <a:cubicBezTo>
                    <a:pt x="175383" y="938908"/>
                    <a:pt x="114672" y="913761"/>
                    <a:pt x="69910" y="868999"/>
                  </a:cubicBezTo>
                  <a:cubicBezTo>
                    <a:pt x="25147" y="824236"/>
                    <a:pt x="0" y="763525"/>
                    <a:pt x="0" y="700222"/>
                  </a:cubicBezTo>
                  <a:lnTo>
                    <a:pt x="0" y="238686"/>
                  </a:lnTo>
                  <a:cubicBezTo>
                    <a:pt x="0" y="175383"/>
                    <a:pt x="25147" y="114672"/>
                    <a:pt x="69910" y="69910"/>
                  </a:cubicBezTo>
                  <a:cubicBezTo>
                    <a:pt x="114672" y="25147"/>
                    <a:pt x="175383" y="0"/>
                    <a:pt x="238686" y="0"/>
                  </a:cubicBezTo>
                  <a:close/>
                </a:path>
              </a:pathLst>
            </a:custGeom>
            <a:solidFill>
              <a:srgbClr val="1C3879"/>
            </a:solidFill>
          </p:spPr>
        </p:sp>
        <p:sp>
          <p:nvSpPr>
            <p:cNvPr id="26" name="TextBox 26"/>
            <p:cNvSpPr txBox="1"/>
            <p:nvPr/>
          </p:nvSpPr>
          <p:spPr>
            <a:xfrm>
              <a:off x="0" y="-38100"/>
              <a:ext cx="1734388" cy="97700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572359" y="6149886"/>
            <a:ext cx="4217831" cy="1920752"/>
            <a:chOff x="0" y="0"/>
            <a:chExt cx="2255353" cy="1027062"/>
          </a:xfrm>
        </p:grpSpPr>
        <p:sp>
          <p:nvSpPr>
            <p:cNvPr id="28" name="Freeform 28"/>
            <p:cNvSpPr/>
            <p:nvPr/>
          </p:nvSpPr>
          <p:spPr>
            <a:xfrm>
              <a:off x="0" y="0"/>
              <a:ext cx="2255353" cy="1027062"/>
            </a:xfrm>
            <a:custGeom>
              <a:avLst/>
              <a:gdLst/>
              <a:ahLst/>
              <a:cxnLst/>
              <a:rect l="l" t="t" r="r" b="b"/>
              <a:pathLst>
                <a:path w="2255353" h="1027062">
                  <a:moveTo>
                    <a:pt x="183552" y="0"/>
                  </a:moveTo>
                  <a:lnTo>
                    <a:pt x="2071801" y="0"/>
                  </a:lnTo>
                  <a:cubicBezTo>
                    <a:pt x="2120482" y="0"/>
                    <a:pt x="2167169" y="19338"/>
                    <a:pt x="2201592" y="53761"/>
                  </a:cubicBezTo>
                  <a:cubicBezTo>
                    <a:pt x="2236015" y="88184"/>
                    <a:pt x="2255353" y="134871"/>
                    <a:pt x="2255353" y="183552"/>
                  </a:cubicBezTo>
                  <a:lnTo>
                    <a:pt x="2255353" y="843510"/>
                  </a:lnTo>
                  <a:cubicBezTo>
                    <a:pt x="2255353" y="944883"/>
                    <a:pt x="2173174" y="1027062"/>
                    <a:pt x="2071801" y="1027062"/>
                  </a:cubicBezTo>
                  <a:lnTo>
                    <a:pt x="183552" y="1027062"/>
                  </a:lnTo>
                  <a:cubicBezTo>
                    <a:pt x="82179" y="1027062"/>
                    <a:pt x="0" y="944883"/>
                    <a:pt x="0" y="843510"/>
                  </a:cubicBezTo>
                  <a:lnTo>
                    <a:pt x="0" y="183552"/>
                  </a:lnTo>
                  <a:cubicBezTo>
                    <a:pt x="0" y="82179"/>
                    <a:pt x="82179" y="0"/>
                    <a:pt x="183552" y="0"/>
                  </a:cubicBezTo>
                  <a:close/>
                </a:path>
              </a:pathLst>
            </a:custGeom>
            <a:solidFill>
              <a:srgbClr val="1C3879"/>
            </a:solidFill>
          </p:spPr>
        </p:sp>
        <p:sp>
          <p:nvSpPr>
            <p:cNvPr id="29" name="TextBox 29"/>
            <p:cNvSpPr txBox="1"/>
            <p:nvPr/>
          </p:nvSpPr>
          <p:spPr>
            <a:xfrm>
              <a:off x="0" y="-38100"/>
              <a:ext cx="2255353" cy="106516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1" name="Group 31"/>
          <p:cNvGrpSpPr/>
          <p:nvPr/>
        </p:nvGrpSpPr>
        <p:grpSpPr>
          <a:xfrm>
            <a:off x="15287954" y="187055"/>
            <a:ext cx="2864073" cy="832562"/>
            <a:chOff x="0" y="0"/>
            <a:chExt cx="3818763" cy="1110083"/>
          </a:xfrm>
        </p:grpSpPr>
        <p:grpSp>
          <p:nvGrpSpPr>
            <p:cNvPr id="32" name="Group 32"/>
            <p:cNvGrpSpPr/>
            <p:nvPr/>
          </p:nvGrpSpPr>
          <p:grpSpPr>
            <a:xfrm>
              <a:off x="0" y="0"/>
              <a:ext cx="3818763" cy="1042557"/>
              <a:chOff x="0" y="0"/>
              <a:chExt cx="1147599" cy="313305"/>
            </a:xfrm>
          </p:grpSpPr>
          <p:sp>
            <p:nvSpPr>
              <p:cNvPr id="33" name="Freeform 33"/>
              <p:cNvSpPr/>
              <p:nvPr/>
            </p:nvSpPr>
            <p:spPr>
              <a:xfrm>
                <a:off x="0" y="0"/>
                <a:ext cx="1147599" cy="313305"/>
              </a:xfrm>
              <a:custGeom>
                <a:avLst/>
                <a:gdLst/>
                <a:ahLst/>
                <a:cxnLst/>
                <a:rect l="l" t="t" r="r" b="b"/>
                <a:pathLst>
                  <a:path w="1147599" h="313305">
                    <a:moveTo>
                      <a:pt x="944399" y="0"/>
                    </a:moveTo>
                    <a:cubicBezTo>
                      <a:pt x="1056623" y="0"/>
                      <a:pt x="1147599" y="70136"/>
                      <a:pt x="1147599" y="156652"/>
                    </a:cubicBezTo>
                    <a:cubicBezTo>
                      <a:pt x="1147599" y="243169"/>
                      <a:pt x="1056623" y="313305"/>
                      <a:pt x="944399"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34" name="TextBox 34"/>
              <p:cNvSpPr txBox="1"/>
              <p:nvPr/>
            </p:nvSpPr>
            <p:spPr>
              <a:xfrm>
                <a:off x="0" y="-38100"/>
                <a:ext cx="1147599" cy="351405"/>
              </a:xfrm>
              <a:prstGeom prst="rect">
                <a:avLst/>
              </a:prstGeom>
            </p:spPr>
            <p:txBody>
              <a:bodyPr lIns="50800" tIns="50800" rIns="50800" bIns="50800" rtlCol="0" anchor="ctr"/>
              <a:lstStyle/>
              <a:p>
                <a:pPr algn="ctr">
                  <a:lnSpc>
                    <a:spcPts val="2659"/>
                  </a:lnSpc>
                </a:pPr>
                <a:endParaRPr/>
              </a:p>
            </p:txBody>
          </p:sp>
        </p:grpSp>
        <p:sp>
          <p:nvSpPr>
            <p:cNvPr id="35" name="Freeform 35" descr="Изображение выглядит как текст  Автоматически созданное описание"/>
            <p:cNvSpPr/>
            <p:nvPr/>
          </p:nvSpPr>
          <p:spPr>
            <a:xfrm>
              <a:off x="347845" y="205563"/>
              <a:ext cx="2156949" cy="643795"/>
            </a:xfrm>
            <a:custGeom>
              <a:avLst/>
              <a:gdLst/>
              <a:ahLst/>
              <a:cxnLst/>
              <a:rect l="l" t="t" r="r" b="b"/>
              <a:pathLst>
                <a:path w="2156949" h="643795">
                  <a:moveTo>
                    <a:pt x="0" y="0"/>
                  </a:moveTo>
                  <a:lnTo>
                    <a:pt x="2156949" y="0"/>
                  </a:lnTo>
                  <a:lnTo>
                    <a:pt x="2156949" y="643795"/>
                  </a:lnTo>
                  <a:lnTo>
                    <a:pt x="0" y="643795"/>
                  </a:lnTo>
                  <a:lnTo>
                    <a:pt x="0" y="0"/>
                  </a:lnTo>
                  <a:close/>
                </a:path>
              </a:pathLst>
            </a:custGeom>
            <a:blipFill>
              <a:blip r:embed="rId4"/>
              <a:stretch>
                <a:fillRect l="-6246" r="-42347" b="-2227"/>
              </a:stretch>
            </a:blipFill>
          </p:spPr>
        </p:sp>
        <p:sp>
          <p:nvSpPr>
            <p:cNvPr id="36" name="Freeform 36"/>
            <p:cNvSpPr/>
            <p:nvPr/>
          </p:nvSpPr>
          <p:spPr>
            <a:xfrm>
              <a:off x="2534078" y="154892"/>
              <a:ext cx="1109547" cy="955191"/>
            </a:xfrm>
            <a:custGeom>
              <a:avLst/>
              <a:gdLst/>
              <a:ahLst/>
              <a:cxnLst/>
              <a:rect l="l" t="t" r="r" b="b"/>
              <a:pathLst>
                <a:path w="1109547" h="955191">
                  <a:moveTo>
                    <a:pt x="0" y="0"/>
                  </a:moveTo>
                  <a:lnTo>
                    <a:pt x="1109548" y="0"/>
                  </a:lnTo>
                  <a:lnTo>
                    <a:pt x="1109548" y="955191"/>
                  </a:lnTo>
                  <a:lnTo>
                    <a:pt x="0" y="955191"/>
                  </a:lnTo>
                  <a:lnTo>
                    <a:pt x="0" y="0"/>
                  </a:lnTo>
                  <a:close/>
                </a:path>
              </a:pathLst>
            </a:custGeom>
            <a:blipFill>
              <a:blip r:embed="rId5"/>
              <a:stretch>
                <a:fillRect l="-1468" t="-19572" r="-1468"/>
              </a:stretch>
            </a:blipFill>
          </p:spPr>
        </p:sp>
      </p:grpSp>
      <p:sp>
        <p:nvSpPr>
          <p:cNvPr id="37" name="Freeform 37"/>
          <p:cNvSpPr/>
          <p:nvPr/>
        </p:nvSpPr>
        <p:spPr>
          <a:xfrm rot="-4831231">
            <a:off x="6520144" y="5512213"/>
            <a:ext cx="540093" cy="1133783"/>
          </a:xfrm>
          <a:custGeom>
            <a:avLst/>
            <a:gdLst/>
            <a:ahLst/>
            <a:cxnLst/>
            <a:rect l="l" t="t" r="r" b="b"/>
            <a:pathLst>
              <a:path w="540093" h="1133783">
                <a:moveTo>
                  <a:pt x="0" y="0"/>
                </a:moveTo>
                <a:lnTo>
                  <a:pt x="540093" y="0"/>
                </a:lnTo>
                <a:lnTo>
                  <a:pt x="540093" y="1133782"/>
                </a:lnTo>
                <a:lnTo>
                  <a:pt x="0" y="1133782"/>
                </a:lnTo>
                <a:lnTo>
                  <a:pt x="0" y="0"/>
                </a:lnTo>
                <a:close/>
              </a:path>
            </a:pathLst>
          </a:custGeom>
          <a:blipFill>
            <a:blip r:embed="rId6">
              <a:extLst>
                <a:ext uri="{96DAC541-7B7A-43D3-8B79-37D633B846F1}">
                  <asvg:svgBlip xmlns="" xmlns:asvg="http://schemas.microsoft.com/office/drawing/2016/SVG/main" r:embed="rId10"/>
                </a:ext>
              </a:extLst>
            </a:blip>
            <a:stretch>
              <a:fillRect/>
            </a:stretch>
          </a:blipFill>
        </p:spPr>
      </p:sp>
      <p:sp>
        <p:nvSpPr>
          <p:cNvPr id="38" name="TextBox 38"/>
          <p:cNvSpPr txBox="1"/>
          <p:nvPr/>
        </p:nvSpPr>
        <p:spPr>
          <a:xfrm>
            <a:off x="3320757" y="460461"/>
            <a:ext cx="11233443" cy="1236813"/>
          </a:xfrm>
          <a:prstGeom prst="rect">
            <a:avLst/>
          </a:prstGeom>
        </p:spPr>
        <p:txBody>
          <a:bodyPr wrap="square" lIns="0" tIns="0" rIns="0" bIns="0" rtlCol="0" anchor="t">
            <a:spAutoFit/>
          </a:bodyPr>
          <a:lstStyle/>
          <a:p>
            <a:pPr algn="ctr">
              <a:lnSpc>
                <a:spcPts val="10920"/>
              </a:lnSpc>
            </a:pPr>
            <a:r>
              <a:rPr lang="uk-UA" sz="6000" dirty="0" smtClean="0">
                <a:solidFill>
                  <a:srgbClr val="FFFFFF"/>
                </a:solidFill>
                <a:latin typeface="Tex Gyre Adventor"/>
                <a:ea typeface="Tex Gyre Adventor"/>
                <a:cs typeface="Tex Gyre Adventor"/>
                <a:sym typeface="Tex Gyre Adventor"/>
              </a:rPr>
              <a:t>ОСОБИСТІСНА</a:t>
            </a:r>
            <a:r>
              <a:rPr lang="en-US" sz="6000" dirty="0" smtClean="0">
                <a:solidFill>
                  <a:srgbClr val="FFFFFF"/>
                </a:solidFill>
                <a:latin typeface="Tex Gyre Adventor"/>
                <a:ea typeface="Tex Gyre Adventor"/>
                <a:cs typeface="Tex Gyre Adventor"/>
                <a:sym typeface="Tex Gyre Adventor"/>
              </a:rPr>
              <a:t> </a:t>
            </a:r>
            <a:r>
              <a:rPr lang="uk-UA" sz="6000" dirty="0" smtClean="0">
                <a:solidFill>
                  <a:srgbClr val="FFFFFF"/>
                </a:solidFill>
                <a:latin typeface="Tex Gyre Adventor"/>
                <a:ea typeface="Tex Gyre Adventor"/>
                <a:cs typeface="Tex Gyre Adventor"/>
                <a:sym typeface="Tex Gyre Adventor"/>
              </a:rPr>
              <a:t>ІДЕНТИЧНІСТЬ</a:t>
            </a:r>
            <a:endParaRPr lang="en-US" sz="6000" dirty="0">
              <a:solidFill>
                <a:srgbClr val="FFFFFF"/>
              </a:solidFill>
              <a:latin typeface="Tex Gyre Adventor"/>
              <a:ea typeface="Tex Gyre Adventor"/>
              <a:cs typeface="Tex Gyre Adventor"/>
              <a:sym typeface="Tex Gyre Adventor"/>
            </a:endParaRPr>
          </a:p>
        </p:txBody>
      </p:sp>
      <p:sp>
        <p:nvSpPr>
          <p:cNvPr id="39" name="TextBox 39"/>
          <p:cNvSpPr txBox="1"/>
          <p:nvPr/>
        </p:nvSpPr>
        <p:spPr>
          <a:xfrm>
            <a:off x="2440062" y="6476926"/>
            <a:ext cx="4482426" cy="436017"/>
          </a:xfrm>
          <a:prstGeom prst="rect">
            <a:avLst/>
          </a:prstGeom>
        </p:spPr>
        <p:txBody>
          <a:bodyPr wrap="square" lIns="0" tIns="0" rIns="0" bIns="0" rtlCol="0" anchor="t">
            <a:spAutoFit/>
          </a:bodyPr>
          <a:lstStyle/>
          <a:p>
            <a:pPr algn="ctr">
              <a:lnSpc>
                <a:spcPts val="3376"/>
              </a:lnSpc>
            </a:pPr>
            <a:r>
              <a:rPr lang="uk-UA" sz="7200" spc="3" dirty="0">
                <a:solidFill>
                  <a:srgbClr val="FFFFFF"/>
                </a:solidFill>
                <a:latin typeface="Tex Gyre Adventor"/>
                <a:ea typeface="Tex Gyre Adventor"/>
                <a:cs typeface="Tex Gyre Adventor"/>
                <a:sym typeface="Tex Gyre Adventor"/>
              </a:rPr>
              <a:t>я</a:t>
            </a:r>
            <a:endParaRPr lang="en-US" sz="7200" spc="3" dirty="0">
              <a:solidFill>
                <a:srgbClr val="FFFFFF"/>
              </a:solidFill>
              <a:latin typeface="Tex Gyre Adventor"/>
              <a:ea typeface="Tex Gyre Adventor"/>
              <a:cs typeface="Tex Gyre Adventor"/>
              <a:sym typeface="Tex Gyre Adventor"/>
            </a:endParaRPr>
          </a:p>
        </p:txBody>
      </p:sp>
      <p:sp>
        <p:nvSpPr>
          <p:cNvPr id="40" name="TextBox 40"/>
          <p:cNvSpPr txBox="1"/>
          <p:nvPr/>
        </p:nvSpPr>
        <p:spPr>
          <a:xfrm>
            <a:off x="7800304" y="6828147"/>
            <a:ext cx="2820742" cy="448841"/>
          </a:xfrm>
          <a:prstGeom prst="rect">
            <a:avLst/>
          </a:prstGeom>
        </p:spPr>
        <p:txBody>
          <a:bodyPr lIns="0" tIns="0" rIns="0" bIns="0" rtlCol="0" anchor="t">
            <a:spAutoFit/>
          </a:bodyPr>
          <a:lstStyle/>
          <a:p>
            <a:pPr algn="ctr">
              <a:lnSpc>
                <a:spcPts val="3513"/>
              </a:lnSpc>
            </a:pPr>
            <a:r>
              <a:rPr lang="uk-UA" sz="3193" dirty="0" smtClean="0">
                <a:solidFill>
                  <a:srgbClr val="FFFFFF"/>
                </a:solidFill>
                <a:latin typeface="Tex Gyre Adventor"/>
                <a:ea typeface="Tex Gyre Adventor"/>
                <a:cs typeface="Tex Gyre Adventor"/>
                <a:sym typeface="Tex Gyre Adventor"/>
              </a:rPr>
              <a:t>МАМА</a:t>
            </a:r>
            <a:endParaRPr lang="en-US" sz="3193" dirty="0">
              <a:solidFill>
                <a:srgbClr val="FFFFFF"/>
              </a:solidFill>
              <a:latin typeface="Tex Gyre Adventor"/>
              <a:ea typeface="Tex Gyre Adventor"/>
              <a:cs typeface="Tex Gyre Adventor"/>
              <a:sym typeface="Tex Gyre Adventor"/>
            </a:endParaRPr>
          </a:p>
        </p:txBody>
      </p:sp>
      <p:sp>
        <p:nvSpPr>
          <p:cNvPr id="41" name="TextBox 41"/>
          <p:cNvSpPr txBox="1"/>
          <p:nvPr/>
        </p:nvSpPr>
        <p:spPr>
          <a:xfrm>
            <a:off x="12416694" y="6703957"/>
            <a:ext cx="2694846" cy="448841"/>
          </a:xfrm>
          <a:prstGeom prst="rect">
            <a:avLst/>
          </a:prstGeom>
        </p:spPr>
        <p:txBody>
          <a:bodyPr lIns="0" tIns="0" rIns="0" bIns="0" rtlCol="0" anchor="t">
            <a:spAutoFit/>
          </a:bodyPr>
          <a:lstStyle/>
          <a:p>
            <a:pPr algn="ctr">
              <a:lnSpc>
                <a:spcPts val="3486"/>
              </a:lnSpc>
            </a:pPr>
            <a:r>
              <a:rPr lang="uk-UA" sz="3169" dirty="0" smtClean="0">
                <a:solidFill>
                  <a:srgbClr val="FFFFFF"/>
                </a:solidFill>
                <a:latin typeface="Tex Gyre Adventor"/>
                <a:ea typeface="Tex Gyre Adventor"/>
                <a:cs typeface="Tex Gyre Adventor"/>
                <a:sym typeface="Tex Gyre Adventor"/>
              </a:rPr>
              <a:t>ІНШІ</a:t>
            </a:r>
            <a:endParaRPr lang="en-US" sz="3169" dirty="0">
              <a:solidFill>
                <a:srgbClr val="FFFFFF"/>
              </a:solidFill>
              <a:latin typeface="Tex Gyre Adventor"/>
              <a:ea typeface="Tex Gyre Adventor"/>
              <a:cs typeface="Tex Gyre Adventor"/>
              <a:sym typeface="Tex Gyre Adventor"/>
            </a:endParaRPr>
          </a:p>
        </p:txBody>
      </p:sp>
      <p:sp>
        <p:nvSpPr>
          <p:cNvPr id="42" name="Freeform 42"/>
          <p:cNvSpPr/>
          <p:nvPr/>
        </p:nvSpPr>
        <p:spPr>
          <a:xfrm rot="-7288984">
            <a:off x="11252057" y="5582995"/>
            <a:ext cx="540093" cy="1133783"/>
          </a:xfrm>
          <a:custGeom>
            <a:avLst/>
            <a:gdLst/>
            <a:ahLst/>
            <a:cxnLst/>
            <a:rect l="l" t="t" r="r" b="b"/>
            <a:pathLst>
              <a:path w="540093" h="1133783">
                <a:moveTo>
                  <a:pt x="0" y="0"/>
                </a:moveTo>
                <a:lnTo>
                  <a:pt x="540093" y="0"/>
                </a:lnTo>
                <a:lnTo>
                  <a:pt x="540093" y="1133783"/>
                </a:lnTo>
                <a:lnTo>
                  <a:pt x="0" y="1133783"/>
                </a:lnTo>
                <a:lnTo>
                  <a:pt x="0" y="0"/>
                </a:lnTo>
                <a:close/>
              </a:path>
            </a:pathLst>
          </a:custGeom>
          <a:blipFill>
            <a:blip r:embed="rId6">
              <a:extLst>
                <a:ext uri="{96DAC541-7B7A-43D3-8B79-37D633B846F1}">
                  <asvg:svgBlip xmlns="" xmlns:asvg="http://schemas.microsoft.com/office/drawing/2016/SVG/main" r:embed="rId10"/>
                </a:ext>
              </a:extLst>
            </a:blip>
            <a:stretch>
              <a:fillRect/>
            </a:stretch>
          </a:blipFill>
        </p:spPr>
      </p:sp>
      <p:sp>
        <p:nvSpPr>
          <p:cNvPr id="46" name="TextBox 46"/>
          <p:cNvSpPr txBox="1"/>
          <p:nvPr/>
        </p:nvSpPr>
        <p:spPr>
          <a:xfrm>
            <a:off x="7796577" y="9251028"/>
            <a:ext cx="2694846" cy="533644"/>
          </a:xfrm>
          <a:prstGeom prst="rect">
            <a:avLst/>
          </a:prstGeom>
        </p:spPr>
        <p:txBody>
          <a:bodyPr lIns="0" tIns="0" rIns="0" bIns="0" rtlCol="0" anchor="t">
            <a:spAutoFit/>
          </a:bodyPr>
          <a:lstStyle/>
          <a:p>
            <a:pPr algn="ctr">
              <a:lnSpc>
                <a:spcPts val="4146"/>
              </a:lnSpc>
            </a:pPr>
            <a:endParaRPr lang="en-US" sz="3769" dirty="0">
              <a:solidFill>
                <a:srgbClr val="FFFFFF"/>
              </a:solidFill>
              <a:latin typeface="Tex Gyre Adventor"/>
              <a:ea typeface="Tex Gyre Adventor"/>
              <a:cs typeface="Tex Gyre Adventor"/>
              <a:sym typeface="Tex Gyre Adventor"/>
            </a:endParaRPr>
          </a:p>
        </p:txBody>
      </p:sp>
      <p:pic>
        <p:nvPicPr>
          <p:cNvPr id="49" name="Рисунок 48"/>
          <p:cNvPicPr>
            <a:picLocks noChangeAspect="1"/>
          </p:cNvPicPr>
          <p:nvPr/>
        </p:nvPicPr>
        <p:blipFill>
          <a:blip r:embed="rId11"/>
          <a:stretch>
            <a:fillRect/>
          </a:stretch>
        </p:blipFill>
        <p:spPr>
          <a:xfrm>
            <a:off x="3085807" y="3756303"/>
            <a:ext cx="2956592" cy="2414550"/>
          </a:xfrm>
          <a:prstGeom prst="rect">
            <a:avLst/>
          </a:prstGeom>
        </p:spPr>
      </p:pic>
      <p:pic>
        <p:nvPicPr>
          <p:cNvPr id="51" name="Рисунок 50"/>
          <p:cNvPicPr>
            <a:picLocks noChangeAspect="1"/>
          </p:cNvPicPr>
          <p:nvPr/>
        </p:nvPicPr>
        <p:blipFill>
          <a:blip r:embed="rId12"/>
          <a:stretch>
            <a:fillRect/>
          </a:stretch>
        </p:blipFill>
        <p:spPr>
          <a:xfrm>
            <a:off x="7654811" y="3709225"/>
            <a:ext cx="2836612" cy="2775153"/>
          </a:xfrm>
          <a:prstGeom prst="rect">
            <a:avLst/>
          </a:prstGeom>
        </p:spPr>
      </p:pic>
      <p:pic>
        <p:nvPicPr>
          <p:cNvPr id="53" name="Рисунок 52"/>
          <p:cNvPicPr>
            <a:picLocks noChangeAspect="1"/>
          </p:cNvPicPr>
          <p:nvPr/>
        </p:nvPicPr>
        <p:blipFill>
          <a:blip r:embed="rId13"/>
          <a:stretch>
            <a:fillRect/>
          </a:stretch>
        </p:blipFill>
        <p:spPr>
          <a:xfrm>
            <a:off x="12191656" y="3540233"/>
            <a:ext cx="2898593" cy="289859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157750" y="1908875"/>
            <a:ext cx="16715550" cy="6434005"/>
          </a:xfrm>
          <a:prstGeom prst="rect">
            <a:avLst/>
          </a:prstGeom>
        </p:spPr>
        <p:txBody>
          <a:bodyPr wrap="square" lIns="0" tIns="0" rIns="0" bIns="0" rtlCol="0" anchor="t">
            <a:spAutoFit/>
          </a:bodyPr>
          <a:lstStyle/>
          <a:p>
            <a:pPr algn="ctr">
              <a:lnSpc>
                <a:spcPts val="3490"/>
              </a:lnSpc>
            </a:pPr>
            <a:endParaRPr dirty="0"/>
          </a:p>
          <a:p>
            <a:r>
              <a:rPr lang="uk-UA" sz="4800" dirty="0">
                <a:solidFill>
                  <a:schemeClr val="tx2"/>
                </a:solidFill>
                <a:latin typeface="Open Sans 1" panose="020B0604020202020204" charset="0"/>
                <a:ea typeface="Open Sans 1" panose="020B0604020202020204" charset="0"/>
                <a:cs typeface="Open Sans 1" panose="020B0604020202020204" charset="0"/>
              </a:rPr>
              <a:t>це самосприйняття особистості, яке складається з безлічі компонентів, що включають в себе усвідомлення своїх цінностей, життєвих цілей, інтересів, переконань і патернів поведінки. Важливо розуміти, що </a:t>
            </a:r>
            <a:r>
              <a:rPr lang="uk-UA" sz="4800" b="1" dirty="0">
                <a:solidFill>
                  <a:schemeClr val="tx2"/>
                </a:solidFill>
                <a:latin typeface="Open Sans 1" panose="020B0604020202020204" charset="0"/>
                <a:ea typeface="Open Sans 1" panose="020B0604020202020204" charset="0"/>
                <a:cs typeface="Open Sans 1" panose="020B0604020202020204" charset="0"/>
              </a:rPr>
              <a:t>самоідентифікація</a:t>
            </a:r>
            <a:r>
              <a:rPr lang="uk-UA" sz="4800" dirty="0">
                <a:solidFill>
                  <a:schemeClr val="tx2"/>
                </a:solidFill>
                <a:latin typeface="Open Sans 1" panose="020B0604020202020204" charset="0"/>
                <a:ea typeface="Open Sans 1" panose="020B0604020202020204" charset="0"/>
                <a:cs typeface="Open Sans 1" panose="020B0604020202020204" charset="0"/>
              </a:rPr>
              <a:t> формується не тільки під впливом зовнішніх чинників, а й під впливом внутрішніх потреб і життєвого досвіду.</a:t>
            </a:r>
          </a:p>
          <a:p>
            <a:r>
              <a:rPr lang="uk-UA" sz="2800" dirty="0"/>
              <a:t/>
            </a:r>
            <a:br>
              <a:rPr lang="uk-UA" sz="2800" dirty="0"/>
            </a:br>
            <a:r>
              <a:rPr lang="en-US" sz="2493" dirty="0" smtClean="0">
                <a:solidFill>
                  <a:srgbClr val="96A5C9"/>
                </a:solidFill>
                <a:latin typeface="Tex Gyre Adventor"/>
                <a:ea typeface="Tex Gyre Adventor"/>
                <a:cs typeface="Tex Gyre Adventor"/>
                <a:sym typeface="Tex Gyre Adventor"/>
              </a:rPr>
              <a:t> </a:t>
            </a:r>
            <a:endParaRPr lang="en-US" sz="2493"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3014781" y="70899"/>
            <a:ext cx="12258437" cy="1984005"/>
          </a:xfrm>
          <a:prstGeom prst="rect">
            <a:avLst/>
          </a:prstGeom>
        </p:spPr>
        <p:txBody>
          <a:bodyPr lIns="0" tIns="0" rIns="0" bIns="0" rtlCol="0" anchor="t">
            <a:spAutoFit/>
          </a:bodyPr>
          <a:lstStyle/>
          <a:p>
            <a:pPr algn="ctr">
              <a:lnSpc>
                <a:spcPts val="7979"/>
              </a:lnSpc>
              <a:spcBef>
                <a:spcPct val="0"/>
              </a:spcBef>
            </a:pPr>
            <a:r>
              <a:rPr lang="uk-UA" sz="5699" dirty="0">
                <a:solidFill>
                  <a:srgbClr val="1C3879"/>
                </a:solidFill>
                <a:latin typeface="Open Sans 1"/>
                <a:ea typeface="Open Sans 1"/>
                <a:cs typeface="Open Sans 1"/>
                <a:sym typeface="Open Sans 1"/>
              </a:rPr>
              <a:t>ОСОБИСТІСНА ІДЕНТИЧНІСТЬ</a:t>
            </a: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1954412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119650" y="1271432"/>
            <a:ext cx="16715550" cy="7480446"/>
          </a:xfrm>
          <a:prstGeom prst="rect">
            <a:avLst/>
          </a:prstGeom>
        </p:spPr>
        <p:txBody>
          <a:bodyPr wrap="square" lIns="0" tIns="0" rIns="0" bIns="0" rtlCol="0" anchor="t">
            <a:spAutoFit/>
          </a:bodyPr>
          <a:lstStyle/>
          <a:p>
            <a:pPr algn="ctr">
              <a:lnSpc>
                <a:spcPts val="3490"/>
              </a:lnSpc>
            </a:pPr>
            <a:endParaRPr dirty="0"/>
          </a:p>
          <a:p>
            <a:r>
              <a:rPr lang="uk-UA" sz="4800" dirty="0">
                <a:solidFill>
                  <a:schemeClr val="tx2"/>
                </a:solidFill>
                <a:latin typeface="Open Sans 1" panose="020B0604020202020204" charset="0"/>
                <a:ea typeface="Open Sans 1" panose="020B0604020202020204" charset="0"/>
                <a:cs typeface="Open Sans 1" panose="020B0604020202020204" charset="0"/>
              </a:rPr>
              <a:t>Усвідомлення своєї ідентичності – це динамічний стан, який </a:t>
            </a:r>
            <a:r>
              <a:rPr lang="uk-UA" sz="4800" dirty="0" err="1">
                <a:solidFill>
                  <a:schemeClr val="tx2"/>
                </a:solidFill>
                <a:latin typeface="Open Sans 1" panose="020B0604020202020204" charset="0"/>
                <a:ea typeface="Open Sans 1" panose="020B0604020202020204" charset="0"/>
                <a:cs typeface="Open Sans 1" panose="020B0604020202020204" charset="0"/>
              </a:rPr>
              <a:t>переживається</a:t>
            </a:r>
            <a:r>
              <a:rPr lang="uk-UA" sz="4800" dirty="0">
                <a:solidFill>
                  <a:schemeClr val="tx2"/>
                </a:solidFill>
                <a:latin typeface="Open Sans 1" panose="020B0604020202020204" charset="0"/>
                <a:ea typeface="Open Sans 1" panose="020B0604020202020204" charset="0"/>
                <a:cs typeface="Open Sans 1" panose="020B0604020202020204" charset="0"/>
              </a:rPr>
              <a:t> індивідами як відчуття власної цілісності в певних життєвих умовах.</a:t>
            </a:r>
          </a:p>
          <a:p>
            <a:endParaRPr lang="uk-UA" sz="4800" dirty="0">
              <a:solidFill>
                <a:schemeClr val="tx2"/>
              </a:solidFill>
              <a:latin typeface="Open Sans 1" panose="020B0604020202020204" charset="0"/>
              <a:ea typeface="Open Sans 1" panose="020B0604020202020204" charset="0"/>
              <a:cs typeface="Open Sans 1" panose="020B0604020202020204" charset="0"/>
            </a:endParaRPr>
          </a:p>
          <a:p>
            <a:r>
              <a:rPr lang="uk-UA" sz="4800" dirty="0">
                <a:solidFill>
                  <a:schemeClr val="tx2"/>
                </a:solidFill>
                <a:latin typeface="Open Sans 1" panose="020B0604020202020204" charset="0"/>
                <a:ea typeface="Open Sans 1" panose="020B0604020202020204" charset="0"/>
                <a:cs typeface="Open Sans 1" panose="020B0604020202020204" charset="0"/>
              </a:rPr>
              <a:t>На функціональному рівні Я-ідентичність слугує двом цілям: саморегуляції, яка передбачає оптимізацію функціонування в поточній ситуації, та підтримці стабільного, позитивного образу “Я” незалежно від ситуації.</a:t>
            </a:r>
            <a:r>
              <a:rPr lang="uk-UA" sz="2800" dirty="0"/>
              <a:t/>
            </a:r>
            <a:br>
              <a:rPr lang="uk-UA" sz="2800" dirty="0"/>
            </a:br>
            <a:r>
              <a:rPr lang="en-US" sz="2493" dirty="0" smtClean="0">
                <a:solidFill>
                  <a:srgbClr val="96A5C9"/>
                </a:solidFill>
                <a:latin typeface="Tex Gyre Adventor"/>
                <a:ea typeface="Tex Gyre Adventor"/>
                <a:cs typeface="Tex Gyre Adventor"/>
                <a:sym typeface="Tex Gyre Adventor"/>
              </a:rPr>
              <a:t> </a:t>
            </a:r>
            <a:endParaRPr lang="en-US" sz="2493"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3014781" y="70899"/>
            <a:ext cx="12258437" cy="1984005"/>
          </a:xfrm>
          <a:prstGeom prst="rect">
            <a:avLst/>
          </a:prstGeom>
        </p:spPr>
        <p:txBody>
          <a:bodyPr lIns="0" tIns="0" rIns="0" bIns="0" rtlCol="0" anchor="t">
            <a:spAutoFit/>
          </a:bodyPr>
          <a:lstStyle/>
          <a:p>
            <a:pPr algn="ctr">
              <a:lnSpc>
                <a:spcPts val="7979"/>
              </a:lnSpc>
              <a:spcBef>
                <a:spcPct val="0"/>
              </a:spcBef>
            </a:pPr>
            <a:r>
              <a:rPr lang="uk-UA" sz="5699" dirty="0">
                <a:solidFill>
                  <a:srgbClr val="1C3879"/>
                </a:solidFill>
                <a:latin typeface="Open Sans 1"/>
                <a:ea typeface="Open Sans 1"/>
                <a:cs typeface="Open Sans 1"/>
                <a:sym typeface="Open Sans 1"/>
              </a:rPr>
              <a:t>ОСОБИСТІСНА ІДЕНТИЧНІСТЬ</a:t>
            </a: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119650" y="1271432"/>
            <a:ext cx="16715550" cy="5633786"/>
          </a:xfrm>
          <a:prstGeom prst="rect">
            <a:avLst/>
          </a:prstGeom>
        </p:spPr>
        <p:txBody>
          <a:bodyPr wrap="square" lIns="0" tIns="0" rIns="0" bIns="0" rtlCol="0" anchor="t">
            <a:spAutoFit/>
          </a:bodyPr>
          <a:lstStyle/>
          <a:p>
            <a:pPr algn="ctr">
              <a:lnSpc>
                <a:spcPts val="3490"/>
              </a:lnSpc>
            </a:pPr>
            <a:endParaRPr dirty="0"/>
          </a:p>
          <a:p>
            <a:r>
              <a:rPr lang="uk-UA" sz="4800" dirty="0" smtClean="0">
                <a:solidFill>
                  <a:schemeClr val="tx2"/>
                </a:solidFill>
                <a:latin typeface="Open Sans 1" panose="020B0604020202020204" charset="0"/>
                <a:ea typeface="Open Sans 1" panose="020B0604020202020204" charset="0"/>
                <a:cs typeface="Open Sans 1" panose="020B0604020202020204" charset="0"/>
              </a:rPr>
              <a:t>ФАКТОРИ ФОРМУВАННЯ ОСОБИСТОЇ ІДЕНТИЧНОСТІ СУЧАСНОГО ЄВРОПЕЙЦЯ:</a:t>
            </a:r>
          </a:p>
          <a:p>
            <a:pPr algn="ctr"/>
            <a:r>
              <a:rPr lang="uk-UA" sz="7200" dirty="0" smtClean="0">
                <a:solidFill>
                  <a:schemeClr val="tx2"/>
                </a:solidFill>
                <a:latin typeface="Open Sans 1" panose="020B0604020202020204" charset="0"/>
                <a:ea typeface="Open Sans 1" panose="020B0604020202020204" charset="0"/>
                <a:cs typeface="Open Sans 1" panose="020B0604020202020204" charset="0"/>
                <a:sym typeface="Tex Gyre Adventor"/>
              </a:rPr>
              <a:t>МУЛЬТИКУЛЬТУРНІСТЬ</a:t>
            </a:r>
          </a:p>
          <a:p>
            <a:pPr algn="ctr"/>
            <a:r>
              <a:rPr lang="uk-UA" sz="7200" dirty="0" smtClean="0">
                <a:solidFill>
                  <a:schemeClr val="tx2"/>
                </a:solidFill>
                <a:latin typeface="Open Sans 1" panose="020B0604020202020204" charset="0"/>
                <a:ea typeface="Open Sans 1" panose="020B0604020202020204" charset="0"/>
                <a:cs typeface="Open Sans 1" panose="020B0604020202020204" charset="0"/>
                <a:sym typeface="Tex Gyre Adventor"/>
              </a:rPr>
              <a:t>МОБІЛЬНІСТЬ</a:t>
            </a:r>
          </a:p>
          <a:p>
            <a:pPr algn="ctr"/>
            <a:r>
              <a:rPr lang="uk-UA" sz="7200" dirty="0" smtClean="0">
                <a:solidFill>
                  <a:schemeClr val="tx2"/>
                </a:solidFill>
                <a:latin typeface="Open Sans 1" panose="020B0604020202020204" charset="0"/>
                <a:ea typeface="Open Sans 1" panose="020B0604020202020204" charset="0"/>
                <a:cs typeface="Open Sans 1" panose="020B0604020202020204" charset="0"/>
                <a:sym typeface="Tex Gyre Adventor"/>
              </a:rPr>
              <a:t>ВІРТУАЛЬНИЙ СВІТ</a:t>
            </a:r>
          </a:p>
          <a:p>
            <a:endParaRPr lang="en-US" sz="2493"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3014781" y="70899"/>
            <a:ext cx="12258437" cy="1984005"/>
          </a:xfrm>
          <a:prstGeom prst="rect">
            <a:avLst/>
          </a:prstGeom>
        </p:spPr>
        <p:txBody>
          <a:bodyPr lIns="0" tIns="0" rIns="0" bIns="0" rtlCol="0" anchor="t">
            <a:spAutoFit/>
          </a:bodyPr>
          <a:lstStyle/>
          <a:p>
            <a:pPr algn="ctr">
              <a:lnSpc>
                <a:spcPts val="7979"/>
              </a:lnSpc>
              <a:spcBef>
                <a:spcPct val="0"/>
              </a:spcBef>
            </a:pPr>
            <a:r>
              <a:rPr lang="uk-UA" sz="5699" dirty="0">
                <a:solidFill>
                  <a:srgbClr val="1C3879"/>
                </a:solidFill>
                <a:latin typeface="Open Sans 1"/>
                <a:ea typeface="Open Sans 1"/>
                <a:cs typeface="Open Sans 1"/>
                <a:sym typeface="Open Sans 1"/>
              </a:rPr>
              <a:t>ОСОБИСТІСНА ІДЕНТИЧНІСТЬ</a:t>
            </a: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318991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119650" y="2272864"/>
            <a:ext cx="16715550" cy="5264454"/>
          </a:xfrm>
          <a:prstGeom prst="rect">
            <a:avLst/>
          </a:prstGeom>
        </p:spPr>
        <p:txBody>
          <a:bodyPr wrap="square" lIns="0" tIns="0" rIns="0" bIns="0" rtlCol="0" anchor="t">
            <a:spAutoFit/>
          </a:bodyPr>
          <a:lstStyle/>
          <a:p>
            <a:pPr algn="ctr">
              <a:lnSpc>
                <a:spcPts val="3490"/>
              </a:lnSpc>
            </a:pPr>
            <a:endParaRPr dirty="0"/>
          </a:p>
          <a:p>
            <a:pPr algn="ctr"/>
            <a:r>
              <a:rPr lang="ru-RU" sz="4800" dirty="0" smtClean="0">
                <a:solidFill>
                  <a:schemeClr val="tx2"/>
                </a:solidFill>
                <a:latin typeface="Open Sans 1" panose="020B0604020202020204" charset="0"/>
                <a:ea typeface="Open Sans 1" panose="020B0604020202020204" charset="0"/>
                <a:cs typeface="Open Sans 1" panose="020B0604020202020204" charset="0"/>
              </a:rPr>
              <a:t>ЄВПРОПЕЙСЬКА ЧИ СВІТОВА ІДЕНТИЧНІСТЬ</a:t>
            </a:r>
          </a:p>
          <a:p>
            <a:pPr algn="ctr"/>
            <a:endParaRPr lang="ru-RU" sz="4800" dirty="0" smtClean="0">
              <a:solidFill>
                <a:schemeClr val="tx2"/>
              </a:solidFill>
              <a:latin typeface="Open Sans 1" panose="020B0604020202020204" charset="0"/>
              <a:ea typeface="Open Sans 1" panose="020B0604020202020204" charset="0"/>
              <a:cs typeface="Open Sans 1" panose="020B0604020202020204" charset="0"/>
            </a:endParaRPr>
          </a:p>
          <a:p>
            <a:r>
              <a:rPr lang="ru-RU" sz="4800" dirty="0" err="1" smtClean="0">
                <a:solidFill>
                  <a:schemeClr val="tx2"/>
                </a:solidFill>
                <a:latin typeface="Open Sans 1" panose="020B0604020202020204" charset="0"/>
                <a:ea typeface="Open Sans 1" panose="020B0604020202020204" charset="0"/>
                <a:cs typeface="Open Sans 1" panose="020B0604020202020204" charset="0"/>
              </a:rPr>
              <a:t>Мій</a:t>
            </a:r>
            <a:r>
              <a:rPr lang="ru-RU" sz="4800" dirty="0" smtClean="0">
                <a:solidFill>
                  <a:schemeClr val="tx2"/>
                </a:solidFill>
                <a:latin typeface="Open Sans 1" panose="020B0604020202020204" charset="0"/>
                <a:ea typeface="Open Sans 1" panose="020B0604020202020204" charset="0"/>
                <a:cs typeface="Open Sans 1" panose="020B0604020202020204" charset="0"/>
              </a:rPr>
              <a:t> шлях </a:t>
            </a:r>
            <a:r>
              <a:rPr lang="ru-RU" sz="4800" dirty="0">
                <a:solidFill>
                  <a:schemeClr val="tx2"/>
                </a:solidFill>
                <a:latin typeface="Open Sans 1" panose="020B0604020202020204" charset="0"/>
                <a:ea typeface="Open Sans 1" panose="020B0604020202020204" charset="0"/>
                <a:cs typeface="Open Sans 1" panose="020B0604020202020204" charset="0"/>
              </a:rPr>
              <a:t>у </a:t>
            </a:r>
            <a:r>
              <a:rPr lang="ru-RU" sz="4800" dirty="0" err="1" smtClean="0">
                <a:solidFill>
                  <a:schemeClr val="tx2"/>
                </a:solidFill>
                <a:latin typeface="Open Sans 1" panose="020B0604020202020204" charset="0"/>
                <a:ea typeface="Open Sans 1" panose="020B0604020202020204" charset="0"/>
                <a:cs typeface="Open Sans 1" panose="020B0604020202020204" charset="0"/>
              </a:rPr>
              <a:t>житті</a:t>
            </a:r>
            <a:r>
              <a:rPr lang="ru-RU" sz="4800" dirty="0" smtClean="0">
                <a:solidFill>
                  <a:schemeClr val="tx2"/>
                </a:solidFill>
                <a:latin typeface="Open Sans 1" panose="020B0604020202020204" charset="0"/>
                <a:ea typeface="Open Sans 1" panose="020B0604020202020204" charset="0"/>
                <a:cs typeface="Open Sans 1" panose="020B0604020202020204" charset="0"/>
              </a:rPr>
              <a:t> </a:t>
            </a:r>
          </a:p>
          <a:p>
            <a:pPr algn="r"/>
            <a:r>
              <a:rPr lang="ru-RU" sz="4800" dirty="0" smtClean="0">
                <a:solidFill>
                  <a:schemeClr val="tx2"/>
                </a:solidFill>
                <a:latin typeface="Open Sans 1" panose="020B0604020202020204" charset="0"/>
                <a:ea typeface="Open Sans 1" panose="020B0604020202020204" charset="0"/>
                <a:cs typeface="Open Sans 1" panose="020B0604020202020204" charset="0"/>
              </a:rPr>
              <a:t>ЗРІЛА ІДЕНТИЧНІСТЬ</a:t>
            </a:r>
          </a:p>
          <a:p>
            <a:pPr algn="ctr"/>
            <a:r>
              <a:rPr lang="ru-RU" sz="4800" dirty="0" smtClean="0">
                <a:solidFill>
                  <a:schemeClr val="tx2"/>
                </a:solidFill>
                <a:latin typeface="Open Sans 1" panose="020B0604020202020204" charset="0"/>
                <a:ea typeface="Open Sans 1" panose="020B0604020202020204" charset="0"/>
                <a:cs typeface="Open Sans 1" panose="020B0604020202020204" charset="0"/>
              </a:rPr>
              <a:t>Як </a:t>
            </a:r>
            <a:r>
              <a:rPr lang="ru-RU" sz="4800" dirty="0" err="1">
                <a:solidFill>
                  <a:schemeClr val="tx2"/>
                </a:solidFill>
                <a:latin typeface="Open Sans 1" panose="020B0604020202020204" charset="0"/>
                <a:ea typeface="Open Sans 1" panose="020B0604020202020204" charset="0"/>
                <a:cs typeface="Open Sans 1" panose="020B0604020202020204" charset="0"/>
              </a:rPr>
              <a:t>знайти</a:t>
            </a:r>
            <a:r>
              <a:rPr lang="ru-RU" sz="4800" dirty="0">
                <a:solidFill>
                  <a:schemeClr val="tx2"/>
                </a:solidFill>
                <a:latin typeface="Open Sans 1" panose="020B0604020202020204" charset="0"/>
                <a:ea typeface="Open Sans 1" panose="020B0604020202020204" charset="0"/>
                <a:cs typeface="Open Sans 1" panose="020B0604020202020204" charset="0"/>
              </a:rPr>
              <a:t> себе</a:t>
            </a:r>
            <a:r>
              <a:rPr lang="ru-RU" sz="4800" dirty="0" smtClean="0">
                <a:solidFill>
                  <a:schemeClr val="tx2"/>
                </a:solidFill>
                <a:latin typeface="Open Sans 1" panose="020B0604020202020204" charset="0"/>
                <a:ea typeface="Open Sans 1" panose="020B0604020202020204" charset="0"/>
                <a:cs typeface="Open Sans 1" panose="020B0604020202020204" charset="0"/>
              </a:rPr>
              <a:t>?</a:t>
            </a:r>
          </a:p>
          <a:p>
            <a:r>
              <a:rPr lang="ru-RU" sz="4800" dirty="0" smtClean="0">
                <a:solidFill>
                  <a:schemeClr val="tx2"/>
                </a:solidFill>
                <a:latin typeface="Open Sans 1" panose="020B0604020202020204" charset="0"/>
                <a:ea typeface="Open Sans 1" panose="020B0604020202020204" charset="0"/>
                <a:cs typeface="Open Sans 1" panose="020B0604020202020204" charset="0"/>
              </a:rPr>
              <a:t>КРИЗА ІДЕНТИЧНОСТІ</a:t>
            </a:r>
          </a:p>
          <a:p>
            <a:pPr algn="ctr"/>
            <a:endParaRPr lang="en-US" sz="2493"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3014781" y="70899"/>
            <a:ext cx="12258437" cy="1984005"/>
          </a:xfrm>
          <a:prstGeom prst="rect">
            <a:avLst/>
          </a:prstGeom>
        </p:spPr>
        <p:txBody>
          <a:bodyPr lIns="0" tIns="0" rIns="0" bIns="0" rtlCol="0" anchor="t">
            <a:spAutoFit/>
          </a:bodyPr>
          <a:lstStyle/>
          <a:p>
            <a:pPr algn="ctr">
              <a:lnSpc>
                <a:spcPts val="7979"/>
              </a:lnSpc>
              <a:spcBef>
                <a:spcPct val="0"/>
              </a:spcBef>
            </a:pPr>
            <a:r>
              <a:rPr lang="uk-UA" sz="5699" dirty="0">
                <a:solidFill>
                  <a:srgbClr val="1C3879"/>
                </a:solidFill>
                <a:latin typeface="Open Sans 1"/>
                <a:ea typeface="Open Sans 1"/>
                <a:cs typeface="Open Sans 1"/>
                <a:sym typeface="Open Sans 1"/>
              </a:rPr>
              <a:t>ОСОБИСТІСНА ІДЕНТИЧНІСТЬ</a:t>
            </a: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374607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786224" y="2476500"/>
            <a:ext cx="16715550" cy="3403496"/>
          </a:xfrm>
          <a:prstGeom prst="rect">
            <a:avLst/>
          </a:prstGeom>
        </p:spPr>
        <p:txBody>
          <a:bodyPr wrap="square" lIns="0" tIns="0" rIns="0" bIns="0" rtlCol="0" anchor="t">
            <a:spAutoFit/>
          </a:bodyPr>
          <a:lstStyle/>
          <a:p>
            <a:pPr algn="ctr">
              <a:lnSpc>
                <a:spcPts val="3490"/>
              </a:lnSpc>
            </a:pPr>
            <a:endParaRPr dirty="0"/>
          </a:p>
          <a:p>
            <a:pPr algn="ctr"/>
            <a:r>
              <a:rPr lang="uk-UA" sz="4800" dirty="0" smtClean="0">
                <a:solidFill>
                  <a:schemeClr val="tx2"/>
                </a:solidFill>
                <a:latin typeface="Open Sans 1" panose="020B0604020202020204" charset="0"/>
                <a:ea typeface="Open Sans 1" panose="020B0604020202020204" charset="0"/>
                <a:cs typeface="Open Sans 1" panose="020B0604020202020204" charset="0"/>
              </a:rPr>
              <a:t>Ідентичність для європейця – це критерій психічного здоров’я, пошук та відкриття життєвого сенсу власної індивідуальності, втілення </a:t>
            </a:r>
            <a:r>
              <a:rPr lang="uk-UA" sz="4800" dirty="0" err="1" smtClean="0">
                <a:solidFill>
                  <a:schemeClr val="tx2"/>
                </a:solidFill>
                <a:latin typeface="Open Sans 1" panose="020B0604020202020204" charset="0"/>
                <a:ea typeface="Open Sans 1" panose="020B0604020202020204" charset="0"/>
                <a:cs typeface="Open Sans 1" panose="020B0604020202020204" charset="0"/>
              </a:rPr>
              <a:t>самості</a:t>
            </a:r>
            <a:r>
              <a:rPr lang="uk-UA" sz="4800" dirty="0" smtClean="0">
                <a:solidFill>
                  <a:schemeClr val="tx2"/>
                </a:solidFill>
                <a:latin typeface="Open Sans 1" panose="020B0604020202020204" charset="0"/>
                <a:ea typeface="Open Sans 1" panose="020B0604020202020204" charset="0"/>
                <a:cs typeface="Open Sans 1" panose="020B0604020202020204" charset="0"/>
              </a:rPr>
              <a:t> і, нарешті, умова самоактуалізації та ідеал саморозвитку</a:t>
            </a:r>
            <a:r>
              <a:rPr lang="ru-RU" sz="4800" dirty="0" smtClean="0">
                <a:solidFill>
                  <a:schemeClr val="tx2"/>
                </a:solidFill>
                <a:latin typeface="Open Sans 1" panose="020B0604020202020204" charset="0"/>
                <a:ea typeface="Open Sans 1" panose="020B0604020202020204" charset="0"/>
                <a:cs typeface="Open Sans 1" panose="020B0604020202020204" charset="0"/>
              </a:rPr>
              <a:t>.</a:t>
            </a:r>
            <a:endParaRPr lang="en-US" sz="2493"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3014781" y="70899"/>
            <a:ext cx="12258437" cy="1984005"/>
          </a:xfrm>
          <a:prstGeom prst="rect">
            <a:avLst/>
          </a:prstGeom>
        </p:spPr>
        <p:txBody>
          <a:bodyPr lIns="0" tIns="0" rIns="0" bIns="0" rtlCol="0" anchor="t">
            <a:spAutoFit/>
          </a:bodyPr>
          <a:lstStyle/>
          <a:p>
            <a:pPr algn="ctr">
              <a:lnSpc>
                <a:spcPts val="7979"/>
              </a:lnSpc>
              <a:spcBef>
                <a:spcPct val="0"/>
              </a:spcBef>
            </a:pPr>
            <a:r>
              <a:rPr lang="uk-UA" sz="5699" dirty="0">
                <a:solidFill>
                  <a:srgbClr val="1C3879"/>
                </a:solidFill>
                <a:latin typeface="Open Sans 1"/>
                <a:ea typeface="Open Sans 1"/>
                <a:cs typeface="Open Sans 1"/>
                <a:sym typeface="Open Sans 1"/>
              </a:rPr>
              <a:t>ОСОБИСТІСНА ІДЕНТИЧНІСТЬ</a:t>
            </a: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459263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96178">
            <a:off x="10480151" y="7114886"/>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366718" y="-8250451"/>
            <a:ext cx="15554562" cy="155545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7262773" y="3691864"/>
            <a:ext cx="3762454" cy="376245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1871350" y="3435198"/>
            <a:ext cx="3416603" cy="34166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000450" y="3435198"/>
            <a:ext cx="3416603" cy="34166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7482095" y="6438826"/>
            <a:ext cx="3457161" cy="1967554"/>
            <a:chOff x="0" y="0"/>
            <a:chExt cx="1427909" cy="812658"/>
          </a:xfrm>
        </p:grpSpPr>
        <p:sp>
          <p:nvSpPr>
            <p:cNvPr id="22" name="Freeform 22"/>
            <p:cNvSpPr/>
            <p:nvPr/>
          </p:nvSpPr>
          <p:spPr>
            <a:xfrm>
              <a:off x="0" y="0"/>
              <a:ext cx="1427909" cy="812658"/>
            </a:xfrm>
            <a:custGeom>
              <a:avLst/>
              <a:gdLst/>
              <a:ahLst/>
              <a:cxnLst/>
              <a:rect l="l" t="t" r="r" b="b"/>
              <a:pathLst>
                <a:path w="1427909" h="812658">
                  <a:moveTo>
                    <a:pt x="223939" y="0"/>
                  </a:moveTo>
                  <a:lnTo>
                    <a:pt x="1203970" y="0"/>
                  </a:lnTo>
                  <a:cubicBezTo>
                    <a:pt x="1327648" y="0"/>
                    <a:pt x="1427909" y="100261"/>
                    <a:pt x="1427909" y="223939"/>
                  </a:cubicBezTo>
                  <a:lnTo>
                    <a:pt x="1427909" y="588719"/>
                  </a:lnTo>
                  <a:cubicBezTo>
                    <a:pt x="1427909" y="712397"/>
                    <a:pt x="1327648" y="812658"/>
                    <a:pt x="1203970" y="812658"/>
                  </a:cubicBezTo>
                  <a:lnTo>
                    <a:pt x="223939" y="812658"/>
                  </a:lnTo>
                  <a:cubicBezTo>
                    <a:pt x="100261" y="812658"/>
                    <a:pt x="0" y="712397"/>
                    <a:pt x="0" y="588719"/>
                  </a:cubicBezTo>
                  <a:lnTo>
                    <a:pt x="0" y="223939"/>
                  </a:lnTo>
                  <a:cubicBezTo>
                    <a:pt x="0" y="100261"/>
                    <a:pt x="100261" y="0"/>
                    <a:pt x="223939" y="0"/>
                  </a:cubicBezTo>
                  <a:close/>
                </a:path>
              </a:pathLst>
            </a:custGeom>
            <a:solidFill>
              <a:srgbClr val="1C3879"/>
            </a:solidFill>
          </p:spPr>
        </p:sp>
        <p:sp>
          <p:nvSpPr>
            <p:cNvPr id="23" name="TextBox 23"/>
            <p:cNvSpPr txBox="1"/>
            <p:nvPr/>
          </p:nvSpPr>
          <p:spPr>
            <a:xfrm>
              <a:off x="0" y="-38100"/>
              <a:ext cx="1427909" cy="85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2044402" y="6314746"/>
            <a:ext cx="3243552" cy="1755892"/>
            <a:chOff x="0" y="0"/>
            <a:chExt cx="1734388" cy="938908"/>
          </a:xfrm>
        </p:grpSpPr>
        <p:sp>
          <p:nvSpPr>
            <p:cNvPr id="25" name="Freeform 25"/>
            <p:cNvSpPr/>
            <p:nvPr/>
          </p:nvSpPr>
          <p:spPr>
            <a:xfrm>
              <a:off x="0" y="0"/>
              <a:ext cx="1734388" cy="938908"/>
            </a:xfrm>
            <a:custGeom>
              <a:avLst/>
              <a:gdLst/>
              <a:ahLst/>
              <a:cxnLst/>
              <a:rect l="l" t="t" r="r" b="b"/>
              <a:pathLst>
                <a:path w="1734388" h="938908">
                  <a:moveTo>
                    <a:pt x="238686" y="0"/>
                  </a:moveTo>
                  <a:lnTo>
                    <a:pt x="1495701" y="0"/>
                  </a:lnTo>
                  <a:cubicBezTo>
                    <a:pt x="1559005" y="0"/>
                    <a:pt x="1619716" y="25147"/>
                    <a:pt x="1664478" y="69910"/>
                  </a:cubicBezTo>
                  <a:cubicBezTo>
                    <a:pt x="1709240" y="114672"/>
                    <a:pt x="1734388" y="175383"/>
                    <a:pt x="1734388" y="238686"/>
                  </a:cubicBezTo>
                  <a:lnTo>
                    <a:pt x="1734388" y="700222"/>
                  </a:lnTo>
                  <a:cubicBezTo>
                    <a:pt x="1734388" y="763525"/>
                    <a:pt x="1709240" y="824236"/>
                    <a:pt x="1664478" y="868999"/>
                  </a:cubicBezTo>
                  <a:cubicBezTo>
                    <a:pt x="1619716" y="913761"/>
                    <a:pt x="1559005" y="938908"/>
                    <a:pt x="1495701" y="938908"/>
                  </a:cubicBezTo>
                  <a:lnTo>
                    <a:pt x="238686" y="938908"/>
                  </a:lnTo>
                  <a:cubicBezTo>
                    <a:pt x="175383" y="938908"/>
                    <a:pt x="114672" y="913761"/>
                    <a:pt x="69910" y="868999"/>
                  </a:cubicBezTo>
                  <a:cubicBezTo>
                    <a:pt x="25147" y="824236"/>
                    <a:pt x="0" y="763525"/>
                    <a:pt x="0" y="700222"/>
                  </a:cubicBezTo>
                  <a:lnTo>
                    <a:pt x="0" y="238686"/>
                  </a:lnTo>
                  <a:cubicBezTo>
                    <a:pt x="0" y="175383"/>
                    <a:pt x="25147" y="114672"/>
                    <a:pt x="69910" y="69910"/>
                  </a:cubicBezTo>
                  <a:cubicBezTo>
                    <a:pt x="114672" y="25147"/>
                    <a:pt x="175383" y="0"/>
                    <a:pt x="238686" y="0"/>
                  </a:cubicBezTo>
                  <a:close/>
                </a:path>
              </a:pathLst>
            </a:custGeom>
            <a:solidFill>
              <a:srgbClr val="1C3879"/>
            </a:solidFill>
          </p:spPr>
        </p:sp>
        <p:sp>
          <p:nvSpPr>
            <p:cNvPr id="26" name="TextBox 26"/>
            <p:cNvSpPr txBox="1"/>
            <p:nvPr/>
          </p:nvSpPr>
          <p:spPr>
            <a:xfrm>
              <a:off x="0" y="-38100"/>
              <a:ext cx="1734388" cy="97700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572359" y="6149886"/>
            <a:ext cx="4217831" cy="1920752"/>
            <a:chOff x="0" y="0"/>
            <a:chExt cx="2255353" cy="1027062"/>
          </a:xfrm>
        </p:grpSpPr>
        <p:sp>
          <p:nvSpPr>
            <p:cNvPr id="28" name="Freeform 28"/>
            <p:cNvSpPr/>
            <p:nvPr/>
          </p:nvSpPr>
          <p:spPr>
            <a:xfrm>
              <a:off x="0" y="0"/>
              <a:ext cx="2255353" cy="1027062"/>
            </a:xfrm>
            <a:custGeom>
              <a:avLst/>
              <a:gdLst/>
              <a:ahLst/>
              <a:cxnLst/>
              <a:rect l="l" t="t" r="r" b="b"/>
              <a:pathLst>
                <a:path w="2255353" h="1027062">
                  <a:moveTo>
                    <a:pt x="183552" y="0"/>
                  </a:moveTo>
                  <a:lnTo>
                    <a:pt x="2071801" y="0"/>
                  </a:lnTo>
                  <a:cubicBezTo>
                    <a:pt x="2120482" y="0"/>
                    <a:pt x="2167169" y="19338"/>
                    <a:pt x="2201592" y="53761"/>
                  </a:cubicBezTo>
                  <a:cubicBezTo>
                    <a:pt x="2236015" y="88184"/>
                    <a:pt x="2255353" y="134871"/>
                    <a:pt x="2255353" y="183552"/>
                  </a:cubicBezTo>
                  <a:lnTo>
                    <a:pt x="2255353" y="843510"/>
                  </a:lnTo>
                  <a:cubicBezTo>
                    <a:pt x="2255353" y="944883"/>
                    <a:pt x="2173174" y="1027062"/>
                    <a:pt x="2071801" y="1027062"/>
                  </a:cubicBezTo>
                  <a:lnTo>
                    <a:pt x="183552" y="1027062"/>
                  </a:lnTo>
                  <a:cubicBezTo>
                    <a:pt x="82179" y="1027062"/>
                    <a:pt x="0" y="944883"/>
                    <a:pt x="0" y="843510"/>
                  </a:cubicBezTo>
                  <a:lnTo>
                    <a:pt x="0" y="183552"/>
                  </a:lnTo>
                  <a:cubicBezTo>
                    <a:pt x="0" y="82179"/>
                    <a:pt x="82179" y="0"/>
                    <a:pt x="183552" y="0"/>
                  </a:cubicBezTo>
                  <a:close/>
                </a:path>
              </a:pathLst>
            </a:custGeom>
            <a:solidFill>
              <a:srgbClr val="1C3879"/>
            </a:solidFill>
          </p:spPr>
        </p:sp>
        <p:sp>
          <p:nvSpPr>
            <p:cNvPr id="29" name="TextBox 29"/>
            <p:cNvSpPr txBox="1"/>
            <p:nvPr/>
          </p:nvSpPr>
          <p:spPr>
            <a:xfrm>
              <a:off x="0" y="-38100"/>
              <a:ext cx="2255353" cy="106516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1" name="Group 31"/>
          <p:cNvGrpSpPr/>
          <p:nvPr/>
        </p:nvGrpSpPr>
        <p:grpSpPr>
          <a:xfrm>
            <a:off x="15287954" y="187055"/>
            <a:ext cx="2864073" cy="832562"/>
            <a:chOff x="0" y="0"/>
            <a:chExt cx="3818763" cy="1110083"/>
          </a:xfrm>
        </p:grpSpPr>
        <p:grpSp>
          <p:nvGrpSpPr>
            <p:cNvPr id="32" name="Group 32"/>
            <p:cNvGrpSpPr/>
            <p:nvPr/>
          </p:nvGrpSpPr>
          <p:grpSpPr>
            <a:xfrm>
              <a:off x="0" y="0"/>
              <a:ext cx="3818763" cy="1042557"/>
              <a:chOff x="0" y="0"/>
              <a:chExt cx="1147599" cy="313305"/>
            </a:xfrm>
          </p:grpSpPr>
          <p:sp>
            <p:nvSpPr>
              <p:cNvPr id="33" name="Freeform 33"/>
              <p:cNvSpPr/>
              <p:nvPr/>
            </p:nvSpPr>
            <p:spPr>
              <a:xfrm>
                <a:off x="0" y="0"/>
                <a:ext cx="1147599" cy="313305"/>
              </a:xfrm>
              <a:custGeom>
                <a:avLst/>
                <a:gdLst/>
                <a:ahLst/>
                <a:cxnLst/>
                <a:rect l="l" t="t" r="r" b="b"/>
                <a:pathLst>
                  <a:path w="1147599" h="313305">
                    <a:moveTo>
                      <a:pt x="944399" y="0"/>
                    </a:moveTo>
                    <a:cubicBezTo>
                      <a:pt x="1056623" y="0"/>
                      <a:pt x="1147599" y="70136"/>
                      <a:pt x="1147599" y="156652"/>
                    </a:cubicBezTo>
                    <a:cubicBezTo>
                      <a:pt x="1147599" y="243169"/>
                      <a:pt x="1056623" y="313305"/>
                      <a:pt x="944399"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34" name="TextBox 34"/>
              <p:cNvSpPr txBox="1"/>
              <p:nvPr/>
            </p:nvSpPr>
            <p:spPr>
              <a:xfrm>
                <a:off x="0" y="-38100"/>
                <a:ext cx="1147599" cy="351405"/>
              </a:xfrm>
              <a:prstGeom prst="rect">
                <a:avLst/>
              </a:prstGeom>
            </p:spPr>
            <p:txBody>
              <a:bodyPr lIns="50800" tIns="50800" rIns="50800" bIns="50800" rtlCol="0" anchor="ctr"/>
              <a:lstStyle/>
              <a:p>
                <a:pPr algn="ctr">
                  <a:lnSpc>
                    <a:spcPts val="2659"/>
                  </a:lnSpc>
                </a:pPr>
                <a:endParaRPr/>
              </a:p>
            </p:txBody>
          </p:sp>
        </p:grpSp>
        <p:sp>
          <p:nvSpPr>
            <p:cNvPr id="35" name="Freeform 35" descr="Изображение выглядит как текст  Автоматически созданное описание"/>
            <p:cNvSpPr/>
            <p:nvPr/>
          </p:nvSpPr>
          <p:spPr>
            <a:xfrm>
              <a:off x="347845" y="205563"/>
              <a:ext cx="2156949" cy="643795"/>
            </a:xfrm>
            <a:custGeom>
              <a:avLst/>
              <a:gdLst/>
              <a:ahLst/>
              <a:cxnLst/>
              <a:rect l="l" t="t" r="r" b="b"/>
              <a:pathLst>
                <a:path w="2156949" h="643795">
                  <a:moveTo>
                    <a:pt x="0" y="0"/>
                  </a:moveTo>
                  <a:lnTo>
                    <a:pt x="2156949" y="0"/>
                  </a:lnTo>
                  <a:lnTo>
                    <a:pt x="2156949" y="643795"/>
                  </a:lnTo>
                  <a:lnTo>
                    <a:pt x="0" y="643795"/>
                  </a:lnTo>
                  <a:lnTo>
                    <a:pt x="0" y="0"/>
                  </a:lnTo>
                  <a:close/>
                </a:path>
              </a:pathLst>
            </a:custGeom>
            <a:blipFill>
              <a:blip r:embed="rId4"/>
              <a:stretch>
                <a:fillRect l="-6246" r="-42347" b="-2227"/>
              </a:stretch>
            </a:blipFill>
          </p:spPr>
        </p:sp>
        <p:sp>
          <p:nvSpPr>
            <p:cNvPr id="36" name="Freeform 36"/>
            <p:cNvSpPr/>
            <p:nvPr/>
          </p:nvSpPr>
          <p:spPr>
            <a:xfrm>
              <a:off x="2534078" y="154892"/>
              <a:ext cx="1109547" cy="955191"/>
            </a:xfrm>
            <a:custGeom>
              <a:avLst/>
              <a:gdLst/>
              <a:ahLst/>
              <a:cxnLst/>
              <a:rect l="l" t="t" r="r" b="b"/>
              <a:pathLst>
                <a:path w="1109547" h="955191">
                  <a:moveTo>
                    <a:pt x="0" y="0"/>
                  </a:moveTo>
                  <a:lnTo>
                    <a:pt x="1109548" y="0"/>
                  </a:lnTo>
                  <a:lnTo>
                    <a:pt x="1109548" y="955191"/>
                  </a:lnTo>
                  <a:lnTo>
                    <a:pt x="0" y="955191"/>
                  </a:lnTo>
                  <a:lnTo>
                    <a:pt x="0" y="0"/>
                  </a:lnTo>
                  <a:close/>
                </a:path>
              </a:pathLst>
            </a:custGeom>
            <a:blipFill>
              <a:blip r:embed="rId5"/>
              <a:stretch>
                <a:fillRect l="-1468" t="-19572" r="-1468"/>
              </a:stretch>
            </a:blipFill>
          </p:spPr>
        </p:sp>
      </p:grpSp>
      <p:sp>
        <p:nvSpPr>
          <p:cNvPr id="38" name="TextBox 38"/>
          <p:cNvSpPr txBox="1"/>
          <p:nvPr/>
        </p:nvSpPr>
        <p:spPr>
          <a:xfrm>
            <a:off x="1366718" y="460461"/>
            <a:ext cx="16259577" cy="1397819"/>
          </a:xfrm>
          <a:prstGeom prst="rect">
            <a:avLst/>
          </a:prstGeom>
        </p:spPr>
        <p:txBody>
          <a:bodyPr wrap="square" lIns="0" tIns="0" rIns="0" bIns="0" rtlCol="0" anchor="t">
            <a:spAutoFit/>
          </a:bodyPr>
          <a:lstStyle/>
          <a:p>
            <a:pPr algn="ctr">
              <a:lnSpc>
                <a:spcPts val="10920"/>
              </a:lnSpc>
            </a:pPr>
            <a:r>
              <a:rPr lang="uk-UA" sz="7800" dirty="0" smtClean="0">
                <a:solidFill>
                  <a:srgbClr val="FFFFFF"/>
                </a:solidFill>
                <a:latin typeface="Tex Gyre Adventor"/>
                <a:ea typeface="Tex Gyre Adventor"/>
                <a:cs typeface="Tex Gyre Adventor"/>
                <a:sym typeface="Tex Gyre Adventor"/>
              </a:rPr>
              <a:t>ВПРАВА: НАЙПЕРШІ СПОГАДИ</a:t>
            </a:r>
            <a:endParaRPr lang="en-US" sz="7800" dirty="0">
              <a:solidFill>
                <a:srgbClr val="FFFFFF"/>
              </a:solidFill>
              <a:latin typeface="Tex Gyre Adventor"/>
              <a:ea typeface="Tex Gyre Adventor"/>
              <a:cs typeface="Tex Gyre Adventor"/>
              <a:sym typeface="Tex Gyre Adventor"/>
            </a:endParaRPr>
          </a:p>
        </p:txBody>
      </p:sp>
      <p:sp>
        <p:nvSpPr>
          <p:cNvPr id="39" name="TextBox 39"/>
          <p:cNvSpPr txBox="1"/>
          <p:nvPr/>
        </p:nvSpPr>
        <p:spPr>
          <a:xfrm>
            <a:off x="2440062" y="6476926"/>
            <a:ext cx="4482426" cy="553165"/>
          </a:xfrm>
          <a:prstGeom prst="rect">
            <a:avLst/>
          </a:prstGeom>
        </p:spPr>
        <p:txBody>
          <a:bodyPr wrap="square" lIns="0" tIns="0" rIns="0" bIns="0" rtlCol="0" anchor="t">
            <a:spAutoFit/>
          </a:bodyPr>
          <a:lstStyle/>
          <a:p>
            <a:pPr algn="ctr">
              <a:lnSpc>
                <a:spcPts val="3376"/>
              </a:lnSpc>
            </a:pPr>
            <a:endParaRPr lang="en-US" sz="7200" spc="3" dirty="0">
              <a:solidFill>
                <a:srgbClr val="FFFFFF"/>
              </a:solidFill>
              <a:latin typeface="Tex Gyre Adventor"/>
              <a:ea typeface="Tex Gyre Adventor"/>
              <a:cs typeface="Tex Gyre Adventor"/>
              <a:sym typeface="Tex Gyre Adventor"/>
            </a:endParaRPr>
          </a:p>
        </p:txBody>
      </p:sp>
      <p:sp>
        <p:nvSpPr>
          <p:cNvPr id="40" name="TextBox 40"/>
          <p:cNvSpPr txBox="1"/>
          <p:nvPr/>
        </p:nvSpPr>
        <p:spPr>
          <a:xfrm>
            <a:off x="7800304" y="6828147"/>
            <a:ext cx="2820742" cy="448841"/>
          </a:xfrm>
          <a:prstGeom prst="rect">
            <a:avLst/>
          </a:prstGeom>
        </p:spPr>
        <p:txBody>
          <a:bodyPr lIns="0" tIns="0" rIns="0" bIns="0" rtlCol="0" anchor="t">
            <a:spAutoFit/>
          </a:bodyPr>
          <a:lstStyle/>
          <a:p>
            <a:pPr algn="ctr">
              <a:lnSpc>
                <a:spcPts val="3513"/>
              </a:lnSpc>
            </a:pPr>
            <a:endParaRPr lang="en-US" sz="3193" dirty="0">
              <a:solidFill>
                <a:srgbClr val="FFFFFF"/>
              </a:solidFill>
              <a:latin typeface="Tex Gyre Adventor"/>
              <a:ea typeface="Tex Gyre Adventor"/>
              <a:cs typeface="Tex Gyre Adventor"/>
              <a:sym typeface="Tex Gyre Adventor"/>
            </a:endParaRPr>
          </a:p>
        </p:txBody>
      </p:sp>
      <p:sp>
        <p:nvSpPr>
          <p:cNvPr id="41" name="TextBox 41"/>
          <p:cNvSpPr txBox="1"/>
          <p:nvPr/>
        </p:nvSpPr>
        <p:spPr>
          <a:xfrm>
            <a:off x="12416694" y="6703957"/>
            <a:ext cx="2694846" cy="448841"/>
          </a:xfrm>
          <a:prstGeom prst="rect">
            <a:avLst/>
          </a:prstGeom>
        </p:spPr>
        <p:txBody>
          <a:bodyPr lIns="0" tIns="0" rIns="0" bIns="0" rtlCol="0" anchor="t">
            <a:spAutoFit/>
          </a:bodyPr>
          <a:lstStyle/>
          <a:p>
            <a:pPr algn="ctr">
              <a:lnSpc>
                <a:spcPts val="3486"/>
              </a:lnSpc>
            </a:pPr>
            <a:endParaRPr lang="en-US" sz="3169" dirty="0">
              <a:solidFill>
                <a:srgbClr val="FFFFFF"/>
              </a:solidFill>
              <a:latin typeface="Tex Gyre Adventor"/>
              <a:ea typeface="Tex Gyre Adventor"/>
              <a:cs typeface="Tex Gyre Adventor"/>
              <a:sym typeface="Tex Gyre Adventor"/>
            </a:endParaRPr>
          </a:p>
        </p:txBody>
      </p:sp>
      <p:sp>
        <p:nvSpPr>
          <p:cNvPr id="46" name="TextBox 46"/>
          <p:cNvSpPr txBox="1"/>
          <p:nvPr/>
        </p:nvSpPr>
        <p:spPr>
          <a:xfrm>
            <a:off x="7796577" y="9251028"/>
            <a:ext cx="2694846" cy="533644"/>
          </a:xfrm>
          <a:prstGeom prst="rect">
            <a:avLst/>
          </a:prstGeom>
        </p:spPr>
        <p:txBody>
          <a:bodyPr lIns="0" tIns="0" rIns="0" bIns="0" rtlCol="0" anchor="t">
            <a:spAutoFit/>
          </a:bodyPr>
          <a:lstStyle/>
          <a:p>
            <a:pPr algn="ctr">
              <a:lnSpc>
                <a:spcPts val="4146"/>
              </a:lnSpc>
            </a:pPr>
            <a:endParaRPr lang="en-US" sz="3769" dirty="0">
              <a:solidFill>
                <a:srgbClr val="FFFFFF"/>
              </a:solidFill>
              <a:latin typeface="Tex Gyre Adventor"/>
              <a:ea typeface="Tex Gyre Adventor"/>
              <a:cs typeface="Tex Gyre Adventor"/>
              <a:sym typeface="Tex Gyre Adventor"/>
            </a:endParaRPr>
          </a:p>
        </p:txBody>
      </p:sp>
      <p:pic>
        <p:nvPicPr>
          <p:cNvPr id="10" name="Рисунок 9"/>
          <p:cNvPicPr>
            <a:picLocks noChangeAspect="1"/>
          </p:cNvPicPr>
          <p:nvPr/>
        </p:nvPicPr>
        <p:blipFill>
          <a:blip r:embed="rId6"/>
          <a:stretch>
            <a:fillRect/>
          </a:stretch>
        </p:blipFill>
        <p:spPr>
          <a:xfrm>
            <a:off x="3498061" y="2636003"/>
            <a:ext cx="11103130" cy="7605645"/>
          </a:xfrm>
          <a:prstGeom prst="rect">
            <a:avLst/>
          </a:prstGeom>
        </p:spPr>
      </p:pic>
    </p:spTree>
    <p:extLst>
      <p:ext uri="{BB962C8B-B14F-4D97-AF65-F5344CB8AC3E}">
        <p14:creationId xmlns:p14="http://schemas.microsoft.com/office/powerpoint/2010/main" val="2303666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96178">
            <a:off x="10480151" y="7114886"/>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366718" y="-8250451"/>
            <a:ext cx="15554562" cy="155545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7262773" y="3691864"/>
            <a:ext cx="3762454" cy="376245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1871350" y="3435198"/>
            <a:ext cx="3416603" cy="34166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000450" y="3435198"/>
            <a:ext cx="3416603" cy="34166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6417053" y="6438826"/>
            <a:ext cx="5209027" cy="1967554"/>
            <a:chOff x="0" y="0"/>
            <a:chExt cx="1427909" cy="812658"/>
          </a:xfrm>
        </p:grpSpPr>
        <p:sp>
          <p:nvSpPr>
            <p:cNvPr id="22" name="Freeform 22"/>
            <p:cNvSpPr/>
            <p:nvPr/>
          </p:nvSpPr>
          <p:spPr>
            <a:xfrm>
              <a:off x="0" y="0"/>
              <a:ext cx="1427909" cy="812658"/>
            </a:xfrm>
            <a:custGeom>
              <a:avLst/>
              <a:gdLst/>
              <a:ahLst/>
              <a:cxnLst/>
              <a:rect l="l" t="t" r="r" b="b"/>
              <a:pathLst>
                <a:path w="1427909" h="812658">
                  <a:moveTo>
                    <a:pt x="223939" y="0"/>
                  </a:moveTo>
                  <a:lnTo>
                    <a:pt x="1203970" y="0"/>
                  </a:lnTo>
                  <a:cubicBezTo>
                    <a:pt x="1327648" y="0"/>
                    <a:pt x="1427909" y="100261"/>
                    <a:pt x="1427909" y="223939"/>
                  </a:cubicBezTo>
                  <a:lnTo>
                    <a:pt x="1427909" y="588719"/>
                  </a:lnTo>
                  <a:cubicBezTo>
                    <a:pt x="1427909" y="712397"/>
                    <a:pt x="1327648" y="812658"/>
                    <a:pt x="1203970" y="812658"/>
                  </a:cubicBezTo>
                  <a:lnTo>
                    <a:pt x="223939" y="812658"/>
                  </a:lnTo>
                  <a:cubicBezTo>
                    <a:pt x="100261" y="812658"/>
                    <a:pt x="0" y="712397"/>
                    <a:pt x="0" y="588719"/>
                  </a:cubicBezTo>
                  <a:lnTo>
                    <a:pt x="0" y="223939"/>
                  </a:lnTo>
                  <a:cubicBezTo>
                    <a:pt x="0" y="100261"/>
                    <a:pt x="100261" y="0"/>
                    <a:pt x="223939" y="0"/>
                  </a:cubicBezTo>
                  <a:close/>
                </a:path>
              </a:pathLst>
            </a:custGeom>
            <a:solidFill>
              <a:srgbClr val="1C3879"/>
            </a:solidFill>
          </p:spPr>
        </p:sp>
        <p:sp>
          <p:nvSpPr>
            <p:cNvPr id="23" name="TextBox 23"/>
            <p:cNvSpPr txBox="1"/>
            <p:nvPr/>
          </p:nvSpPr>
          <p:spPr>
            <a:xfrm>
              <a:off x="0" y="-38100"/>
              <a:ext cx="1427909" cy="85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1110466" y="6314746"/>
            <a:ext cx="5196334" cy="1755892"/>
            <a:chOff x="0" y="0"/>
            <a:chExt cx="1734388" cy="938908"/>
          </a:xfrm>
        </p:grpSpPr>
        <p:sp>
          <p:nvSpPr>
            <p:cNvPr id="25" name="Freeform 25"/>
            <p:cNvSpPr/>
            <p:nvPr/>
          </p:nvSpPr>
          <p:spPr>
            <a:xfrm>
              <a:off x="0" y="0"/>
              <a:ext cx="1734388" cy="938908"/>
            </a:xfrm>
            <a:custGeom>
              <a:avLst/>
              <a:gdLst/>
              <a:ahLst/>
              <a:cxnLst/>
              <a:rect l="l" t="t" r="r" b="b"/>
              <a:pathLst>
                <a:path w="1734388" h="938908">
                  <a:moveTo>
                    <a:pt x="238686" y="0"/>
                  </a:moveTo>
                  <a:lnTo>
                    <a:pt x="1495701" y="0"/>
                  </a:lnTo>
                  <a:cubicBezTo>
                    <a:pt x="1559005" y="0"/>
                    <a:pt x="1619716" y="25147"/>
                    <a:pt x="1664478" y="69910"/>
                  </a:cubicBezTo>
                  <a:cubicBezTo>
                    <a:pt x="1709240" y="114672"/>
                    <a:pt x="1734388" y="175383"/>
                    <a:pt x="1734388" y="238686"/>
                  </a:cubicBezTo>
                  <a:lnTo>
                    <a:pt x="1734388" y="700222"/>
                  </a:lnTo>
                  <a:cubicBezTo>
                    <a:pt x="1734388" y="763525"/>
                    <a:pt x="1709240" y="824236"/>
                    <a:pt x="1664478" y="868999"/>
                  </a:cubicBezTo>
                  <a:cubicBezTo>
                    <a:pt x="1619716" y="913761"/>
                    <a:pt x="1559005" y="938908"/>
                    <a:pt x="1495701" y="938908"/>
                  </a:cubicBezTo>
                  <a:lnTo>
                    <a:pt x="238686" y="938908"/>
                  </a:lnTo>
                  <a:cubicBezTo>
                    <a:pt x="175383" y="938908"/>
                    <a:pt x="114672" y="913761"/>
                    <a:pt x="69910" y="868999"/>
                  </a:cubicBezTo>
                  <a:cubicBezTo>
                    <a:pt x="25147" y="824236"/>
                    <a:pt x="0" y="763525"/>
                    <a:pt x="0" y="700222"/>
                  </a:cubicBezTo>
                  <a:lnTo>
                    <a:pt x="0" y="238686"/>
                  </a:lnTo>
                  <a:cubicBezTo>
                    <a:pt x="0" y="175383"/>
                    <a:pt x="25147" y="114672"/>
                    <a:pt x="69910" y="69910"/>
                  </a:cubicBezTo>
                  <a:cubicBezTo>
                    <a:pt x="114672" y="25147"/>
                    <a:pt x="175383" y="0"/>
                    <a:pt x="238686" y="0"/>
                  </a:cubicBezTo>
                  <a:close/>
                </a:path>
              </a:pathLst>
            </a:custGeom>
            <a:solidFill>
              <a:srgbClr val="1C3879"/>
            </a:solidFill>
          </p:spPr>
        </p:sp>
        <p:sp>
          <p:nvSpPr>
            <p:cNvPr id="26" name="TextBox 26"/>
            <p:cNvSpPr txBox="1"/>
            <p:nvPr/>
          </p:nvSpPr>
          <p:spPr>
            <a:xfrm>
              <a:off x="0" y="-38100"/>
              <a:ext cx="1734388" cy="97700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572359" y="6149886"/>
            <a:ext cx="4217831" cy="1920752"/>
            <a:chOff x="0" y="0"/>
            <a:chExt cx="2255353" cy="1027062"/>
          </a:xfrm>
        </p:grpSpPr>
        <p:sp>
          <p:nvSpPr>
            <p:cNvPr id="28" name="Freeform 28"/>
            <p:cNvSpPr/>
            <p:nvPr/>
          </p:nvSpPr>
          <p:spPr>
            <a:xfrm>
              <a:off x="0" y="0"/>
              <a:ext cx="2255353" cy="1027062"/>
            </a:xfrm>
            <a:custGeom>
              <a:avLst/>
              <a:gdLst/>
              <a:ahLst/>
              <a:cxnLst/>
              <a:rect l="l" t="t" r="r" b="b"/>
              <a:pathLst>
                <a:path w="2255353" h="1027062">
                  <a:moveTo>
                    <a:pt x="183552" y="0"/>
                  </a:moveTo>
                  <a:lnTo>
                    <a:pt x="2071801" y="0"/>
                  </a:lnTo>
                  <a:cubicBezTo>
                    <a:pt x="2120482" y="0"/>
                    <a:pt x="2167169" y="19338"/>
                    <a:pt x="2201592" y="53761"/>
                  </a:cubicBezTo>
                  <a:cubicBezTo>
                    <a:pt x="2236015" y="88184"/>
                    <a:pt x="2255353" y="134871"/>
                    <a:pt x="2255353" y="183552"/>
                  </a:cubicBezTo>
                  <a:lnTo>
                    <a:pt x="2255353" y="843510"/>
                  </a:lnTo>
                  <a:cubicBezTo>
                    <a:pt x="2255353" y="944883"/>
                    <a:pt x="2173174" y="1027062"/>
                    <a:pt x="2071801" y="1027062"/>
                  </a:cubicBezTo>
                  <a:lnTo>
                    <a:pt x="183552" y="1027062"/>
                  </a:lnTo>
                  <a:cubicBezTo>
                    <a:pt x="82179" y="1027062"/>
                    <a:pt x="0" y="944883"/>
                    <a:pt x="0" y="843510"/>
                  </a:cubicBezTo>
                  <a:lnTo>
                    <a:pt x="0" y="183552"/>
                  </a:lnTo>
                  <a:cubicBezTo>
                    <a:pt x="0" y="82179"/>
                    <a:pt x="82179" y="0"/>
                    <a:pt x="183552" y="0"/>
                  </a:cubicBezTo>
                  <a:close/>
                </a:path>
              </a:pathLst>
            </a:custGeom>
            <a:solidFill>
              <a:srgbClr val="1C3879"/>
            </a:solidFill>
          </p:spPr>
        </p:sp>
        <p:sp>
          <p:nvSpPr>
            <p:cNvPr id="29" name="TextBox 29"/>
            <p:cNvSpPr txBox="1"/>
            <p:nvPr/>
          </p:nvSpPr>
          <p:spPr>
            <a:xfrm>
              <a:off x="0" y="-38100"/>
              <a:ext cx="2255353" cy="106516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1" name="Group 31"/>
          <p:cNvGrpSpPr/>
          <p:nvPr/>
        </p:nvGrpSpPr>
        <p:grpSpPr>
          <a:xfrm>
            <a:off x="15287954" y="187055"/>
            <a:ext cx="2864073" cy="832562"/>
            <a:chOff x="0" y="0"/>
            <a:chExt cx="3818763" cy="1110083"/>
          </a:xfrm>
        </p:grpSpPr>
        <p:grpSp>
          <p:nvGrpSpPr>
            <p:cNvPr id="32" name="Group 32"/>
            <p:cNvGrpSpPr/>
            <p:nvPr/>
          </p:nvGrpSpPr>
          <p:grpSpPr>
            <a:xfrm>
              <a:off x="0" y="0"/>
              <a:ext cx="3818763" cy="1042557"/>
              <a:chOff x="0" y="0"/>
              <a:chExt cx="1147599" cy="313305"/>
            </a:xfrm>
          </p:grpSpPr>
          <p:sp>
            <p:nvSpPr>
              <p:cNvPr id="33" name="Freeform 33"/>
              <p:cNvSpPr/>
              <p:nvPr/>
            </p:nvSpPr>
            <p:spPr>
              <a:xfrm>
                <a:off x="0" y="0"/>
                <a:ext cx="1147599" cy="313305"/>
              </a:xfrm>
              <a:custGeom>
                <a:avLst/>
                <a:gdLst/>
                <a:ahLst/>
                <a:cxnLst/>
                <a:rect l="l" t="t" r="r" b="b"/>
                <a:pathLst>
                  <a:path w="1147599" h="313305">
                    <a:moveTo>
                      <a:pt x="944399" y="0"/>
                    </a:moveTo>
                    <a:cubicBezTo>
                      <a:pt x="1056623" y="0"/>
                      <a:pt x="1147599" y="70136"/>
                      <a:pt x="1147599" y="156652"/>
                    </a:cubicBezTo>
                    <a:cubicBezTo>
                      <a:pt x="1147599" y="243169"/>
                      <a:pt x="1056623" y="313305"/>
                      <a:pt x="944399"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34" name="TextBox 34"/>
              <p:cNvSpPr txBox="1"/>
              <p:nvPr/>
            </p:nvSpPr>
            <p:spPr>
              <a:xfrm>
                <a:off x="0" y="-38100"/>
                <a:ext cx="1147599" cy="351405"/>
              </a:xfrm>
              <a:prstGeom prst="rect">
                <a:avLst/>
              </a:prstGeom>
            </p:spPr>
            <p:txBody>
              <a:bodyPr lIns="50800" tIns="50800" rIns="50800" bIns="50800" rtlCol="0" anchor="ctr"/>
              <a:lstStyle/>
              <a:p>
                <a:pPr algn="ctr">
                  <a:lnSpc>
                    <a:spcPts val="2659"/>
                  </a:lnSpc>
                </a:pPr>
                <a:endParaRPr/>
              </a:p>
            </p:txBody>
          </p:sp>
        </p:grpSp>
        <p:sp>
          <p:nvSpPr>
            <p:cNvPr id="35" name="Freeform 35" descr="Изображение выглядит как текст  Автоматически созданное описание"/>
            <p:cNvSpPr/>
            <p:nvPr/>
          </p:nvSpPr>
          <p:spPr>
            <a:xfrm>
              <a:off x="347845" y="205563"/>
              <a:ext cx="2156949" cy="643795"/>
            </a:xfrm>
            <a:custGeom>
              <a:avLst/>
              <a:gdLst/>
              <a:ahLst/>
              <a:cxnLst/>
              <a:rect l="l" t="t" r="r" b="b"/>
              <a:pathLst>
                <a:path w="2156949" h="643795">
                  <a:moveTo>
                    <a:pt x="0" y="0"/>
                  </a:moveTo>
                  <a:lnTo>
                    <a:pt x="2156949" y="0"/>
                  </a:lnTo>
                  <a:lnTo>
                    <a:pt x="2156949" y="643795"/>
                  </a:lnTo>
                  <a:lnTo>
                    <a:pt x="0" y="643795"/>
                  </a:lnTo>
                  <a:lnTo>
                    <a:pt x="0" y="0"/>
                  </a:lnTo>
                  <a:close/>
                </a:path>
              </a:pathLst>
            </a:custGeom>
            <a:blipFill>
              <a:blip r:embed="rId4"/>
              <a:stretch>
                <a:fillRect l="-6246" r="-42347" b="-2227"/>
              </a:stretch>
            </a:blipFill>
          </p:spPr>
        </p:sp>
        <p:sp>
          <p:nvSpPr>
            <p:cNvPr id="36" name="Freeform 36"/>
            <p:cNvSpPr/>
            <p:nvPr/>
          </p:nvSpPr>
          <p:spPr>
            <a:xfrm>
              <a:off x="2534078" y="154892"/>
              <a:ext cx="1109547" cy="955191"/>
            </a:xfrm>
            <a:custGeom>
              <a:avLst/>
              <a:gdLst/>
              <a:ahLst/>
              <a:cxnLst/>
              <a:rect l="l" t="t" r="r" b="b"/>
              <a:pathLst>
                <a:path w="1109547" h="955191">
                  <a:moveTo>
                    <a:pt x="0" y="0"/>
                  </a:moveTo>
                  <a:lnTo>
                    <a:pt x="1109548" y="0"/>
                  </a:lnTo>
                  <a:lnTo>
                    <a:pt x="1109548" y="955191"/>
                  </a:lnTo>
                  <a:lnTo>
                    <a:pt x="0" y="955191"/>
                  </a:lnTo>
                  <a:lnTo>
                    <a:pt x="0" y="0"/>
                  </a:lnTo>
                  <a:close/>
                </a:path>
              </a:pathLst>
            </a:custGeom>
            <a:blipFill>
              <a:blip r:embed="rId5"/>
              <a:stretch>
                <a:fillRect l="-1468" t="-19572" r="-1468"/>
              </a:stretch>
            </a:blipFill>
          </p:spPr>
        </p:sp>
      </p:grpSp>
      <p:sp>
        <p:nvSpPr>
          <p:cNvPr id="38" name="TextBox 38"/>
          <p:cNvSpPr txBox="1"/>
          <p:nvPr/>
        </p:nvSpPr>
        <p:spPr>
          <a:xfrm>
            <a:off x="4061071" y="460461"/>
            <a:ext cx="10165857" cy="2795637"/>
          </a:xfrm>
          <a:prstGeom prst="rect">
            <a:avLst/>
          </a:prstGeom>
        </p:spPr>
        <p:txBody>
          <a:bodyPr lIns="0" tIns="0" rIns="0" bIns="0" rtlCol="0" anchor="t">
            <a:spAutoFit/>
          </a:bodyPr>
          <a:lstStyle/>
          <a:p>
            <a:pPr algn="ctr">
              <a:lnSpc>
                <a:spcPts val="10920"/>
              </a:lnSpc>
            </a:pPr>
            <a:r>
              <a:rPr lang="uk-UA" sz="6000" dirty="0" smtClean="0">
                <a:solidFill>
                  <a:srgbClr val="FFFFFF"/>
                </a:solidFill>
                <a:latin typeface="Tex Gyre Adventor"/>
                <a:ea typeface="Tex Gyre Adventor"/>
                <a:cs typeface="Tex Gyre Adventor"/>
                <a:sym typeface="Tex Gyre Adventor"/>
              </a:rPr>
              <a:t>ЛЕКЦІЯ </a:t>
            </a:r>
            <a:r>
              <a:rPr lang="en-US" sz="6000" dirty="0" smtClean="0">
                <a:solidFill>
                  <a:srgbClr val="FFFFFF"/>
                </a:solidFill>
                <a:latin typeface="Tex Gyre Adventor"/>
                <a:ea typeface="Tex Gyre Adventor"/>
                <a:cs typeface="Tex Gyre Adventor"/>
                <a:sym typeface="Tex Gyre Adventor"/>
              </a:rPr>
              <a:t>3</a:t>
            </a:r>
            <a:r>
              <a:rPr lang="uk-UA" sz="6000" dirty="0" smtClean="0">
                <a:solidFill>
                  <a:srgbClr val="FFFFFF"/>
                </a:solidFill>
                <a:latin typeface="Tex Gyre Adventor"/>
                <a:ea typeface="Tex Gyre Adventor"/>
                <a:cs typeface="Tex Gyre Adventor"/>
                <a:sym typeface="Tex Gyre Adventor"/>
              </a:rPr>
              <a:t>. </a:t>
            </a:r>
            <a:r>
              <a:rPr lang="uk-UA" sz="6000" dirty="0" smtClean="0">
                <a:solidFill>
                  <a:srgbClr val="FFFFFF"/>
                </a:solidFill>
                <a:latin typeface="Tex Gyre Adventor"/>
                <a:ea typeface="Tex Gyre Adventor"/>
                <a:cs typeface="Tex Gyre Adventor"/>
                <a:sym typeface="Tex Gyre Adventor"/>
              </a:rPr>
              <a:t>ГЕНДЕРНА</a:t>
            </a:r>
          </a:p>
          <a:p>
            <a:pPr algn="ctr">
              <a:lnSpc>
                <a:spcPts val="10920"/>
              </a:lnSpc>
            </a:pPr>
            <a:r>
              <a:rPr lang="uk-UA" sz="6000" dirty="0" smtClean="0">
                <a:solidFill>
                  <a:srgbClr val="FFFFFF"/>
                </a:solidFill>
                <a:latin typeface="Tex Gyre Adventor"/>
                <a:ea typeface="Tex Gyre Adventor"/>
                <a:cs typeface="Tex Gyre Adventor"/>
                <a:sym typeface="Tex Gyre Adventor"/>
              </a:rPr>
              <a:t>ІДЕНТИЧНІСТЬ</a:t>
            </a:r>
            <a:endParaRPr lang="en-US" sz="6000" dirty="0">
              <a:solidFill>
                <a:srgbClr val="FFFFFF"/>
              </a:solidFill>
              <a:latin typeface="Tex Gyre Adventor"/>
              <a:ea typeface="Tex Gyre Adventor"/>
              <a:cs typeface="Tex Gyre Adventor"/>
              <a:sym typeface="Tex Gyre Adventor"/>
            </a:endParaRPr>
          </a:p>
        </p:txBody>
      </p:sp>
      <p:sp>
        <p:nvSpPr>
          <p:cNvPr id="39" name="TextBox 39"/>
          <p:cNvSpPr txBox="1"/>
          <p:nvPr/>
        </p:nvSpPr>
        <p:spPr>
          <a:xfrm>
            <a:off x="2440062" y="6476926"/>
            <a:ext cx="4482426" cy="436017"/>
          </a:xfrm>
          <a:prstGeom prst="rect">
            <a:avLst/>
          </a:prstGeom>
        </p:spPr>
        <p:txBody>
          <a:bodyPr wrap="square" lIns="0" tIns="0" rIns="0" bIns="0" rtlCol="0" anchor="t">
            <a:spAutoFit/>
          </a:bodyPr>
          <a:lstStyle/>
          <a:p>
            <a:pPr algn="ctr">
              <a:lnSpc>
                <a:spcPts val="3376"/>
              </a:lnSpc>
            </a:pPr>
            <a:r>
              <a:rPr lang="uk-UA" sz="7200" spc="3" dirty="0" smtClean="0">
                <a:solidFill>
                  <a:srgbClr val="FFFFFF"/>
                </a:solidFill>
                <a:latin typeface="Tex Gyre Adventor"/>
                <a:ea typeface="Tex Gyre Adventor"/>
                <a:cs typeface="Tex Gyre Adventor"/>
                <a:sym typeface="Tex Gyre Adventor"/>
              </a:rPr>
              <a:t>ЖІНКА</a:t>
            </a:r>
            <a:endParaRPr lang="en-US" sz="7200" spc="3" dirty="0">
              <a:solidFill>
                <a:srgbClr val="FFFFFF"/>
              </a:solidFill>
              <a:latin typeface="Tex Gyre Adventor"/>
              <a:ea typeface="Tex Gyre Adventor"/>
              <a:cs typeface="Tex Gyre Adventor"/>
              <a:sym typeface="Tex Gyre Adventor"/>
            </a:endParaRPr>
          </a:p>
        </p:txBody>
      </p:sp>
      <p:sp>
        <p:nvSpPr>
          <p:cNvPr id="40" name="TextBox 40"/>
          <p:cNvSpPr txBox="1"/>
          <p:nvPr/>
        </p:nvSpPr>
        <p:spPr>
          <a:xfrm>
            <a:off x="6502292" y="6828147"/>
            <a:ext cx="4995518" cy="448841"/>
          </a:xfrm>
          <a:prstGeom prst="rect">
            <a:avLst/>
          </a:prstGeom>
        </p:spPr>
        <p:txBody>
          <a:bodyPr wrap="square" lIns="0" tIns="0" rIns="0" bIns="0" rtlCol="0" anchor="t">
            <a:spAutoFit/>
          </a:bodyPr>
          <a:lstStyle/>
          <a:p>
            <a:pPr algn="ctr">
              <a:lnSpc>
                <a:spcPts val="3513"/>
              </a:lnSpc>
            </a:pPr>
            <a:r>
              <a:rPr lang="uk-UA" sz="3600" dirty="0" smtClean="0">
                <a:solidFill>
                  <a:srgbClr val="FFFFFF"/>
                </a:solidFill>
                <a:latin typeface="Tex Gyre Adventor"/>
                <a:ea typeface="Tex Gyre Adventor"/>
                <a:cs typeface="Tex Gyre Adventor"/>
                <a:sym typeface="Tex Gyre Adventor"/>
              </a:rPr>
              <a:t>МУЛЬТИГЕНДЕРНІСТЬ</a:t>
            </a:r>
            <a:endParaRPr lang="en-US" sz="3600" dirty="0">
              <a:solidFill>
                <a:srgbClr val="FFFFFF"/>
              </a:solidFill>
              <a:latin typeface="Tex Gyre Adventor"/>
              <a:ea typeface="Tex Gyre Adventor"/>
              <a:cs typeface="Tex Gyre Adventor"/>
              <a:sym typeface="Tex Gyre Adventor"/>
            </a:endParaRPr>
          </a:p>
        </p:txBody>
      </p:sp>
      <p:sp>
        <p:nvSpPr>
          <p:cNvPr id="41" name="TextBox 41"/>
          <p:cNvSpPr txBox="1"/>
          <p:nvPr/>
        </p:nvSpPr>
        <p:spPr>
          <a:xfrm>
            <a:off x="11377511" y="6703957"/>
            <a:ext cx="4085529" cy="448841"/>
          </a:xfrm>
          <a:prstGeom prst="rect">
            <a:avLst/>
          </a:prstGeom>
        </p:spPr>
        <p:txBody>
          <a:bodyPr wrap="square" lIns="0" tIns="0" rIns="0" bIns="0" rtlCol="0" anchor="t">
            <a:spAutoFit/>
          </a:bodyPr>
          <a:lstStyle/>
          <a:p>
            <a:pPr algn="ctr">
              <a:lnSpc>
                <a:spcPts val="3486"/>
              </a:lnSpc>
            </a:pPr>
            <a:r>
              <a:rPr lang="uk-UA" sz="6600" dirty="0" smtClean="0">
                <a:solidFill>
                  <a:srgbClr val="FFFFFF"/>
                </a:solidFill>
                <a:latin typeface="Tex Gyre Adventor"/>
                <a:ea typeface="Tex Gyre Adventor"/>
                <a:cs typeface="Tex Gyre Adventor"/>
                <a:sym typeface="Tex Gyre Adventor"/>
              </a:rPr>
              <a:t>ЧОЛОВІК</a:t>
            </a:r>
            <a:endParaRPr lang="en-US" sz="6600" dirty="0">
              <a:solidFill>
                <a:srgbClr val="FFFFFF"/>
              </a:solidFill>
              <a:latin typeface="Tex Gyre Adventor"/>
              <a:ea typeface="Tex Gyre Adventor"/>
              <a:cs typeface="Tex Gyre Adventor"/>
              <a:sym typeface="Tex Gyre Adventor"/>
            </a:endParaRPr>
          </a:p>
        </p:txBody>
      </p:sp>
      <p:sp>
        <p:nvSpPr>
          <p:cNvPr id="46" name="TextBox 46"/>
          <p:cNvSpPr txBox="1"/>
          <p:nvPr/>
        </p:nvSpPr>
        <p:spPr>
          <a:xfrm>
            <a:off x="7796577" y="9251028"/>
            <a:ext cx="2694846" cy="533644"/>
          </a:xfrm>
          <a:prstGeom prst="rect">
            <a:avLst/>
          </a:prstGeom>
        </p:spPr>
        <p:txBody>
          <a:bodyPr lIns="0" tIns="0" rIns="0" bIns="0" rtlCol="0" anchor="t">
            <a:spAutoFit/>
          </a:bodyPr>
          <a:lstStyle/>
          <a:p>
            <a:pPr algn="ctr">
              <a:lnSpc>
                <a:spcPts val="4146"/>
              </a:lnSpc>
            </a:pPr>
            <a:endParaRPr lang="en-US" sz="3769" dirty="0">
              <a:solidFill>
                <a:srgbClr val="FFFFFF"/>
              </a:solidFill>
              <a:latin typeface="Tex Gyre Adventor"/>
              <a:ea typeface="Tex Gyre Adventor"/>
              <a:cs typeface="Tex Gyre Adventor"/>
              <a:sym typeface="Tex Gyre Adventor"/>
            </a:endParaRPr>
          </a:p>
        </p:txBody>
      </p:sp>
      <p:pic>
        <p:nvPicPr>
          <p:cNvPr id="10" name="Рисунок 9"/>
          <p:cNvPicPr>
            <a:picLocks noChangeAspect="1"/>
          </p:cNvPicPr>
          <p:nvPr/>
        </p:nvPicPr>
        <p:blipFill>
          <a:blip r:embed="rId6"/>
          <a:stretch>
            <a:fillRect/>
          </a:stretch>
        </p:blipFill>
        <p:spPr>
          <a:xfrm>
            <a:off x="6598503" y="3718021"/>
            <a:ext cx="4693855" cy="2628559"/>
          </a:xfrm>
          <a:prstGeom prst="rect">
            <a:avLst/>
          </a:prstGeom>
        </p:spPr>
      </p:pic>
    </p:spTree>
    <p:extLst>
      <p:ext uri="{BB962C8B-B14F-4D97-AF65-F5344CB8AC3E}">
        <p14:creationId xmlns:p14="http://schemas.microsoft.com/office/powerpoint/2010/main" val="3748464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066800" y="800101"/>
            <a:ext cx="16787450" cy="6542817"/>
          </a:xfrm>
          <a:prstGeom prst="rect">
            <a:avLst/>
          </a:prstGeom>
        </p:spPr>
        <p:txBody>
          <a:bodyPr wrap="square" lIns="0" tIns="0" rIns="0" bIns="0" rtlCol="0" anchor="t">
            <a:spAutoFit/>
          </a:bodyPr>
          <a:lstStyle/>
          <a:p>
            <a:pPr algn="ctr">
              <a:lnSpc>
                <a:spcPts val="3490"/>
              </a:lnSpc>
            </a:pPr>
            <a:endParaRPr sz="4000" dirty="0"/>
          </a:p>
          <a:p>
            <a:r>
              <a:rPr lang="uk-UA" sz="4400" b="1" dirty="0" smtClean="0">
                <a:solidFill>
                  <a:srgbClr val="96A5C9"/>
                </a:solidFill>
                <a:latin typeface="Open Sans 1" panose="020B0604020202020204" charset="0"/>
                <a:ea typeface="Open Sans 1" panose="020B0604020202020204" charset="0"/>
                <a:cs typeface="Open Sans 1" panose="020B0604020202020204" charset="0"/>
                <a:sym typeface="Tex Gyre Adventor"/>
              </a:rPr>
              <a:t>Гендерна </a:t>
            </a:r>
            <a:r>
              <a:rPr lang="uk-UA" sz="4400" b="1" dirty="0">
                <a:solidFill>
                  <a:srgbClr val="96A5C9"/>
                </a:solidFill>
                <a:latin typeface="Open Sans 1" panose="020B0604020202020204" charset="0"/>
                <a:ea typeface="Open Sans 1" panose="020B0604020202020204" charset="0"/>
                <a:cs typeface="Open Sans 1" panose="020B0604020202020204" charset="0"/>
                <a:sym typeface="Tex Gyre Adventor"/>
              </a:rPr>
              <a:t>ідентичність </a:t>
            </a:r>
            <a:r>
              <a:rPr lang="uk-UA" sz="4400" dirty="0">
                <a:solidFill>
                  <a:srgbClr val="96A5C9"/>
                </a:solidFill>
                <a:latin typeface="Open Sans 1" panose="020B0604020202020204" charset="0"/>
                <a:ea typeface="Open Sans 1" panose="020B0604020202020204" charset="0"/>
                <a:cs typeface="Open Sans 1" panose="020B0604020202020204" charset="0"/>
                <a:sym typeface="Tex Gyre Adventor"/>
              </a:rPr>
              <a:t>– це внутрішнє самовідчуття людини як представника того чи іншого гендеру, пов’язане із соціальними та культурними стереотипами про поведінку та якості представників певної біологічної статі. </a:t>
            </a:r>
            <a:r>
              <a:rPr lang="uk-UA" sz="4400" b="1" dirty="0">
                <a:solidFill>
                  <a:srgbClr val="96A5C9"/>
                </a:solidFill>
                <a:latin typeface="Open Sans 1" panose="020B0604020202020204" charset="0"/>
                <a:ea typeface="Open Sans 1" panose="020B0604020202020204" charset="0"/>
                <a:cs typeface="Open Sans 1" panose="020B0604020202020204" charset="0"/>
                <a:sym typeface="Tex Gyre Adventor"/>
              </a:rPr>
              <a:t>Статева ідентичність </a:t>
            </a:r>
            <a:r>
              <a:rPr lang="uk-UA" sz="4400" dirty="0">
                <a:solidFill>
                  <a:srgbClr val="96A5C9"/>
                </a:solidFill>
                <a:latin typeface="Open Sans 1" panose="020B0604020202020204" charset="0"/>
                <a:ea typeface="Open Sans 1" panose="020B0604020202020204" charset="0"/>
                <a:cs typeface="Open Sans 1" panose="020B0604020202020204" charset="0"/>
                <a:sym typeface="Tex Gyre Adventor"/>
              </a:rPr>
              <a:t>може змінюватися протягом життя людини і може охоплювати різні елементи, включно з одягом, зовнішнім виглядом, способом життя, поведінкою та соціальними стосунками.  </a:t>
            </a:r>
            <a:endParaRPr lang="uk-UA" sz="4400" dirty="0">
              <a:solidFill>
                <a:srgbClr val="96A5C9"/>
              </a:solidFill>
              <a:latin typeface="Tex Gyre Adventor"/>
              <a:ea typeface="Tex Gyre Adventor"/>
              <a:cs typeface="Tex Gyre Adventor"/>
              <a:sym typeface="Tex Gyre Adventor"/>
            </a:endParaRPr>
          </a:p>
          <a:p>
            <a:r>
              <a:rPr lang="en-US" sz="4400" dirty="0" smtClean="0">
                <a:solidFill>
                  <a:srgbClr val="96A5C9"/>
                </a:solidFill>
                <a:latin typeface="Tex Gyre Adventor"/>
                <a:ea typeface="Tex Gyre Adventor"/>
                <a:cs typeface="Tex Gyre Adventor"/>
                <a:sym typeface="Tex Gyre Adventor"/>
              </a:rPr>
              <a:t> </a:t>
            </a:r>
            <a:endParaRPr lang="en-US" sz="4400"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ГЕНДЕРНА ІДЕНТИЧНІСТЬ</a:t>
            </a:r>
            <a:endParaRPr lang="uk-UA" sz="5699" dirty="0">
              <a:solidFill>
                <a:srgbClr val="1C3879"/>
              </a:solidFill>
              <a:latin typeface="Open Sans 1"/>
              <a:ea typeface="Open Sans 1"/>
              <a:cs typeface="Open Sans 1"/>
              <a:sym typeface="Open Sans 1"/>
            </a:endParaRP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278764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96178">
            <a:off x="10480151" y="7114886"/>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672844" y="-8058226"/>
            <a:ext cx="15554562" cy="155545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7564163" y="3913905"/>
            <a:ext cx="3762454" cy="376245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1871350" y="3435198"/>
            <a:ext cx="3416603" cy="34166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000450" y="3435198"/>
            <a:ext cx="3416603" cy="34166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6417053" y="6438826"/>
            <a:ext cx="5209027" cy="1967554"/>
            <a:chOff x="0" y="0"/>
            <a:chExt cx="1427909" cy="812658"/>
          </a:xfrm>
        </p:grpSpPr>
        <p:sp>
          <p:nvSpPr>
            <p:cNvPr id="22" name="Freeform 22"/>
            <p:cNvSpPr/>
            <p:nvPr/>
          </p:nvSpPr>
          <p:spPr>
            <a:xfrm>
              <a:off x="0" y="0"/>
              <a:ext cx="1427909" cy="812658"/>
            </a:xfrm>
            <a:custGeom>
              <a:avLst/>
              <a:gdLst/>
              <a:ahLst/>
              <a:cxnLst/>
              <a:rect l="l" t="t" r="r" b="b"/>
              <a:pathLst>
                <a:path w="1427909" h="812658">
                  <a:moveTo>
                    <a:pt x="223939" y="0"/>
                  </a:moveTo>
                  <a:lnTo>
                    <a:pt x="1203970" y="0"/>
                  </a:lnTo>
                  <a:cubicBezTo>
                    <a:pt x="1327648" y="0"/>
                    <a:pt x="1427909" y="100261"/>
                    <a:pt x="1427909" y="223939"/>
                  </a:cubicBezTo>
                  <a:lnTo>
                    <a:pt x="1427909" y="588719"/>
                  </a:lnTo>
                  <a:cubicBezTo>
                    <a:pt x="1427909" y="712397"/>
                    <a:pt x="1327648" y="812658"/>
                    <a:pt x="1203970" y="812658"/>
                  </a:cubicBezTo>
                  <a:lnTo>
                    <a:pt x="223939" y="812658"/>
                  </a:lnTo>
                  <a:cubicBezTo>
                    <a:pt x="100261" y="812658"/>
                    <a:pt x="0" y="712397"/>
                    <a:pt x="0" y="588719"/>
                  </a:cubicBezTo>
                  <a:lnTo>
                    <a:pt x="0" y="223939"/>
                  </a:lnTo>
                  <a:cubicBezTo>
                    <a:pt x="0" y="100261"/>
                    <a:pt x="100261" y="0"/>
                    <a:pt x="223939" y="0"/>
                  </a:cubicBezTo>
                  <a:close/>
                </a:path>
              </a:pathLst>
            </a:custGeom>
            <a:solidFill>
              <a:srgbClr val="1C3879"/>
            </a:solidFill>
          </p:spPr>
        </p:sp>
        <p:sp>
          <p:nvSpPr>
            <p:cNvPr id="23" name="TextBox 23"/>
            <p:cNvSpPr txBox="1"/>
            <p:nvPr/>
          </p:nvSpPr>
          <p:spPr>
            <a:xfrm>
              <a:off x="0" y="-38100"/>
              <a:ext cx="1427909" cy="85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1110466" y="6314746"/>
            <a:ext cx="5196334" cy="1755892"/>
            <a:chOff x="0" y="0"/>
            <a:chExt cx="1734388" cy="938908"/>
          </a:xfrm>
        </p:grpSpPr>
        <p:sp>
          <p:nvSpPr>
            <p:cNvPr id="25" name="Freeform 25"/>
            <p:cNvSpPr/>
            <p:nvPr/>
          </p:nvSpPr>
          <p:spPr>
            <a:xfrm>
              <a:off x="0" y="0"/>
              <a:ext cx="1734388" cy="938908"/>
            </a:xfrm>
            <a:custGeom>
              <a:avLst/>
              <a:gdLst/>
              <a:ahLst/>
              <a:cxnLst/>
              <a:rect l="l" t="t" r="r" b="b"/>
              <a:pathLst>
                <a:path w="1734388" h="938908">
                  <a:moveTo>
                    <a:pt x="238686" y="0"/>
                  </a:moveTo>
                  <a:lnTo>
                    <a:pt x="1495701" y="0"/>
                  </a:lnTo>
                  <a:cubicBezTo>
                    <a:pt x="1559005" y="0"/>
                    <a:pt x="1619716" y="25147"/>
                    <a:pt x="1664478" y="69910"/>
                  </a:cubicBezTo>
                  <a:cubicBezTo>
                    <a:pt x="1709240" y="114672"/>
                    <a:pt x="1734388" y="175383"/>
                    <a:pt x="1734388" y="238686"/>
                  </a:cubicBezTo>
                  <a:lnTo>
                    <a:pt x="1734388" y="700222"/>
                  </a:lnTo>
                  <a:cubicBezTo>
                    <a:pt x="1734388" y="763525"/>
                    <a:pt x="1709240" y="824236"/>
                    <a:pt x="1664478" y="868999"/>
                  </a:cubicBezTo>
                  <a:cubicBezTo>
                    <a:pt x="1619716" y="913761"/>
                    <a:pt x="1559005" y="938908"/>
                    <a:pt x="1495701" y="938908"/>
                  </a:cubicBezTo>
                  <a:lnTo>
                    <a:pt x="238686" y="938908"/>
                  </a:lnTo>
                  <a:cubicBezTo>
                    <a:pt x="175383" y="938908"/>
                    <a:pt x="114672" y="913761"/>
                    <a:pt x="69910" y="868999"/>
                  </a:cubicBezTo>
                  <a:cubicBezTo>
                    <a:pt x="25147" y="824236"/>
                    <a:pt x="0" y="763525"/>
                    <a:pt x="0" y="700222"/>
                  </a:cubicBezTo>
                  <a:lnTo>
                    <a:pt x="0" y="238686"/>
                  </a:lnTo>
                  <a:cubicBezTo>
                    <a:pt x="0" y="175383"/>
                    <a:pt x="25147" y="114672"/>
                    <a:pt x="69910" y="69910"/>
                  </a:cubicBezTo>
                  <a:cubicBezTo>
                    <a:pt x="114672" y="25147"/>
                    <a:pt x="175383" y="0"/>
                    <a:pt x="238686" y="0"/>
                  </a:cubicBezTo>
                  <a:close/>
                </a:path>
              </a:pathLst>
            </a:custGeom>
            <a:solidFill>
              <a:srgbClr val="1C3879"/>
            </a:solidFill>
          </p:spPr>
        </p:sp>
        <p:sp>
          <p:nvSpPr>
            <p:cNvPr id="26" name="TextBox 26"/>
            <p:cNvSpPr txBox="1"/>
            <p:nvPr/>
          </p:nvSpPr>
          <p:spPr>
            <a:xfrm>
              <a:off x="0" y="-38100"/>
              <a:ext cx="1734388" cy="97700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700884" y="6217850"/>
            <a:ext cx="4217831" cy="1920752"/>
            <a:chOff x="0" y="0"/>
            <a:chExt cx="2255353" cy="1027062"/>
          </a:xfrm>
        </p:grpSpPr>
        <p:sp>
          <p:nvSpPr>
            <p:cNvPr id="28" name="Freeform 28"/>
            <p:cNvSpPr/>
            <p:nvPr/>
          </p:nvSpPr>
          <p:spPr>
            <a:xfrm>
              <a:off x="0" y="0"/>
              <a:ext cx="2255353" cy="1027062"/>
            </a:xfrm>
            <a:custGeom>
              <a:avLst/>
              <a:gdLst/>
              <a:ahLst/>
              <a:cxnLst/>
              <a:rect l="l" t="t" r="r" b="b"/>
              <a:pathLst>
                <a:path w="2255353" h="1027062">
                  <a:moveTo>
                    <a:pt x="183552" y="0"/>
                  </a:moveTo>
                  <a:lnTo>
                    <a:pt x="2071801" y="0"/>
                  </a:lnTo>
                  <a:cubicBezTo>
                    <a:pt x="2120482" y="0"/>
                    <a:pt x="2167169" y="19338"/>
                    <a:pt x="2201592" y="53761"/>
                  </a:cubicBezTo>
                  <a:cubicBezTo>
                    <a:pt x="2236015" y="88184"/>
                    <a:pt x="2255353" y="134871"/>
                    <a:pt x="2255353" y="183552"/>
                  </a:cubicBezTo>
                  <a:lnTo>
                    <a:pt x="2255353" y="843510"/>
                  </a:lnTo>
                  <a:cubicBezTo>
                    <a:pt x="2255353" y="944883"/>
                    <a:pt x="2173174" y="1027062"/>
                    <a:pt x="2071801" y="1027062"/>
                  </a:cubicBezTo>
                  <a:lnTo>
                    <a:pt x="183552" y="1027062"/>
                  </a:lnTo>
                  <a:cubicBezTo>
                    <a:pt x="82179" y="1027062"/>
                    <a:pt x="0" y="944883"/>
                    <a:pt x="0" y="843510"/>
                  </a:cubicBezTo>
                  <a:lnTo>
                    <a:pt x="0" y="183552"/>
                  </a:lnTo>
                  <a:cubicBezTo>
                    <a:pt x="0" y="82179"/>
                    <a:pt x="82179" y="0"/>
                    <a:pt x="183552" y="0"/>
                  </a:cubicBezTo>
                  <a:close/>
                </a:path>
              </a:pathLst>
            </a:custGeom>
            <a:solidFill>
              <a:srgbClr val="1C3879"/>
            </a:solidFill>
          </p:spPr>
        </p:sp>
        <p:sp>
          <p:nvSpPr>
            <p:cNvPr id="29" name="TextBox 29"/>
            <p:cNvSpPr txBox="1"/>
            <p:nvPr/>
          </p:nvSpPr>
          <p:spPr>
            <a:xfrm>
              <a:off x="0" y="-38100"/>
              <a:ext cx="2255353" cy="106516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1" name="Group 31"/>
          <p:cNvGrpSpPr/>
          <p:nvPr/>
        </p:nvGrpSpPr>
        <p:grpSpPr>
          <a:xfrm>
            <a:off x="15287954" y="187055"/>
            <a:ext cx="2864073" cy="832562"/>
            <a:chOff x="0" y="0"/>
            <a:chExt cx="3818763" cy="1110083"/>
          </a:xfrm>
        </p:grpSpPr>
        <p:grpSp>
          <p:nvGrpSpPr>
            <p:cNvPr id="32" name="Group 32"/>
            <p:cNvGrpSpPr/>
            <p:nvPr/>
          </p:nvGrpSpPr>
          <p:grpSpPr>
            <a:xfrm>
              <a:off x="0" y="0"/>
              <a:ext cx="3818763" cy="1042557"/>
              <a:chOff x="0" y="0"/>
              <a:chExt cx="1147599" cy="313305"/>
            </a:xfrm>
          </p:grpSpPr>
          <p:sp>
            <p:nvSpPr>
              <p:cNvPr id="33" name="Freeform 33"/>
              <p:cNvSpPr/>
              <p:nvPr/>
            </p:nvSpPr>
            <p:spPr>
              <a:xfrm>
                <a:off x="0" y="0"/>
                <a:ext cx="1147599" cy="313305"/>
              </a:xfrm>
              <a:custGeom>
                <a:avLst/>
                <a:gdLst/>
                <a:ahLst/>
                <a:cxnLst/>
                <a:rect l="l" t="t" r="r" b="b"/>
                <a:pathLst>
                  <a:path w="1147599" h="313305">
                    <a:moveTo>
                      <a:pt x="944399" y="0"/>
                    </a:moveTo>
                    <a:cubicBezTo>
                      <a:pt x="1056623" y="0"/>
                      <a:pt x="1147599" y="70136"/>
                      <a:pt x="1147599" y="156652"/>
                    </a:cubicBezTo>
                    <a:cubicBezTo>
                      <a:pt x="1147599" y="243169"/>
                      <a:pt x="1056623" y="313305"/>
                      <a:pt x="944399"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34" name="TextBox 34"/>
              <p:cNvSpPr txBox="1"/>
              <p:nvPr/>
            </p:nvSpPr>
            <p:spPr>
              <a:xfrm>
                <a:off x="0" y="-38100"/>
                <a:ext cx="1147599" cy="351405"/>
              </a:xfrm>
              <a:prstGeom prst="rect">
                <a:avLst/>
              </a:prstGeom>
            </p:spPr>
            <p:txBody>
              <a:bodyPr lIns="50800" tIns="50800" rIns="50800" bIns="50800" rtlCol="0" anchor="ctr"/>
              <a:lstStyle/>
              <a:p>
                <a:pPr algn="ctr">
                  <a:lnSpc>
                    <a:spcPts val="2659"/>
                  </a:lnSpc>
                </a:pPr>
                <a:endParaRPr/>
              </a:p>
            </p:txBody>
          </p:sp>
        </p:grpSp>
        <p:sp>
          <p:nvSpPr>
            <p:cNvPr id="35" name="Freeform 35" descr="Изображение выглядит как текст  Автоматически созданное описание"/>
            <p:cNvSpPr/>
            <p:nvPr/>
          </p:nvSpPr>
          <p:spPr>
            <a:xfrm>
              <a:off x="347845" y="205563"/>
              <a:ext cx="2156949" cy="643795"/>
            </a:xfrm>
            <a:custGeom>
              <a:avLst/>
              <a:gdLst/>
              <a:ahLst/>
              <a:cxnLst/>
              <a:rect l="l" t="t" r="r" b="b"/>
              <a:pathLst>
                <a:path w="2156949" h="643795">
                  <a:moveTo>
                    <a:pt x="0" y="0"/>
                  </a:moveTo>
                  <a:lnTo>
                    <a:pt x="2156949" y="0"/>
                  </a:lnTo>
                  <a:lnTo>
                    <a:pt x="2156949" y="643795"/>
                  </a:lnTo>
                  <a:lnTo>
                    <a:pt x="0" y="643795"/>
                  </a:lnTo>
                  <a:lnTo>
                    <a:pt x="0" y="0"/>
                  </a:lnTo>
                  <a:close/>
                </a:path>
              </a:pathLst>
            </a:custGeom>
            <a:blipFill>
              <a:blip r:embed="rId4"/>
              <a:stretch>
                <a:fillRect l="-6246" r="-42347" b="-2227"/>
              </a:stretch>
            </a:blipFill>
          </p:spPr>
        </p:sp>
        <p:sp>
          <p:nvSpPr>
            <p:cNvPr id="36" name="Freeform 36"/>
            <p:cNvSpPr/>
            <p:nvPr/>
          </p:nvSpPr>
          <p:spPr>
            <a:xfrm>
              <a:off x="2534078" y="154892"/>
              <a:ext cx="1109547" cy="955191"/>
            </a:xfrm>
            <a:custGeom>
              <a:avLst/>
              <a:gdLst/>
              <a:ahLst/>
              <a:cxnLst/>
              <a:rect l="l" t="t" r="r" b="b"/>
              <a:pathLst>
                <a:path w="1109547" h="955191">
                  <a:moveTo>
                    <a:pt x="0" y="0"/>
                  </a:moveTo>
                  <a:lnTo>
                    <a:pt x="1109548" y="0"/>
                  </a:lnTo>
                  <a:lnTo>
                    <a:pt x="1109548" y="955191"/>
                  </a:lnTo>
                  <a:lnTo>
                    <a:pt x="0" y="955191"/>
                  </a:lnTo>
                  <a:lnTo>
                    <a:pt x="0" y="0"/>
                  </a:lnTo>
                  <a:close/>
                </a:path>
              </a:pathLst>
            </a:custGeom>
            <a:blipFill>
              <a:blip r:embed="rId5"/>
              <a:stretch>
                <a:fillRect l="-1468" t="-19572" r="-1468"/>
              </a:stretch>
            </a:blipFill>
          </p:spPr>
        </p:sp>
      </p:grpSp>
      <p:sp>
        <p:nvSpPr>
          <p:cNvPr id="38" name="TextBox 38"/>
          <p:cNvSpPr txBox="1"/>
          <p:nvPr/>
        </p:nvSpPr>
        <p:spPr>
          <a:xfrm>
            <a:off x="2441081" y="30957"/>
            <a:ext cx="12474328" cy="1293367"/>
          </a:xfrm>
          <a:prstGeom prst="rect">
            <a:avLst/>
          </a:prstGeom>
        </p:spPr>
        <p:txBody>
          <a:bodyPr wrap="square" lIns="0" tIns="0" rIns="0" bIns="0" rtlCol="0" anchor="t">
            <a:spAutoFit/>
          </a:bodyPr>
          <a:lstStyle/>
          <a:p>
            <a:pPr algn="ctr">
              <a:lnSpc>
                <a:spcPts val="10920"/>
              </a:lnSpc>
            </a:pPr>
            <a:r>
              <a:rPr lang="uk-UA" sz="7800" dirty="0" smtClean="0">
                <a:solidFill>
                  <a:srgbClr val="FFFFFF"/>
                </a:solidFill>
                <a:latin typeface="Tex Gyre Adventor"/>
                <a:ea typeface="Tex Gyre Adventor"/>
                <a:cs typeface="Tex Gyre Adventor"/>
                <a:sym typeface="Tex Gyre Adventor"/>
              </a:rPr>
              <a:t>ГЕНДЕРНІ    ІДЕНТИЧНІСТІ</a:t>
            </a:r>
            <a:endParaRPr lang="uk-UA" sz="7800" dirty="0">
              <a:solidFill>
                <a:srgbClr val="FFFFFF"/>
              </a:solidFill>
              <a:latin typeface="Tex Gyre Adventor"/>
              <a:ea typeface="Tex Gyre Adventor"/>
              <a:cs typeface="Tex Gyre Adventor"/>
              <a:sym typeface="Tex Gyre Adventor"/>
            </a:endParaRPr>
          </a:p>
        </p:txBody>
      </p:sp>
      <p:sp>
        <p:nvSpPr>
          <p:cNvPr id="39" name="TextBox 39"/>
          <p:cNvSpPr txBox="1"/>
          <p:nvPr/>
        </p:nvSpPr>
        <p:spPr>
          <a:xfrm>
            <a:off x="2440062" y="6476926"/>
            <a:ext cx="4482426" cy="436017"/>
          </a:xfrm>
          <a:prstGeom prst="rect">
            <a:avLst/>
          </a:prstGeom>
        </p:spPr>
        <p:txBody>
          <a:bodyPr wrap="square" lIns="0" tIns="0" rIns="0" bIns="0" rtlCol="0" anchor="t">
            <a:spAutoFit/>
          </a:bodyPr>
          <a:lstStyle/>
          <a:p>
            <a:pPr algn="ctr">
              <a:lnSpc>
                <a:spcPts val="3376"/>
              </a:lnSpc>
            </a:pPr>
            <a:endParaRPr lang="en-US" sz="7200" spc="3" dirty="0">
              <a:solidFill>
                <a:srgbClr val="FFFFFF"/>
              </a:solidFill>
              <a:latin typeface="Tex Gyre Adventor"/>
              <a:ea typeface="Tex Gyre Adventor"/>
              <a:cs typeface="Tex Gyre Adventor"/>
              <a:sym typeface="Tex Gyre Adventor"/>
            </a:endParaRPr>
          </a:p>
        </p:txBody>
      </p:sp>
      <p:sp>
        <p:nvSpPr>
          <p:cNvPr id="40" name="TextBox 40"/>
          <p:cNvSpPr txBox="1"/>
          <p:nvPr/>
        </p:nvSpPr>
        <p:spPr>
          <a:xfrm>
            <a:off x="6502292" y="6828147"/>
            <a:ext cx="4995518" cy="448841"/>
          </a:xfrm>
          <a:prstGeom prst="rect">
            <a:avLst/>
          </a:prstGeom>
        </p:spPr>
        <p:txBody>
          <a:bodyPr wrap="square" lIns="0" tIns="0" rIns="0" bIns="0" rtlCol="0" anchor="t">
            <a:spAutoFit/>
          </a:bodyPr>
          <a:lstStyle/>
          <a:p>
            <a:pPr algn="ctr">
              <a:lnSpc>
                <a:spcPts val="3513"/>
              </a:lnSpc>
            </a:pPr>
            <a:endParaRPr lang="en-US" sz="3600" dirty="0">
              <a:solidFill>
                <a:srgbClr val="FFFFFF"/>
              </a:solidFill>
              <a:latin typeface="Tex Gyre Adventor"/>
              <a:ea typeface="Tex Gyre Adventor"/>
              <a:cs typeface="Tex Gyre Adventor"/>
              <a:sym typeface="Tex Gyre Adventor"/>
            </a:endParaRPr>
          </a:p>
        </p:txBody>
      </p:sp>
      <p:sp>
        <p:nvSpPr>
          <p:cNvPr id="41" name="TextBox 41"/>
          <p:cNvSpPr txBox="1"/>
          <p:nvPr/>
        </p:nvSpPr>
        <p:spPr>
          <a:xfrm>
            <a:off x="11377511" y="6703957"/>
            <a:ext cx="4085529" cy="543931"/>
          </a:xfrm>
          <a:prstGeom prst="rect">
            <a:avLst/>
          </a:prstGeom>
        </p:spPr>
        <p:txBody>
          <a:bodyPr wrap="square" lIns="0" tIns="0" rIns="0" bIns="0" rtlCol="0" anchor="t">
            <a:spAutoFit/>
          </a:bodyPr>
          <a:lstStyle/>
          <a:p>
            <a:pPr algn="ctr">
              <a:lnSpc>
                <a:spcPts val="3486"/>
              </a:lnSpc>
            </a:pPr>
            <a:endParaRPr lang="en-US" sz="6600" dirty="0">
              <a:solidFill>
                <a:srgbClr val="FFFFFF"/>
              </a:solidFill>
              <a:latin typeface="Tex Gyre Adventor"/>
              <a:ea typeface="Tex Gyre Adventor"/>
              <a:cs typeface="Tex Gyre Adventor"/>
              <a:sym typeface="Tex Gyre Adventor"/>
            </a:endParaRPr>
          </a:p>
        </p:txBody>
      </p:sp>
      <p:sp>
        <p:nvSpPr>
          <p:cNvPr id="46" name="TextBox 46"/>
          <p:cNvSpPr txBox="1"/>
          <p:nvPr/>
        </p:nvSpPr>
        <p:spPr>
          <a:xfrm>
            <a:off x="7796577" y="9251028"/>
            <a:ext cx="2694846" cy="533644"/>
          </a:xfrm>
          <a:prstGeom prst="rect">
            <a:avLst/>
          </a:prstGeom>
        </p:spPr>
        <p:txBody>
          <a:bodyPr lIns="0" tIns="0" rIns="0" bIns="0" rtlCol="0" anchor="t">
            <a:spAutoFit/>
          </a:bodyPr>
          <a:lstStyle/>
          <a:p>
            <a:pPr algn="ctr">
              <a:lnSpc>
                <a:spcPts val="4146"/>
              </a:lnSpc>
            </a:pPr>
            <a:endParaRPr lang="en-US" sz="3769" dirty="0">
              <a:solidFill>
                <a:srgbClr val="FFFFFF"/>
              </a:solidFill>
              <a:latin typeface="Tex Gyre Adventor"/>
              <a:ea typeface="Tex Gyre Adventor"/>
              <a:cs typeface="Tex Gyre Adventor"/>
              <a:sym typeface="Tex Gyre Adventor"/>
            </a:endParaRPr>
          </a:p>
        </p:txBody>
      </p:sp>
      <p:sp>
        <p:nvSpPr>
          <p:cNvPr id="14" name="Прямоугольник 13"/>
          <p:cNvSpPr/>
          <p:nvPr/>
        </p:nvSpPr>
        <p:spPr>
          <a:xfrm>
            <a:off x="2895600" y="1460612"/>
            <a:ext cx="13615272" cy="6555641"/>
          </a:xfrm>
          <a:prstGeom prst="rect">
            <a:avLst/>
          </a:prstGeom>
        </p:spPr>
        <p:txBody>
          <a:bodyPr wrap="square">
            <a:spAutoFit/>
          </a:bodyPr>
          <a:lstStyle/>
          <a:p>
            <a:pPr marL="857250" indent="-857250">
              <a:buFont typeface="Arial" panose="020B0604020202020204" pitchFamily="34" charset="0"/>
              <a:buChar char="•"/>
            </a:pPr>
            <a:r>
              <a:rPr lang="uk-UA" sz="6000" dirty="0">
                <a:solidFill>
                  <a:schemeClr val="accent6">
                    <a:lumMod val="75000"/>
                  </a:schemeClr>
                </a:solidFill>
              </a:rPr>
              <a:t>є культурною традицією</a:t>
            </a:r>
          </a:p>
          <a:p>
            <a:pPr marL="857250" indent="-857250">
              <a:buFont typeface="Arial" panose="020B0604020202020204" pitchFamily="34" charset="0"/>
              <a:buChar char="•"/>
            </a:pPr>
            <a:r>
              <a:rPr lang="uk-UA" sz="6000" dirty="0">
                <a:solidFill>
                  <a:schemeClr val="accent6">
                    <a:lumMod val="75000"/>
                  </a:schemeClr>
                </a:solidFill>
              </a:rPr>
              <a:t>істотно відмінні в різних країнах і навіть в одній країні (залежно від населеного пункту чи соціального </a:t>
            </a:r>
            <a:r>
              <a:rPr lang="uk-UA" sz="6000" dirty="0" smtClean="0">
                <a:solidFill>
                  <a:schemeClr val="accent6">
                    <a:lumMod val="75000"/>
                  </a:schemeClr>
                </a:solidFill>
              </a:rPr>
              <a:t>прошарку) можуть </a:t>
            </a:r>
            <a:r>
              <a:rPr lang="uk-UA" sz="6000" dirty="0">
                <a:solidFill>
                  <a:schemeClr val="accent6">
                    <a:lumMod val="75000"/>
                  </a:schemeClr>
                </a:solidFill>
              </a:rPr>
              <a:t>змінюватися з часом</a:t>
            </a:r>
          </a:p>
          <a:p>
            <a:pPr marL="857250" indent="-857250">
              <a:buFont typeface="Arial" panose="020B0604020202020204" pitchFamily="34" charset="0"/>
              <a:buChar char="•"/>
            </a:pPr>
            <a:r>
              <a:rPr lang="uk-UA" sz="6000" dirty="0">
                <a:solidFill>
                  <a:schemeClr val="accent6">
                    <a:lumMod val="75000"/>
                  </a:schemeClr>
                </a:solidFill>
              </a:rPr>
              <a:t>властиві людям різної статі</a:t>
            </a:r>
          </a:p>
        </p:txBody>
      </p:sp>
    </p:spTree>
    <p:extLst>
      <p:ext uri="{BB962C8B-B14F-4D97-AF65-F5344CB8AC3E}">
        <p14:creationId xmlns:p14="http://schemas.microsoft.com/office/powerpoint/2010/main" val="2849438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460605" y="152810"/>
            <a:ext cx="10039833" cy="9321558"/>
            <a:chOff x="0" y="0"/>
            <a:chExt cx="1088270" cy="1010412"/>
          </a:xfrm>
        </p:grpSpPr>
        <p:sp>
          <p:nvSpPr>
            <p:cNvPr id="3" name="Freeform 3"/>
            <p:cNvSpPr/>
            <p:nvPr/>
          </p:nvSpPr>
          <p:spPr>
            <a:xfrm>
              <a:off x="0" y="0"/>
              <a:ext cx="1088270" cy="1010412"/>
            </a:xfrm>
            <a:custGeom>
              <a:avLst/>
              <a:gdLst/>
              <a:ahLst/>
              <a:cxnLst/>
              <a:rect l="l" t="t" r="r" b="b"/>
              <a:pathLst>
                <a:path w="1088270" h="1010412">
                  <a:moveTo>
                    <a:pt x="544135" y="0"/>
                  </a:moveTo>
                  <a:cubicBezTo>
                    <a:pt x="243618" y="0"/>
                    <a:pt x="0" y="226188"/>
                    <a:pt x="0" y="505206"/>
                  </a:cubicBezTo>
                  <a:cubicBezTo>
                    <a:pt x="0" y="784224"/>
                    <a:pt x="243618" y="1010412"/>
                    <a:pt x="544135" y="1010412"/>
                  </a:cubicBezTo>
                  <a:cubicBezTo>
                    <a:pt x="844652" y="1010412"/>
                    <a:pt x="1088270" y="784224"/>
                    <a:pt x="1088270" y="505206"/>
                  </a:cubicBezTo>
                  <a:cubicBezTo>
                    <a:pt x="1088270" y="226188"/>
                    <a:pt x="844652" y="0"/>
                    <a:pt x="544135" y="0"/>
                  </a:cubicBezTo>
                  <a:close/>
                </a:path>
              </a:pathLst>
            </a:custGeom>
            <a:solidFill>
              <a:srgbClr val="1C3879"/>
            </a:solidFill>
          </p:spPr>
        </p:sp>
        <p:sp>
          <p:nvSpPr>
            <p:cNvPr id="4" name="TextBox 4"/>
            <p:cNvSpPr txBox="1"/>
            <p:nvPr/>
          </p:nvSpPr>
          <p:spPr>
            <a:xfrm>
              <a:off x="102025" y="56626"/>
              <a:ext cx="884219" cy="85906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608987" y="-2272301"/>
            <a:ext cx="14831602" cy="14930892"/>
            <a:chOff x="0" y="0"/>
            <a:chExt cx="19162142" cy="19290423"/>
          </a:xfrm>
        </p:grpSpPr>
        <p:sp>
          <p:nvSpPr>
            <p:cNvPr id="6" name="Freeform 6"/>
            <p:cNvSpPr/>
            <p:nvPr/>
          </p:nvSpPr>
          <p:spPr>
            <a:xfrm>
              <a:off x="16279622" y="2817436"/>
              <a:ext cx="3818001" cy="13657853"/>
            </a:xfrm>
            <a:custGeom>
              <a:avLst/>
              <a:gdLst/>
              <a:ahLst/>
              <a:cxnLst/>
              <a:rect l="l" t="t" r="r" b="b"/>
              <a:pathLst>
                <a:path w="3818001" h="13657853">
                  <a:moveTo>
                    <a:pt x="76327" y="7542"/>
                  </a:moveTo>
                  <a:cubicBezTo>
                    <a:pt x="3818001" y="3774265"/>
                    <a:pt x="3818001" y="9881285"/>
                    <a:pt x="76327" y="13647880"/>
                  </a:cubicBezTo>
                  <a:cubicBezTo>
                    <a:pt x="66421" y="13657853"/>
                    <a:pt x="50291" y="13657853"/>
                    <a:pt x="40386" y="13647880"/>
                  </a:cubicBezTo>
                  <a:lnTo>
                    <a:pt x="9906" y="13617197"/>
                  </a:lnTo>
                  <a:cubicBezTo>
                    <a:pt x="0" y="13607225"/>
                    <a:pt x="0" y="13590987"/>
                    <a:pt x="9906" y="13581014"/>
                  </a:cubicBezTo>
                  <a:cubicBezTo>
                    <a:pt x="3714877" y="9851241"/>
                    <a:pt x="3714877" y="3804182"/>
                    <a:pt x="9906" y="74409"/>
                  </a:cubicBezTo>
                  <a:cubicBezTo>
                    <a:pt x="0" y="64437"/>
                    <a:pt x="0" y="48200"/>
                    <a:pt x="9906" y="38227"/>
                  </a:cubicBezTo>
                  <a:lnTo>
                    <a:pt x="40386" y="7543"/>
                  </a:lnTo>
                  <a:cubicBezTo>
                    <a:pt x="45213" y="2685"/>
                    <a:pt x="51563" y="0"/>
                    <a:pt x="58292" y="0"/>
                  </a:cubicBezTo>
                  <a:cubicBezTo>
                    <a:pt x="65024" y="0"/>
                    <a:pt x="71501" y="2685"/>
                    <a:pt x="76200" y="7543"/>
                  </a:cubicBezTo>
                  <a:moveTo>
                    <a:pt x="40259" y="43725"/>
                  </a:moveTo>
                  <a:lnTo>
                    <a:pt x="58165" y="25698"/>
                  </a:lnTo>
                  <a:lnTo>
                    <a:pt x="76073" y="43725"/>
                  </a:lnTo>
                  <a:lnTo>
                    <a:pt x="45592" y="74409"/>
                  </a:lnTo>
                  <a:lnTo>
                    <a:pt x="27686" y="56382"/>
                  </a:lnTo>
                  <a:lnTo>
                    <a:pt x="45592" y="38355"/>
                  </a:lnTo>
                  <a:cubicBezTo>
                    <a:pt x="3770376" y="3788074"/>
                    <a:pt x="3770376" y="9867607"/>
                    <a:pt x="45592" y="13617197"/>
                  </a:cubicBezTo>
                  <a:lnTo>
                    <a:pt x="27686" y="13599170"/>
                  </a:lnTo>
                  <a:lnTo>
                    <a:pt x="45592" y="13581143"/>
                  </a:lnTo>
                  <a:lnTo>
                    <a:pt x="76073" y="13611826"/>
                  </a:lnTo>
                  <a:lnTo>
                    <a:pt x="58165" y="13629855"/>
                  </a:lnTo>
                  <a:lnTo>
                    <a:pt x="40259" y="13611826"/>
                  </a:lnTo>
                  <a:cubicBezTo>
                    <a:pt x="3762121" y="9865049"/>
                    <a:pt x="3762121" y="3790502"/>
                    <a:pt x="40259" y="43724"/>
                  </a:cubicBezTo>
                  <a:close/>
                </a:path>
              </a:pathLst>
            </a:custGeom>
            <a:solidFill>
              <a:srgbClr val="1C3879"/>
            </a:solidFill>
          </p:spPr>
        </p:sp>
      </p:grpSp>
      <p:grpSp>
        <p:nvGrpSpPr>
          <p:cNvPr id="7" name="Group 7"/>
          <p:cNvGrpSpPr/>
          <p:nvPr/>
        </p:nvGrpSpPr>
        <p:grpSpPr>
          <a:xfrm>
            <a:off x="15310186" y="97308"/>
            <a:ext cx="2885500" cy="789602"/>
            <a:chOff x="0" y="0"/>
            <a:chExt cx="3847334" cy="1052803"/>
          </a:xfrm>
        </p:grpSpPr>
        <p:sp>
          <p:nvSpPr>
            <p:cNvPr id="8" name="Freeform 8" descr="Изображение выглядит как текст  Автоматически созданное описание"/>
            <p:cNvSpPr/>
            <p:nvPr/>
          </p:nvSpPr>
          <p:spPr>
            <a:xfrm>
              <a:off x="0" y="55849"/>
              <a:ext cx="2517917" cy="709585"/>
            </a:xfrm>
            <a:custGeom>
              <a:avLst/>
              <a:gdLst/>
              <a:ahLst/>
              <a:cxnLst/>
              <a:rect l="l" t="t" r="r" b="b"/>
              <a:pathLst>
                <a:path w="2517917" h="709585">
                  <a:moveTo>
                    <a:pt x="0" y="0"/>
                  </a:moveTo>
                  <a:lnTo>
                    <a:pt x="2517917" y="0"/>
                  </a:lnTo>
                  <a:lnTo>
                    <a:pt x="2517917" y="709585"/>
                  </a:lnTo>
                  <a:lnTo>
                    <a:pt x="0" y="709585"/>
                  </a:lnTo>
                  <a:lnTo>
                    <a:pt x="0" y="0"/>
                  </a:lnTo>
                  <a:close/>
                </a:path>
              </a:pathLst>
            </a:custGeom>
            <a:blipFill>
              <a:blip r:embed="rId2"/>
              <a:stretch>
                <a:fillRect l="-3118" t="-10" r="-37211" b="-2238"/>
              </a:stretch>
            </a:blipFill>
          </p:spPr>
        </p:sp>
        <p:sp>
          <p:nvSpPr>
            <p:cNvPr id="9" name="Freeform 9"/>
            <p:cNvSpPr/>
            <p:nvPr/>
          </p:nvSpPr>
          <p:spPr>
            <a:xfrm>
              <a:off x="2552102" y="0"/>
              <a:ext cx="1295231" cy="1052803"/>
            </a:xfrm>
            <a:custGeom>
              <a:avLst/>
              <a:gdLst/>
              <a:ahLst/>
              <a:cxnLst/>
              <a:rect l="l" t="t" r="r" b="b"/>
              <a:pathLst>
                <a:path w="1295231" h="1052803">
                  <a:moveTo>
                    <a:pt x="0" y="0"/>
                  </a:moveTo>
                  <a:lnTo>
                    <a:pt x="1295232" y="0"/>
                  </a:lnTo>
                  <a:lnTo>
                    <a:pt x="1295232" y="1052803"/>
                  </a:lnTo>
                  <a:lnTo>
                    <a:pt x="0" y="1052803"/>
                  </a:lnTo>
                  <a:lnTo>
                    <a:pt x="0" y="0"/>
                  </a:lnTo>
                  <a:close/>
                </a:path>
              </a:pathLst>
            </a:custGeom>
            <a:blipFill>
              <a:blip r:embed="rId3"/>
              <a:stretch>
                <a:fillRect t="-21582" b="-1444"/>
              </a:stretch>
            </a:blipFill>
          </p:spPr>
        </p:sp>
      </p:grpSp>
      <p:grpSp>
        <p:nvGrpSpPr>
          <p:cNvPr id="10" name="Group 10"/>
          <p:cNvGrpSpPr/>
          <p:nvPr/>
        </p:nvGrpSpPr>
        <p:grpSpPr>
          <a:xfrm>
            <a:off x="2243771" y="792569"/>
            <a:ext cx="15718029" cy="1562364"/>
            <a:chOff x="0" y="0"/>
            <a:chExt cx="20957372" cy="2083152"/>
          </a:xfrm>
        </p:grpSpPr>
        <p:sp>
          <p:nvSpPr>
            <p:cNvPr id="11" name="Freeform 11"/>
            <p:cNvSpPr/>
            <p:nvPr/>
          </p:nvSpPr>
          <p:spPr>
            <a:xfrm>
              <a:off x="25400" y="23665"/>
              <a:ext cx="20906612" cy="2035769"/>
            </a:xfrm>
            <a:custGeom>
              <a:avLst/>
              <a:gdLst/>
              <a:ahLst/>
              <a:cxnLst/>
              <a:rect l="l" t="t" r="r" b="b"/>
              <a:pathLst>
                <a:path w="20906612" h="2035769">
                  <a:moveTo>
                    <a:pt x="0" y="0"/>
                  </a:moveTo>
                  <a:lnTo>
                    <a:pt x="20906612" y="0"/>
                  </a:lnTo>
                  <a:lnTo>
                    <a:pt x="20906612" y="2035769"/>
                  </a:lnTo>
                  <a:lnTo>
                    <a:pt x="0" y="2035769"/>
                  </a:lnTo>
                  <a:close/>
                </a:path>
              </a:pathLst>
            </a:custGeom>
            <a:solidFill>
              <a:srgbClr val="009DD9"/>
            </a:solidFill>
          </p:spPr>
        </p:sp>
        <p:sp>
          <p:nvSpPr>
            <p:cNvPr id="12" name="Freeform 12"/>
            <p:cNvSpPr/>
            <p:nvPr/>
          </p:nvSpPr>
          <p:spPr>
            <a:xfrm>
              <a:off x="0" y="0"/>
              <a:ext cx="20957412" cy="2083099"/>
            </a:xfrm>
            <a:custGeom>
              <a:avLst/>
              <a:gdLst/>
              <a:ahLst/>
              <a:cxnLst/>
              <a:rect l="l" t="t" r="r" b="b"/>
              <a:pathLst>
                <a:path w="20957412" h="2083099">
                  <a:moveTo>
                    <a:pt x="25400" y="0"/>
                  </a:moveTo>
                  <a:lnTo>
                    <a:pt x="20932012" y="0"/>
                  </a:lnTo>
                  <a:cubicBezTo>
                    <a:pt x="20945982" y="0"/>
                    <a:pt x="20957412" y="10649"/>
                    <a:pt x="20957412" y="23665"/>
                  </a:cubicBezTo>
                  <a:lnTo>
                    <a:pt x="20957412" y="2059434"/>
                  </a:lnTo>
                  <a:cubicBezTo>
                    <a:pt x="20957412" y="2072450"/>
                    <a:pt x="20945982" y="2083099"/>
                    <a:pt x="20932012" y="2083099"/>
                  </a:cubicBezTo>
                  <a:lnTo>
                    <a:pt x="25400" y="2083099"/>
                  </a:lnTo>
                  <a:cubicBezTo>
                    <a:pt x="11430" y="2083099"/>
                    <a:pt x="0" y="2072450"/>
                    <a:pt x="0" y="2059434"/>
                  </a:cubicBezTo>
                  <a:lnTo>
                    <a:pt x="0" y="23665"/>
                  </a:lnTo>
                  <a:cubicBezTo>
                    <a:pt x="0" y="10649"/>
                    <a:pt x="11430" y="0"/>
                    <a:pt x="25400" y="0"/>
                  </a:cubicBezTo>
                  <a:moveTo>
                    <a:pt x="25400" y="47330"/>
                  </a:moveTo>
                  <a:lnTo>
                    <a:pt x="25400" y="23665"/>
                  </a:lnTo>
                  <a:lnTo>
                    <a:pt x="50800" y="23665"/>
                  </a:lnTo>
                  <a:lnTo>
                    <a:pt x="50800" y="2059434"/>
                  </a:lnTo>
                  <a:lnTo>
                    <a:pt x="25400" y="2059434"/>
                  </a:lnTo>
                  <a:lnTo>
                    <a:pt x="25400" y="2035769"/>
                  </a:lnTo>
                  <a:lnTo>
                    <a:pt x="20932012" y="2035769"/>
                  </a:lnTo>
                  <a:lnTo>
                    <a:pt x="20932012" y="2059434"/>
                  </a:lnTo>
                  <a:lnTo>
                    <a:pt x="20906612" y="2059434"/>
                  </a:lnTo>
                  <a:lnTo>
                    <a:pt x="20906612" y="23665"/>
                  </a:lnTo>
                  <a:lnTo>
                    <a:pt x="20932012" y="23665"/>
                  </a:lnTo>
                  <a:lnTo>
                    <a:pt x="20932012" y="47330"/>
                  </a:lnTo>
                  <a:lnTo>
                    <a:pt x="25400" y="47330"/>
                  </a:lnTo>
                  <a:close/>
                </a:path>
              </a:pathLst>
            </a:custGeom>
            <a:solidFill>
              <a:srgbClr val="FFFFFF"/>
            </a:solidFill>
          </p:spPr>
        </p:sp>
      </p:grpSp>
      <p:grpSp>
        <p:nvGrpSpPr>
          <p:cNvPr id="13" name="Group 13"/>
          <p:cNvGrpSpPr/>
          <p:nvPr/>
        </p:nvGrpSpPr>
        <p:grpSpPr>
          <a:xfrm>
            <a:off x="1219508" y="473161"/>
            <a:ext cx="2086624" cy="2086624"/>
            <a:chOff x="0" y="0"/>
            <a:chExt cx="2782166" cy="2782166"/>
          </a:xfrm>
        </p:grpSpPr>
        <p:sp>
          <p:nvSpPr>
            <p:cNvPr id="14" name="Freeform 14"/>
            <p:cNvSpPr/>
            <p:nvPr/>
          </p:nvSpPr>
          <p:spPr>
            <a:xfrm>
              <a:off x="25400" y="25400"/>
              <a:ext cx="2731389" cy="2731389"/>
            </a:xfrm>
            <a:custGeom>
              <a:avLst/>
              <a:gdLst/>
              <a:ahLst/>
              <a:cxnLst/>
              <a:rect l="l" t="t" r="r" b="b"/>
              <a:pathLst>
                <a:path w="2731389" h="2731389">
                  <a:moveTo>
                    <a:pt x="0" y="1365631"/>
                  </a:moveTo>
                  <a:cubicBezTo>
                    <a:pt x="0" y="611378"/>
                    <a:pt x="611378" y="0"/>
                    <a:pt x="1365631" y="0"/>
                  </a:cubicBezTo>
                  <a:cubicBezTo>
                    <a:pt x="2119884" y="0"/>
                    <a:pt x="2731389" y="611378"/>
                    <a:pt x="2731389" y="1365631"/>
                  </a:cubicBezTo>
                  <a:cubicBezTo>
                    <a:pt x="2731389" y="2119884"/>
                    <a:pt x="2119884" y="2731389"/>
                    <a:pt x="1365631" y="2731389"/>
                  </a:cubicBezTo>
                  <a:cubicBezTo>
                    <a:pt x="611378" y="2731389"/>
                    <a:pt x="0" y="2119884"/>
                    <a:pt x="0" y="1365631"/>
                  </a:cubicBezTo>
                  <a:close/>
                </a:path>
              </a:pathLst>
            </a:custGeom>
            <a:blipFill>
              <a:blip r:embed="rId4"/>
              <a:stretch>
                <a:fillRect/>
              </a:stretch>
            </a:blipFill>
          </p:spPr>
        </p:sp>
        <p:sp>
          <p:nvSpPr>
            <p:cNvPr id="15" name="Freeform 15"/>
            <p:cNvSpPr/>
            <p:nvPr/>
          </p:nvSpPr>
          <p:spPr>
            <a:xfrm>
              <a:off x="0" y="0"/>
              <a:ext cx="2782062" cy="2782189"/>
            </a:xfrm>
            <a:custGeom>
              <a:avLst/>
              <a:gdLst/>
              <a:ahLst/>
              <a:cxnLst/>
              <a:rect l="l" t="t" r="r" b="b"/>
              <a:pathLst>
                <a:path w="2782062" h="2782189">
                  <a:moveTo>
                    <a:pt x="0" y="1391031"/>
                  </a:moveTo>
                  <a:cubicBezTo>
                    <a:pt x="0" y="622808"/>
                    <a:pt x="622808" y="0"/>
                    <a:pt x="1391031" y="0"/>
                  </a:cubicBezTo>
                  <a:lnTo>
                    <a:pt x="1391031" y="25400"/>
                  </a:lnTo>
                  <a:lnTo>
                    <a:pt x="1391031" y="0"/>
                  </a:lnTo>
                  <a:cubicBezTo>
                    <a:pt x="2159254" y="0"/>
                    <a:pt x="2782062" y="622808"/>
                    <a:pt x="2782062" y="1391031"/>
                  </a:cubicBezTo>
                  <a:lnTo>
                    <a:pt x="2756662" y="1391031"/>
                  </a:lnTo>
                  <a:lnTo>
                    <a:pt x="2782062" y="1391031"/>
                  </a:lnTo>
                  <a:cubicBezTo>
                    <a:pt x="2782062" y="2159254"/>
                    <a:pt x="2159254" y="2782062"/>
                    <a:pt x="1391031" y="2782062"/>
                  </a:cubicBezTo>
                  <a:lnTo>
                    <a:pt x="1391031" y="2756662"/>
                  </a:lnTo>
                  <a:lnTo>
                    <a:pt x="1391031" y="2782062"/>
                  </a:lnTo>
                  <a:cubicBezTo>
                    <a:pt x="622808" y="2782189"/>
                    <a:pt x="0" y="2159381"/>
                    <a:pt x="0" y="1391031"/>
                  </a:cubicBezTo>
                  <a:lnTo>
                    <a:pt x="25400" y="1391031"/>
                  </a:lnTo>
                  <a:lnTo>
                    <a:pt x="50800" y="1391031"/>
                  </a:lnTo>
                  <a:lnTo>
                    <a:pt x="25400" y="1391031"/>
                  </a:lnTo>
                  <a:lnTo>
                    <a:pt x="0" y="1391031"/>
                  </a:lnTo>
                  <a:moveTo>
                    <a:pt x="50800" y="1391031"/>
                  </a:moveTo>
                  <a:cubicBezTo>
                    <a:pt x="50800" y="1405001"/>
                    <a:pt x="39370" y="1416431"/>
                    <a:pt x="25400" y="1416431"/>
                  </a:cubicBezTo>
                  <a:cubicBezTo>
                    <a:pt x="11430" y="1416431"/>
                    <a:pt x="0" y="1405001"/>
                    <a:pt x="0" y="1391031"/>
                  </a:cubicBezTo>
                  <a:cubicBezTo>
                    <a:pt x="0" y="1377061"/>
                    <a:pt x="11430" y="1365631"/>
                    <a:pt x="25400" y="1365631"/>
                  </a:cubicBezTo>
                  <a:cubicBezTo>
                    <a:pt x="39370" y="1365631"/>
                    <a:pt x="50800" y="1377061"/>
                    <a:pt x="50800" y="1391031"/>
                  </a:cubicBezTo>
                  <a:cubicBezTo>
                    <a:pt x="50800" y="2131187"/>
                    <a:pt x="650875" y="2731262"/>
                    <a:pt x="1391031" y="2731262"/>
                  </a:cubicBezTo>
                  <a:cubicBezTo>
                    <a:pt x="2131187" y="2731262"/>
                    <a:pt x="2731262" y="2131187"/>
                    <a:pt x="2731262" y="1391031"/>
                  </a:cubicBezTo>
                  <a:cubicBezTo>
                    <a:pt x="2731262" y="650875"/>
                    <a:pt x="2131314" y="50800"/>
                    <a:pt x="1391031" y="50800"/>
                  </a:cubicBezTo>
                  <a:lnTo>
                    <a:pt x="1391031" y="25400"/>
                  </a:lnTo>
                  <a:lnTo>
                    <a:pt x="1391031" y="50800"/>
                  </a:lnTo>
                  <a:cubicBezTo>
                    <a:pt x="650875" y="50800"/>
                    <a:pt x="50800" y="650875"/>
                    <a:pt x="50800" y="1391031"/>
                  </a:cubicBezTo>
                  <a:close/>
                </a:path>
              </a:pathLst>
            </a:custGeom>
            <a:solidFill>
              <a:srgbClr val="009DD9"/>
            </a:solidFill>
          </p:spPr>
        </p:sp>
      </p:grpSp>
      <p:grpSp>
        <p:nvGrpSpPr>
          <p:cNvPr id="16" name="Group 16"/>
          <p:cNvGrpSpPr/>
          <p:nvPr/>
        </p:nvGrpSpPr>
        <p:grpSpPr>
          <a:xfrm>
            <a:off x="3173266" y="3069152"/>
            <a:ext cx="14755608" cy="1676919"/>
            <a:chOff x="0" y="0"/>
            <a:chExt cx="19674144" cy="2235892"/>
          </a:xfrm>
        </p:grpSpPr>
        <p:sp>
          <p:nvSpPr>
            <p:cNvPr id="17" name="Freeform 17"/>
            <p:cNvSpPr/>
            <p:nvPr/>
          </p:nvSpPr>
          <p:spPr>
            <a:xfrm>
              <a:off x="25400" y="25400"/>
              <a:ext cx="19623405" cy="2185035"/>
            </a:xfrm>
            <a:custGeom>
              <a:avLst/>
              <a:gdLst/>
              <a:ahLst/>
              <a:cxnLst/>
              <a:rect l="l" t="t" r="r" b="b"/>
              <a:pathLst>
                <a:path w="19623405" h="2185035">
                  <a:moveTo>
                    <a:pt x="0" y="0"/>
                  </a:moveTo>
                  <a:lnTo>
                    <a:pt x="19623405" y="0"/>
                  </a:lnTo>
                  <a:lnTo>
                    <a:pt x="19623405" y="2185035"/>
                  </a:lnTo>
                  <a:lnTo>
                    <a:pt x="0" y="2185035"/>
                  </a:lnTo>
                  <a:close/>
                </a:path>
              </a:pathLst>
            </a:custGeom>
            <a:solidFill>
              <a:srgbClr val="0BD0D9"/>
            </a:solidFill>
          </p:spPr>
        </p:sp>
        <p:sp>
          <p:nvSpPr>
            <p:cNvPr id="18" name="Freeform 18"/>
            <p:cNvSpPr/>
            <p:nvPr/>
          </p:nvSpPr>
          <p:spPr>
            <a:xfrm>
              <a:off x="0" y="0"/>
              <a:ext cx="19674205" cy="2235835"/>
            </a:xfrm>
            <a:custGeom>
              <a:avLst/>
              <a:gdLst/>
              <a:ahLst/>
              <a:cxnLst/>
              <a:rect l="l" t="t" r="r" b="b"/>
              <a:pathLst>
                <a:path w="19674205" h="2235835">
                  <a:moveTo>
                    <a:pt x="25400" y="0"/>
                  </a:moveTo>
                  <a:lnTo>
                    <a:pt x="19648805" y="0"/>
                  </a:lnTo>
                  <a:cubicBezTo>
                    <a:pt x="19662775" y="0"/>
                    <a:pt x="19674205" y="11430"/>
                    <a:pt x="19674205" y="25400"/>
                  </a:cubicBezTo>
                  <a:lnTo>
                    <a:pt x="19674205" y="2210435"/>
                  </a:lnTo>
                  <a:cubicBezTo>
                    <a:pt x="19674205" y="2224405"/>
                    <a:pt x="19662775" y="2235835"/>
                    <a:pt x="19648805" y="2235835"/>
                  </a:cubicBezTo>
                  <a:lnTo>
                    <a:pt x="25400" y="2235835"/>
                  </a:lnTo>
                  <a:cubicBezTo>
                    <a:pt x="11430" y="2235835"/>
                    <a:pt x="0" y="2224405"/>
                    <a:pt x="0" y="2210435"/>
                  </a:cubicBezTo>
                  <a:lnTo>
                    <a:pt x="0" y="25400"/>
                  </a:lnTo>
                  <a:cubicBezTo>
                    <a:pt x="0" y="11430"/>
                    <a:pt x="11430" y="0"/>
                    <a:pt x="25400" y="0"/>
                  </a:cubicBezTo>
                  <a:moveTo>
                    <a:pt x="25400" y="50800"/>
                  </a:moveTo>
                  <a:lnTo>
                    <a:pt x="25400" y="25400"/>
                  </a:lnTo>
                  <a:lnTo>
                    <a:pt x="50800" y="25400"/>
                  </a:lnTo>
                  <a:lnTo>
                    <a:pt x="50800" y="2210435"/>
                  </a:lnTo>
                  <a:lnTo>
                    <a:pt x="25400" y="2210435"/>
                  </a:lnTo>
                  <a:lnTo>
                    <a:pt x="25400" y="2185035"/>
                  </a:lnTo>
                  <a:lnTo>
                    <a:pt x="19648805" y="2185035"/>
                  </a:lnTo>
                  <a:lnTo>
                    <a:pt x="19648805" y="2210435"/>
                  </a:lnTo>
                  <a:lnTo>
                    <a:pt x="19623405" y="2210435"/>
                  </a:lnTo>
                  <a:lnTo>
                    <a:pt x="19623405" y="25400"/>
                  </a:lnTo>
                  <a:lnTo>
                    <a:pt x="19648805" y="25400"/>
                  </a:lnTo>
                  <a:lnTo>
                    <a:pt x="19648805" y="50800"/>
                  </a:lnTo>
                  <a:lnTo>
                    <a:pt x="25400" y="50800"/>
                  </a:lnTo>
                  <a:close/>
                </a:path>
              </a:pathLst>
            </a:custGeom>
            <a:solidFill>
              <a:srgbClr val="FFFFFF"/>
            </a:solidFill>
          </p:spPr>
        </p:sp>
      </p:grpSp>
      <p:grpSp>
        <p:nvGrpSpPr>
          <p:cNvPr id="19" name="Group 19"/>
          <p:cNvGrpSpPr/>
          <p:nvPr/>
        </p:nvGrpSpPr>
        <p:grpSpPr>
          <a:xfrm>
            <a:off x="2167460" y="2899862"/>
            <a:ext cx="2078245" cy="2078245"/>
            <a:chOff x="0" y="0"/>
            <a:chExt cx="2782166" cy="2782166"/>
          </a:xfrm>
        </p:grpSpPr>
        <p:sp>
          <p:nvSpPr>
            <p:cNvPr id="20" name="Freeform 20"/>
            <p:cNvSpPr/>
            <p:nvPr/>
          </p:nvSpPr>
          <p:spPr>
            <a:xfrm>
              <a:off x="25400" y="25400"/>
              <a:ext cx="2731389" cy="2731389"/>
            </a:xfrm>
            <a:custGeom>
              <a:avLst/>
              <a:gdLst/>
              <a:ahLst/>
              <a:cxnLst/>
              <a:rect l="l" t="t" r="r" b="b"/>
              <a:pathLst>
                <a:path w="2731389" h="2731389">
                  <a:moveTo>
                    <a:pt x="0" y="1365631"/>
                  </a:moveTo>
                  <a:cubicBezTo>
                    <a:pt x="0" y="611378"/>
                    <a:pt x="611378" y="0"/>
                    <a:pt x="1365631" y="0"/>
                  </a:cubicBezTo>
                  <a:cubicBezTo>
                    <a:pt x="2119884" y="0"/>
                    <a:pt x="2731389" y="611378"/>
                    <a:pt x="2731389" y="1365631"/>
                  </a:cubicBezTo>
                  <a:cubicBezTo>
                    <a:pt x="2731389" y="2119884"/>
                    <a:pt x="2119884" y="2731389"/>
                    <a:pt x="1365631" y="2731389"/>
                  </a:cubicBezTo>
                  <a:cubicBezTo>
                    <a:pt x="611378" y="2731389"/>
                    <a:pt x="0" y="2119884"/>
                    <a:pt x="0" y="1365631"/>
                  </a:cubicBezTo>
                  <a:close/>
                </a:path>
              </a:pathLst>
            </a:custGeom>
            <a:blipFill>
              <a:blip r:embed="rId5"/>
              <a:stretch>
                <a:fillRect l="-20671" r="-20671"/>
              </a:stretch>
            </a:blipFill>
          </p:spPr>
        </p:sp>
        <p:sp>
          <p:nvSpPr>
            <p:cNvPr id="21" name="Freeform 21"/>
            <p:cNvSpPr/>
            <p:nvPr/>
          </p:nvSpPr>
          <p:spPr>
            <a:xfrm>
              <a:off x="0" y="0"/>
              <a:ext cx="2782062" cy="2782189"/>
            </a:xfrm>
            <a:custGeom>
              <a:avLst/>
              <a:gdLst/>
              <a:ahLst/>
              <a:cxnLst/>
              <a:rect l="l" t="t" r="r" b="b"/>
              <a:pathLst>
                <a:path w="2782062" h="2782189">
                  <a:moveTo>
                    <a:pt x="0" y="1391031"/>
                  </a:moveTo>
                  <a:cubicBezTo>
                    <a:pt x="0" y="622808"/>
                    <a:pt x="622808" y="0"/>
                    <a:pt x="1391031" y="0"/>
                  </a:cubicBezTo>
                  <a:lnTo>
                    <a:pt x="1391031" y="25400"/>
                  </a:lnTo>
                  <a:lnTo>
                    <a:pt x="1391031" y="0"/>
                  </a:lnTo>
                  <a:cubicBezTo>
                    <a:pt x="2159254" y="0"/>
                    <a:pt x="2782062" y="622808"/>
                    <a:pt x="2782062" y="1391031"/>
                  </a:cubicBezTo>
                  <a:lnTo>
                    <a:pt x="2756662" y="1391031"/>
                  </a:lnTo>
                  <a:lnTo>
                    <a:pt x="2782062" y="1391031"/>
                  </a:lnTo>
                  <a:cubicBezTo>
                    <a:pt x="2782062" y="2159254"/>
                    <a:pt x="2159254" y="2782062"/>
                    <a:pt x="1391031" y="2782062"/>
                  </a:cubicBezTo>
                  <a:lnTo>
                    <a:pt x="1391031" y="2756662"/>
                  </a:lnTo>
                  <a:lnTo>
                    <a:pt x="1391031" y="2782062"/>
                  </a:lnTo>
                  <a:cubicBezTo>
                    <a:pt x="622808" y="2782189"/>
                    <a:pt x="0" y="2159381"/>
                    <a:pt x="0" y="1391031"/>
                  </a:cubicBezTo>
                  <a:lnTo>
                    <a:pt x="25400" y="1391031"/>
                  </a:lnTo>
                  <a:lnTo>
                    <a:pt x="50800" y="1391031"/>
                  </a:lnTo>
                  <a:lnTo>
                    <a:pt x="25400" y="1391031"/>
                  </a:lnTo>
                  <a:lnTo>
                    <a:pt x="0" y="1391031"/>
                  </a:lnTo>
                  <a:moveTo>
                    <a:pt x="50800" y="1391031"/>
                  </a:moveTo>
                  <a:cubicBezTo>
                    <a:pt x="50800" y="1405001"/>
                    <a:pt x="39370" y="1416431"/>
                    <a:pt x="25400" y="1416431"/>
                  </a:cubicBezTo>
                  <a:cubicBezTo>
                    <a:pt x="11430" y="1416431"/>
                    <a:pt x="0" y="1405001"/>
                    <a:pt x="0" y="1391031"/>
                  </a:cubicBezTo>
                  <a:cubicBezTo>
                    <a:pt x="0" y="1377061"/>
                    <a:pt x="11430" y="1365631"/>
                    <a:pt x="25400" y="1365631"/>
                  </a:cubicBezTo>
                  <a:cubicBezTo>
                    <a:pt x="39370" y="1365631"/>
                    <a:pt x="50800" y="1377061"/>
                    <a:pt x="50800" y="1391031"/>
                  </a:cubicBezTo>
                  <a:cubicBezTo>
                    <a:pt x="50800" y="2131187"/>
                    <a:pt x="650875" y="2731262"/>
                    <a:pt x="1391031" y="2731262"/>
                  </a:cubicBezTo>
                  <a:cubicBezTo>
                    <a:pt x="2131187" y="2731262"/>
                    <a:pt x="2731262" y="2131187"/>
                    <a:pt x="2731262" y="1391031"/>
                  </a:cubicBezTo>
                  <a:cubicBezTo>
                    <a:pt x="2731262" y="650875"/>
                    <a:pt x="2131314" y="50800"/>
                    <a:pt x="1391031" y="50800"/>
                  </a:cubicBezTo>
                  <a:lnTo>
                    <a:pt x="1391031" y="25400"/>
                  </a:lnTo>
                  <a:lnTo>
                    <a:pt x="1391031" y="50800"/>
                  </a:lnTo>
                  <a:cubicBezTo>
                    <a:pt x="650875" y="50800"/>
                    <a:pt x="50800" y="650875"/>
                    <a:pt x="50800" y="1391031"/>
                  </a:cubicBezTo>
                  <a:close/>
                </a:path>
              </a:pathLst>
            </a:custGeom>
            <a:solidFill>
              <a:srgbClr val="0BD0D9"/>
            </a:solidFill>
          </p:spPr>
        </p:sp>
      </p:grpSp>
      <p:grpSp>
        <p:nvGrpSpPr>
          <p:cNvPr id="22" name="Group 22"/>
          <p:cNvGrpSpPr/>
          <p:nvPr/>
        </p:nvGrpSpPr>
        <p:grpSpPr>
          <a:xfrm>
            <a:off x="3183343" y="5595327"/>
            <a:ext cx="14767032" cy="1676919"/>
            <a:chOff x="0" y="0"/>
            <a:chExt cx="19689376" cy="2235892"/>
          </a:xfrm>
        </p:grpSpPr>
        <p:sp>
          <p:nvSpPr>
            <p:cNvPr id="23" name="Freeform 23"/>
            <p:cNvSpPr/>
            <p:nvPr/>
          </p:nvSpPr>
          <p:spPr>
            <a:xfrm>
              <a:off x="25380" y="25400"/>
              <a:ext cx="19638565" cy="2185035"/>
            </a:xfrm>
            <a:custGeom>
              <a:avLst/>
              <a:gdLst/>
              <a:ahLst/>
              <a:cxnLst/>
              <a:rect l="l" t="t" r="r" b="b"/>
              <a:pathLst>
                <a:path w="19638565" h="2185035">
                  <a:moveTo>
                    <a:pt x="0" y="0"/>
                  </a:moveTo>
                  <a:lnTo>
                    <a:pt x="19638565" y="0"/>
                  </a:lnTo>
                  <a:lnTo>
                    <a:pt x="19638565" y="2185035"/>
                  </a:lnTo>
                  <a:lnTo>
                    <a:pt x="0" y="2185035"/>
                  </a:lnTo>
                  <a:close/>
                </a:path>
              </a:pathLst>
            </a:custGeom>
            <a:solidFill>
              <a:srgbClr val="10CF9B"/>
            </a:solidFill>
          </p:spPr>
        </p:sp>
        <p:sp>
          <p:nvSpPr>
            <p:cNvPr id="24" name="Freeform 24"/>
            <p:cNvSpPr/>
            <p:nvPr/>
          </p:nvSpPr>
          <p:spPr>
            <a:xfrm>
              <a:off x="0" y="0"/>
              <a:ext cx="19689327" cy="2235835"/>
            </a:xfrm>
            <a:custGeom>
              <a:avLst/>
              <a:gdLst/>
              <a:ahLst/>
              <a:cxnLst/>
              <a:rect l="l" t="t" r="r" b="b"/>
              <a:pathLst>
                <a:path w="19689327" h="2235835">
                  <a:moveTo>
                    <a:pt x="25380" y="0"/>
                  </a:moveTo>
                  <a:lnTo>
                    <a:pt x="19663945" y="0"/>
                  </a:lnTo>
                  <a:cubicBezTo>
                    <a:pt x="19677906" y="0"/>
                    <a:pt x="19689327" y="11430"/>
                    <a:pt x="19689327" y="25400"/>
                  </a:cubicBezTo>
                  <a:lnTo>
                    <a:pt x="19689327" y="2210435"/>
                  </a:lnTo>
                  <a:cubicBezTo>
                    <a:pt x="19689327" y="2224405"/>
                    <a:pt x="19677906" y="2235835"/>
                    <a:pt x="19663945" y="2235835"/>
                  </a:cubicBezTo>
                  <a:lnTo>
                    <a:pt x="25380" y="2235835"/>
                  </a:lnTo>
                  <a:cubicBezTo>
                    <a:pt x="11421" y="2235835"/>
                    <a:pt x="0" y="2224405"/>
                    <a:pt x="0" y="2210435"/>
                  </a:cubicBezTo>
                  <a:lnTo>
                    <a:pt x="0" y="25400"/>
                  </a:lnTo>
                  <a:cubicBezTo>
                    <a:pt x="0" y="11430"/>
                    <a:pt x="11421" y="0"/>
                    <a:pt x="25380" y="0"/>
                  </a:cubicBezTo>
                  <a:moveTo>
                    <a:pt x="25380" y="50800"/>
                  </a:moveTo>
                  <a:lnTo>
                    <a:pt x="25380" y="25400"/>
                  </a:lnTo>
                  <a:lnTo>
                    <a:pt x="50761" y="25400"/>
                  </a:lnTo>
                  <a:lnTo>
                    <a:pt x="50761" y="2210435"/>
                  </a:lnTo>
                  <a:lnTo>
                    <a:pt x="25380" y="2210435"/>
                  </a:lnTo>
                  <a:lnTo>
                    <a:pt x="25380" y="2185035"/>
                  </a:lnTo>
                  <a:lnTo>
                    <a:pt x="19663945" y="2185035"/>
                  </a:lnTo>
                  <a:lnTo>
                    <a:pt x="19663945" y="2210435"/>
                  </a:lnTo>
                  <a:lnTo>
                    <a:pt x="19638566" y="2210435"/>
                  </a:lnTo>
                  <a:lnTo>
                    <a:pt x="19638566" y="25400"/>
                  </a:lnTo>
                  <a:lnTo>
                    <a:pt x="19663945" y="25400"/>
                  </a:lnTo>
                  <a:lnTo>
                    <a:pt x="19663945" y="50800"/>
                  </a:lnTo>
                  <a:lnTo>
                    <a:pt x="25380" y="50800"/>
                  </a:lnTo>
                  <a:close/>
                </a:path>
              </a:pathLst>
            </a:custGeom>
            <a:solidFill>
              <a:srgbClr val="FFFFFF"/>
            </a:solidFill>
          </p:spPr>
        </p:sp>
      </p:grpSp>
      <p:grpSp>
        <p:nvGrpSpPr>
          <p:cNvPr id="25" name="Group 25"/>
          <p:cNvGrpSpPr/>
          <p:nvPr/>
        </p:nvGrpSpPr>
        <p:grpSpPr>
          <a:xfrm>
            <a:off x="2159081" y="5390474"/>
            <a:ext cx="2086624" cy="2086624"/>
            <a:chOff x="0" y="0"/>
            <a:chExt cx="2782166" cy="2782166"/>
          </a:xfrm>
        </p:grpSpPr>
        <p:sp>
          <p:nvSpPr>
            <p:cNvPr id="26" name="Freeform 26"/>
            <p:cNvSpPr/>
            <p:nvPr/>
          </p:nvSpPr>
          <p:spPr>
            <a:xfrm>
              <a:off x="25400" y="25400"/>
              <a:ext cx="2731389" cy="2731389"/>
            </a:xfrm>
            <a:custGeom>
              <a:avLst/>
              <a:gdLst/>
              <a:ahLst/>
              <a:cxnLst/>
              <a:rect l="l" t="t" r="r" b="b"/>
              <a:pathLst>
                <a:path w="2731389" h="2731389">
                  <a:moveTo>
                    <a:pt x="0" y="1365631"/>
                  </a:moveTo>
                  <a:cubicBezTo>
                    <a:pt x="0" y="611378"/>
                    <a:pt x="611378" y="0"/>
                    <a:pt x="1365631" y="0"/>
                  </a:cubicBezTo>
                  <a:cubicBezTo>
                    <a:pt x="2119884" y="0"/>
                    <a:pt x="2731389" y="611378"/>
                    <a:pt x="2731389" y="1365631"/>
                  </a:cubicBezTo>
                  <a:cubicBezTo>
                    <a:pt x="2731389" y="2119884"/>
                    <a:pt x="2119884" y="2731389"/>
                    <a:pt x="1365631" y="2731389"/>
                  </a:cubicBezTo>
                  <a:cubicBezTo>
                    <a:pt x="611378" y="2731389"/>
                    <a:pt x="0" y="2119884"/>
                    <a:pt x="0" y="1365631"/>
                  </a:cubicBezTo>
                  <a:close/>
                </a:path>
              </a:pathLst>
            </a:custGeom>
            <a:blipFill>
              <a:blip r:embed="rId6"/>
              <a:stretch>
                <a:fillRect l="-68304" t="-929" r="-68303" b="-929"/>
              </a:stretch>
            </a:blipFill>
          </p:spPr>
        </p:sp>
        <p:sp>
          <p:nvSpPr>
            <p:cNvPr id="27" name="Freeform 27"/>
            <p:cNvSpPr/>
            <p:nvPr/>
          </p:nvSpPr>
          <p:spPr>
            <a:xfrm>
              <a:off x="0" y="0"/>
              <a:ext cx="2782062" cy="2782189"/>
            </a:xfrm>
            <a:custGeom>
              <a:avLst/>
              <a:gdLst/>
              <a:ahLst/>
              <a:cxnLst/>
              <a:rect l="l" t="t" r="r" b="b"/>
              <a:pathLst>
                <a:path w="2782062" h="2782189">
                  <a:moveTo>
                    <a:pt x="0" y="1391031"/>
                  </a:moveTo>
                  <a:cubicBezTo>
                    <a:pt x="0" y="622808"/>
                    <a:pt x="622808" y="0"/>
                    <a:pt x="1391031" y="0"/>
                  </a:cubicBezTo>
                  <a:lnTo>
                    <a:pt x="1391031" y="25400"/>
                  </a:lnTo>
                  <a:lnTo>
                    <a:pt x="1391031" y="0"/>
                  </a:lnTo>
                  <a:cubicBezTo>
                    <a:pt x="2159254" y="0"/>
                    <a:pt x="2782062" y="622808"/>
                    <a:pt x="2782062" y="1391031"/>
                  </a:cubicBezTo>
                  <a:lnTo>
                    <a:pt x="2756662" y="1391031"/>
                  </a:lnTo>
                  <a:lnTo>
                    <a:pt x="2782062" y="1391031"/>
                  </a:lnTo>
                  <a:cubicBezTo>
                    <a:pt x="2782062" y="2159254"/>
                    <a:pt x="2159254" y="2782062"/>
                    <a:pt x="1391031" y="2782062"/>
                  </a:cubicBezTo>
                  <a:lnTo>
                    <a:pt x="1391031" y="2756662"/>
                  </a:lnTo>
                  <a:lnTo>
                    <a:pt x="1391031" y="2782062"/>
                  </a:lnTo>
                  <a:cubicBezTo>
                    <a:pt x="622808" y="2782189"/>
                    <a:pt x="0" y="2159381"/>
                    <a:pt x="0" y="1391031"/>
                  </a:cubicBezTo>
                  <a:lnTo>
                    <a:pt x="25400" y="1391031"/>
                  </a:lnTo>
                  <a:lnTo>
                    <a:pt x="50800" y="1391031"/>
                  </a:lnTo>
                  <a:lnTo>
                    <a:pt x="25400" y="1391031"/>
                  </a:lnTo>
                  <a:lnTo>
                    <a:pt x="0" y="1391031"/>
                  </a:lnTo>
                  <a:moveTo>
                    <a:pt x="50800" y="1391031"/>
                  </a:moveTo>
                  <a:cubicBezTo>
                    <a:pt x="50800" y="1405001"/>
                    <a:pt x="39370" y="1416431"/>
                    <a:pt x="25400" y="1416431"/>
                  </a:cubicBezTo>
                  <a:cubicBezTo>
                    <a:pt x="11430" y="1416431"/>
                    <a:pt x="0" y="1405001"/>
                    <a:pt x="0" y="1391031"/>
                  </a:cubicBezTo>
                  <a:cubicBezTo>
                    <a:pt x="0" y="1377061"/>
                    <a:pt x="11430" y="1365631"/>
                    <a:pt x="25400" y="1365631"/>
                  </a:cubicBezTo>
                  <a:cubicBezTo>
                    <a:pt x="39370" y="1365631"/>
                    <a:pt x="50800" y="1377061"/>
                    <a:pt x="50800" y="1391031"/>
                  </a:cubicBezTo>
                  <a:cubicBezTo>
                    <a:pt x="50800" y="2131187"/>
                    <a:pt x="650875" y="2731262"/>
                    <a:pt x="1391031" y="2731262"/>
                  </a:cubicBezTo>
                  <a:cubicBezTo>
                    <a:pt x="2131187" y="2731262"/>
                    <a:pt x="2731262" y="2131187"/>
                    <a:pt x="2731262" y="1391031"/>
                  </a:cubicBezTo>
                  <a:cubicBezTo>
                    <a:pt x="2731262" y="650875"/>
                    <a:pt x="2131314" y="50800"/>
                    <a:pt x="1391031" y="50800"/>
                  </a:cubicBezTo>
                  <a:lnTo>
                    <a:pt x="1391031" y="25400"/>
                  </a:lnTo>
                  <a:lnTo>
                    <a:pt x="1391031" y="50800"/>
                  </a:lnTo>
                  <a:cubicBezTo>
                    <a:pt x="650875" y="50800"/>
                    <a:pt x="50800" y="650875"/>
                    <a:pt x="50800" y="1391031"/>
                  </a:cubicBezTo>
                  <a:close/>
                </a:path>
              </a:pathLst>
            </a:custGeom>
            <a:solidFill>
              <a:srgbClr val="10CF9B"/>
            </a:solidFill>
          </p:spPr>
        </p:sp>
      </p:grpSp>
      <p:grpSp>
        <p:nvGrpSpPr>
          <p:cNvPr id="28" name="Group 28"/>
          <p:cNvGrpSpPr/>
          <p:nvPr/>
        </p:nvGrpSpPr>
        <p:grpSpPr>
          <a:xfrm>
            <a:off x="2232279" y="8074046"/>
            <a:ext cx="15718059" cy="1676876"/>
            <a:chOff x="0" y="0"/>
            <a:chExt cx="20957412" cy="2235835"/>
          </a:xfrm>
        </p:grpSpPr>
        <p:sp>
          <p:nvSpPr>
            <p:cNvPr id="29" name="Freeform 29"/>
            <p:cNvSpPr/>
            <p:nvPr/>
          </p:nvSpPr>
          <p:spPr>
            <a:xfrm>
              <a:off x="25400" y="25400"/>
              <a:ext cx="20906612" cy="2185035"/>
            </a:xfrm>
            <a:custGeom>
              <a:avLst/>
              <a:gdLst/>
              <a:ahLst/>
              <a:cxnLst/>
              <a:rect l="l" t="t" r="r" b="b"/>
              <a:pathLst>
                <a:path w="20906612" h="2185035">
                  <a:moveTo>
                    <a:pt x="0" y="0"/>
                  </a:moveTo>
                  <a:lnTo>
                    <a:pt x="20906612" y="0"/>
                  </a:lnTo>
                  <a:lnTo>
                    <a:pt x="20906612" y="2185035"/>
                  </a:lnTo>
                  <a:lnTo>
                    <a:pt x="0" y="2185035"/>
                  </a:lnTo>
                  <a:close/>
                </a:path>
              </a:pathLst>
            </a:custGeom>
            <a:solidFill>
              <a:srgbClr val="7CCA62"/>
            </a:solidFill>
          </p:spPr>
        </p:sp>
        <p:sp>
          <p:nvSpPr>
            <p:cNvPr id="30" name="Freeform 30"/>
            <p:cNvSpPr/>
            <p:nvPr/>
          </p:nvSpPr>
          <p:spPr>
            <a:xfrm>
              <a:off x="0" y="0"/>
              <a:ext cx="20957412" cy="2235835"/>
            </a:xfrm>
            <a:custGeom>
              <a:avLst/>
              <a:gdLst/>
              <a:ahLst/>
              <a:cxnLst/>
              <a:rect l="l" t="t" r="r" b="b"/>
              <a:pathLst>
                <a:path w="20957412" h="2235835">
                  <a:moveTo>
                    <a:pt x="25400" y="0"/>
                  </a:moveTo>
                  <a:lnTo>
                    <a:pt x="20932012" y="0"/>
                  </a:lnTo>
                  <a:cubicBezTo>
                    <a:pt x="20945982" y="0"/>
                    <a:pt x="20957412" y="11430"/>
                    <a:pt x="20957412" y="25400"/>
                  </a:cubicBezTo>
                  <a:lnTo>
                    <a:pt x="20957412" y="2210435"/>
                  </a:lnTo>
                  <a:cubicBezTo>
                    <a:pt x="20957412" y="2224405"/>
                    <a:pt x="20945982" y="2235835"/>
                    <a:pt x="20932012" y="2235835"/>
                  </a:cubicBezTo>
                  <a:lnTo>
                    <a:pt x="25400" y="2235835"/>
                  </a:lnTo>
                  <a:cubicBezTo>
                    <a:pt x="11430" y="2235835"/>
                    <a:pt x="0" y="2224405"/>
                    <a:pt x="0" y="2210435"/>
                  </a:cubicBezTo>
                  <a:lnTo>
                    <a:pt x="0" y="25400"/>
                  </a:lnTo>
                  <a:cubicBezTo>
                    <a:pt x="0" y="11430"/>
                    <a:pt x="11430" y="0"/>
                    <a:pt x="25400" y="0"/>
                  </a:cubicBezTo>
                  <a:moveTo>
                    <a:pt x="25400" y="50800"/>
                  </a:moveTo>
                  <a:lnTo>
                    <a:pt x="25400" y="25400"/>
                  </a:lnTo>
                  <a:lnTo>
                    <a:pt x="50800" y="25400"/>
                  </a:lnTo>
                  <a:lnTo>
                    <a:pt x="50800" y="2210435"/>
                  </a:lnTo>
                  <a:lnTo>
                    <a:pt x="25400" y="2210435"/>
                  </a:lnTo>
                  <a:lnTo>
                    <a:pt x="25400" y="2185035"/>
                  </a:lnTo>
                  <a:lnTo>
                    <a:pt x="20932012" y="2185035"/>
                  </a:lnTo>
                  <a:lnTo>
                    <a:pt x="20932012" y="2210435"/>
                  </a:lnTo>
                  <a:lnTo>
                    <a:pt x="20906612" y="2210435"/>
                  </a:lnTo>
                  <a:lnTo>
                    <a:pt x="20906612" y="25400"/>
                  </a:lnTo>
                  <a:lnTo>
                    <a:pt x="20932012" y="25400"/>
                  </a:lnTo>
                  <a:lnTo>
                    <a:pt x="20932012" y="50800"/>
                  </a:lnTo>
                  <a:lnTo>
                    <a:pt x="25400" y="50800"/>
                  </a:lnTo>
                  <a:close/>
                </a:path>
              </a:pathLst>
            </a:custGeom>
            <a:solidFill>
              <a:srgbClr val="FFFFFF"/>
            </a:solidFill>
          </p:spPr>
        </p:sp>
      </p:grpSp>
      <p:grpSp>
        <p:nvGrpSpPr>
          <p:cNvPr id="31" name="Group 31"/>
          <p:cNvGrpSpPr/>
          <p:nvPr/>
        </p:nvGrpSpPr>
        <p:grpSpPr>
          <a:xfrm>
            <a:off x="1219508" y="7849131"/>
            <a:ext cx="2086624" cy="2086624"/>
            <a:chOff x="0" y="0"/>
            <a:chExt cx="2782166" cy="2782166"/>
          </a:xfrm>
        </p:grpSpPr>
        <p:sp>
          <p:nvSpPr>
            <p:cNvPr id="32" name="Freeform 32"/>
            <p:cNvSpPr/>
            <p:nvPr/>
          </p:nvSpPr>
          <p:spPr>
            <a:xfrm>
              <a:off x="25400" y="25400"/>
              <a:ext cx="2731389" cy="2731389"/>
            </a:xfrm>
            <a:custGeom>
              <a:avLst/>
              <a:gdLst/>
              <a:ahLst/>
              <a:cxnLst/>
              <a:rect l="l" t="t" r="r" b="b"/>
              <a:pathLst>
                <a:path w="2731389" h="2731389">
                  <a:moveTo>
                    <a:pt x="0" y="1365631"/>
                  </a:moveTo>
                  <a:cubicBezTo>
                    <a:pt x="0" y="611378"/>
                    <a:pt x="611378" y="0"/>
                    <a:pt x="1365631" y="0"/>
                  </a:cubicBezTo>
                  <a:cubicBezTo>
                    <a:pt x="2119884" y="0"/>
                    <a:pt x="2731389" y="611378"/>
                    <a:pt x="2731389" y="1365631"/>
                  </a:cubicBezTo>
                  <a:cubicBezTo>
                    <a:pt x="2731389" y="2119884"/>
                    <a:pt x="2119884" y="2731389"/>
                    <a:pt x="1365631" y="2731389"/>
                  </a:cubicBezTo>
                  <a:cubicBezTo>
                    <a:pt x="611378" y="2731389"/>
                    <a:pt x="0" y="2119884"/>
                    <a:pt x="0" y="1365631"/>
                  </a:cubicBezTo>
                  <a:close/>
                </a:path>
              </a:pathLst>
            </a:custGeom>
            <a:blipFill>
              <a:blip r:embed="rId7"/>
              <a:stretch>
                <a:fillRect l="-28635" t="-929" r="-28634" b="-929"/>
              </a:stretch>
            </a:blipFill>
          </p:spPr>
        </p:sp>
        <p:sp>
          <p:nvSpPr>
            <p:cNvPr id="33" name="Freeform 33"/>
            <p:cNvSpPr/>
            <p:nvPr/>
          </p:nvSpPr>
          <p:spPr>
            <a:xfrm>
              <a:off x="0" y="0"/>
              <a:ext cx="2782062" cy="2782189"/>
            </a:xfrm>
            <a:custGeom>
              <a:avLst/>
              <a:gdLst/>
              <a:ahLst/>
              <a:cxnLst/>
              <a:rect l="l" t="t" r="r" b="b"/>
              <a:pathLst>
                <a:path w="2782062" h="2782189">
                  <a:moveTo>
                    <a:pt x="0" y="1391031"/>
                  </a:moveTo>
                  <a:cubicBezTo>
                    <a:pt x="0" y="622808"/>
                    <a:pt x="622808" y="0"/>
                    <a:pt x="1391031" y="0"/>
                  </a:cubicBezTo>
                  <a:lnTo>
                    <a:pt x="1391031" y="25400"/>
                  </a:lnTo>
                  <a:lnTo>
                    <a:pt x="1391031" y="0"/>
                  </a:lnTo>
                  <a:cubicBezTo>
                    <a:pt x="2159254" y="0"/>
                    <a:pt x="2782062" y="622808"/>
                    <a:pt x="2782062" y="1391031"/>
                  </a:cubicBezTo>
                  <a:lnTo>
                    <a:pt x="2756662" y="1391031"/>
                  </a:lnTo>
                  <a:lnTo>
                    <a:pt x="2782062" y="1391031"/>
                  </a:lnTo>
                  <a:cubicBezTo>
                    <a:pt x="2782062" y="2159254"/>
                    <a:pt x="2159254" y="2782062"/>
                    <a:pt x="1391031" y="2782062"/>
                  </a:cubicBezTo>
                  <a:lnTo>
                    <a:pt x="1391031" y="2756662"/>
                  </a:lnTo>
                  <a:lnTo>
                    <a:pt x="1391031" y="2782062"/>
                  </a:lnTo>
                  <a:cubicBezTo>
                    <a:pt x="622808" y="2782189"/>
                    <a:pt x="0" y="2159381"/>
                    <a:pt x="0" y="1391031"/>
                  </a:cubicBezTo>
                  <a:lnTo>
                    <a:pt x="25400" y="1391031"/>
                  </a:lnTo>
                  <a:lnTo>
                    <a:pt x="50800" y="1391031"/>
                  </a:lnTo>
                  <a:lnTo>
                    <a:pt x="25400" y="1391031"/>
                  </a:lnTo>
                  <a:lnTo>
                    <a:pt x="0" y="1391031"/>
                  </a:lnTo>
                  <a:moveTo>
                    <a:pt x="50800" y="1391031"/>
                  </a:moveTo>
                  <a:cubicBezTo>
                    <a:pt x="50800" y="1405001"/>
                    <a:pt x="39370" y="1416431"/>
                    <a:pt x="25400" y="1416431"/>
                  </a:cubicBezTo>
                  <a:cubicBezTo>
                    <a:pt x="11430" y="1416431"/>
                    <a:pt x="0" y="1405001"/>
                    <a:pt x="0" y="1391031"/>
                  </a:cubicBezTo>
                  <a:cubicBezTo>
                    <a:pt x="0" y="1377061"/>
                    <a:pt x="11430" y="1365631"/>
                    <a:pt x="25400" y="1365631"/>
                  </a:cubicBezTo>
                  <a:cubicBezTo>
                    <a:pt x="39370" y="1365631"/>
                    <a:pt x="50800" y="1377061"/>
                    <a:pt x="50800" y="1391031"/>
                  </a:cubicBezTo>
                  <a:cubicBezTo>
                    <a:pt x="50800" y="2131187"/>
                    <a:pt x="650875" y="2731262"/>
                    <a:pt x="1391031" y="2731262"/>
                  </a:cubicBezTo>
                  <a:cubicBezTo>
                    <a:pt x="2131187" y="2731262"/>
                    <a:pt x="2731262" y="2131187"/>
                    <a:pt x="2731262" y="1391031"/>
                  </a:cubicBezTo>
                  <a:cubicBezTo>
                    <a:pt x="2731262" y="650875"/>
                    <a:pt x="2131314" y="50800"/>
                    <a:pt x="1391031" y="50800"/>
                  </a:cubicBezTo>
                  <a:lnTo>
                    <a:pt x="1391031" y="25400"/>
                  </a:lnTo>
                  <a:lnTo>
                    <a:pt x="1391031" y="50800"/>
                  </a:lnTo>
                  <a:cubicBezTo>
                    <a:pt x="650875" y="50800"/>
                    <a:pt x="50800" y="650875"/>
                    <a:pt x="50800" y="1391031"/>
                  </a:cubicBezTo>
                  <a:close/>
                </a:path>
              </a:pathLst>
            </a:custGeom>
            <a:solidFill>
              <a:srgbClr val="7CCA62"/>
            </a:solidFill>
          </p:spPr>
        </p:sp>
      </p:grpSp>
      <p:sp>
        <p:nvSpPr>
          <p:cNvPr id="35" name="TextBox 35"/>
          <p:cNvSpPr txBox="1"/>
          <p:nvPr/>
        </p:nvSpPr>
        <p:spPr>
          <a:xfrm>
            <a:off x="4245627" y="1182505"/>
            <a:ext cx="13796959" cy="647700"/>
          </a:xfrm>
          <a:prstGeom prst="rect">
            <a:avLst/>
          </a:prstGeom>
        </p:spPr>
        <p:txBody>
          <a:bodyPr lIns="0" tIns="0" rIns="0" bIns="0" rtlCol="0" anchor="t">
            <a:spAutoFit/>
          </a:bodyPr>
          <a:lstStyle/>
          <a:p>
            <a:pPr algn="l">
              <a:lnSpc>
                <a:spcPts val="5160"/>
              </a:lnSpc>
            </a:pPr>
            <a:r>
              <a:rPr lang="uk-UA" sz="4300" spc="5" dirty="0" smtClean="0">
                <a:solidFill>
                  <a:srgbClr val="FFFFFF"/>
                </a:solidFill>
                <a:latin typeface="Tex Gyre Adventor"/>
                <a:ea typeface="Tex Gyre Adventor"/>
                <a:cs typeface="Tex Gyre Adventor"/>
                <a:sym typeface="Tex Gyre Adventor"/>
              </a:rPr>
              <a:t>Основи теорії ідентичності</a:t>
            </a:r>
            <a:endParaRPr lang="uk-UA" sz="4300" spc="5" dirty="0">
              <a:solidFill>
                <a:srgbClr val="FFFFFF"/>
              </a:solidFill>
              <a:latin typeface="Tex Gyre Adventor"/>
              <a:ea typeface="Tex Gyre Adventor"/>
              <a:cs typeface="Tex Gyre Adventor"/>
              <a:sym typeface="Tex Gyre Adventor"/>
            </a:endParaRPr>
          </a:p>
        </p:txBody>
      </p:sp>
      <p:sp>
        <p:nvSpPr>
          <p:cNvPr id="36" name="TextBox 36"/>
          <p:cNvSpPr txBox="1"/>
          <p:nvPr/>
        </p:nvSpPr>
        <p:spPr>
          <a:xfrm>
            <a:off x="4491041" y="5867620"/>
            <a:ext cx="11259633" cy="589905"/>
          </a:xfrm>
          <a:prstGeom prst="rect">
            <a:avLst/>
          </a:prstGeom>
        </p:spPr>
        <p:txBody>
          <a:bodyPr lIns="0" tIns="0" rIns="0" bIns="0" rtlCol="0" anchor="t">
            <a:spAutoFit/>
          </a:bodyPr>
          <a:lstStyle/>
          <a:p>
            <a:pPr algn="l">
              <a:lnSpc>
                <a:spcPts val="4644"/>
              </a:lnSpc>
            </a:pPr>
            <a:r>
              <a:rPr lang="uk-UA" sz="4300" spc="5" dirty="0" smtClean="0">
                <a:solidFill>
                  <a:srgbClr val="FFFFFF"/>
                </a:solidFill>
                <a:latin typeface="Tex Gyre Adventor"/>
                <a:ea typeface="Tex Gyre Adventor"/>
                <a:cs typeface="Tex Gyre Adventor"/>
                <a:sym typeface="Tex Gyre Adventor"/>
              </a:rPr>
              <a:t>Особистісна ідентичність</a:t>
            </a:r>
            <a:endParaRPr lang="uk-UA" sz="4300" spc="5" dirty="0">
              <a:solidFill>
                <a:srgbClr val="FFFFFF"/>
              </a:solidFill>
              <a:latin typeface="Tex Gyre Adventor"/>
              <a:ea typeface="Tex Gyre Adventor"/>
              <a:cs typeface="Tex Gyre Adventor"/>
              <a:sym typeface="Tex Gyre Adventor"/>
            </a:endParaRPr>
          </a:p>
        </p:txBody>
      </p:sp>
      <p:sp>
        <p:nvSpPr>
          <p:cNvPr id="37" name="TextBox 37"/>
          <p:cNvSpPr txBox="1"/>
          <p:nvPr/>
        </p:nvSpPr>
        <p:spPr>
          <a:xfrm>
            <a:off x="3580766" y="8362923"/>
            <a:ext cx="12639695" cy="589905"/>
          </a:xfrm>
          <a:prstGeom prst="rect">
            <a:avLst/>
          </a:prstGeom>
        </p:spPr>
        <p:txBody>
          <a:bodyPr lIns="0" tIns="0" rIns="0" bIns="0" rtlCol="0" anchor="t">
            <a:spAutoFit/>
          </a:bodyPr>
          <a:lstStyle/>
          <a:p>
            <a:pPr algn="l">
              <a:lnSpc>
                <a:spcPts val="4644"/>
              </a:lnSpc>
            </a:pPr>
            <a:r>
              <a:rPr lang="uk-UA" sz="4300" spc="5" dirty="0" smtClean="0">
                <a:solidFill>
                  <a:srgbClr val="FFFFFF"/>
                </a:solidFill>
                <a:latin typeface="Tex Gyre Adventor"/>
                <a:ea typeface="Tex Gyre Adventor"/>
                <a:cs typeface="Tex Gyre Adventor"/>
                <a:sym typeface="Tex Gyre Adventor"/>
              </a:rPr>
              <a:t>Гендерна ідентичність</a:t>
            </a:r>
            <a:endParaRPr lang="uk-UA" sz="4300" spc="5" dirty="0">
              <a:solidFill>
                <a:srgbClr val="FFFFFF"/>
              </a:solidFill>
              <a:latin typeface="Tex Gyre Adventor"/>
              <a:ea typeface="Tex Gyre Adventor"/>
              <a:cs typeface="Tex Gyre Adventor"/>
              <a:sym typeface="Tex Gyre Adventor"/>
            </a:endParaRPr>
          </a:p>
        </p:txBody>
      </p:sp>
      <p:sp>
        <p:nvSpPr>
          <p:cNvPr id="38" name="TextBox 38"/>
          <p:cNvSpPr txBox="1"/>
          <p:nvPr/>
        </p:nvSpPr>
        <p:spPr>
          <a:xfrm>
            <a:off x="191344" y="4287220"/>
            <a:ext cx="1028164" cy="776098"/>
          </a:xfrm>
          <a:prstGeom prst="rect">
            <a:avLst/>
          </a:prstGeom>
        </p:spPr>
        <p:txBody>
          <a:bodyPr lIns="0" tIns="0" rIns="0" bIns="0" rtlCol="0" anchor="t">
            <a:spAutoFit/>
          </a:bodyPr>
          <a:lstStyle/>
          <a:p>
            <a:pPr algn="ctr">
              <a:lnSpc>
                <a:spcPts val="3024"/>
              </a:lnSpc>
            </a:pPr>
            <a:r>
              <a:rPr lang="en-US" sz="2800" spc="2">
                <a:solidFill>
                  <a:srgbClr val="FFFFFF"/>
                </a:solidFill>
                <a:latin typeface="Tex Gyre Adventor"/>
                <a:ea typeface="Tex Gyre Adventor"/>
                <a:cs typeface="Tex Gyre Adventor"/>
                <a:sym typeface="Tex Gyre Adventor"/>
              </a:rPr>
              <a:t>10</a:t>
            </a:r>
          </a:p>
          <a:p>
            <a:pPr algn="ctr">
              <a:lnSpc>
                <a:spcPts val="3024"/>
              </a:lnSpc>
            </a:pPr>
            <a:r>
              <a:rPr lang="en-US" sz="2800" spc="3">
                <a:solidFill>
                  <a:srgbClr val="FFFFFF"/>
                </a:solidFill>
                <a:latin typeface="Tex Gyre Adventor"/>
                <a:ea typeface="Tex Gyre Adventor"/>
                <a:cs typeface="Tex Gyre Adventor"/>
                <a:sym typeface="Tex Gyre Adventor"/>
              </a:rPr>
              <a:t>балів</a:t>
            </a:r>
          </a:p>
        </p:txBody>
      </p:sp>
      <p:sp>
        <p:nvSpPr>
          <p:cNvPr id="42" name="TextBox 35"/>
          <p:cNvSpPr txBox="1"/>
          <p:nvPr/>
        </p:nvSpPr>
        <p:spPr>
          <a:xfrm>
            <a:off x="4861766" y="3479644"/>
            <a:ext cx="13796959" cy="647700"/>
          </a:xfrm>
          <a:prstGeom prst="rect">
            <a:avLst/>
          </a:prstGeom>
        </p:spPr>
        <p:txBody>
          <a:bodyPr lIns="0" tIns="0" rIns="0" bIns="0" rtlCol="0" anchor="t">
            <a:spAutoFit/>
          </a:bodyPr>
          <a:lstStyle/>
          <a:p>
            <a:pPr algn="l">
              <a:lnSpc>
                <a:spcPts val="5160"/>
              </a:lnSpc>
            </a:pPr>
            <a:r>
              <a:rPr lang="uk-UA" sz="4300" spc="5" dirty="0" smtClean="0">
                <a:solidFill>
                  <a:srgbClr val="FFFFFF"/>
                </a:solidFill>
                <a:latin typeface="Tex Gyre Adventor"/>
                <a:ea typeface="Tex Gyre Adventor"/>
                <a:cs typeface="Tex Gyre Adventor"/>
                <a:sym typeface="Tex Gyre Adventor"/>
              </a:rPr>
              <a:t>Психологія ідентичності</a:t>
            </a:r>
            <a:endParaRPr lang="uk-UA" sz="4300" spc="5" dirty="0">
              <a:solidFill>
                <a:srgbClr val="FFFFFF"/>
              </a:solidFill>
              <a:latin typeface="Tex Gyre Adventor"/>
              <a:ea typeface="Tex Gyre Adventor"/>
              <a:cs typeface="Tex Gyre Adventor"/>
              <a:sym typeface="Tex Gyre Advento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066800" y="800101"/>
            <a:ext cx="16787450" cy="6665927"/>
          </a:xfrm>
          <a:prstGeom prst="rect">
            <a:avLst/>
          </a:prstGeom>
        </p:spPr>
        <p:txBody>
          <a:bodyPr wrap="square" lIns="0" tIns="0" rIns="0" bIns="0" rtlCol="0" anchor="t">
            <a:spAutoFit/>
          </a:bodyPr>
          <a:lstStyle/>
          <a:p>
            <a:pPr algn="ctr">
              <a:lnSpc>
                <a:spcPts val="3490"/>
              </a:lnSpc>
            </a:pPr>
            <a:endParaRPr sz="4000" dirty="0"/>
          </a:p>
          <a:p>
            <a:r>
              <a:rPr lang="uk-UA" sz="5400" dirty="0" smtClean="0">
                <a:solidFill>
                  <a:srgbClr val="96A5C9"/>
                </a:solidFill>
                <a:latin typeface="Open Sans 1" panose="020B0604020202020204" charset="0"/>
                <a:ea typeface="Open Sans 1" panose="020B0604020202020204" charset="0"/>
                <a:cs typeface="Open Sans 1" panose="020B0604020202020204" charset="0"/>
                <a:sym typeface="Tex Gyre Adventor"/>
              </a:rPr>
              <a:t>Люди </a:t>
            </a:r>
            <a:r>
              <a:rPr lang="uk-UA" sz="5400" dirty="0">
                <a:solidFill>
                  <a:srgbClr val="96A5C9"/>
                </a:solidFill>
                <a:latin typeface="Open Sans 1" panose="020B0604020202020204" charset="0"/>
                <a:ea typeface="Open Sans 1" panose="020B0604020202020204" charset="0"/>
                <a:cs typeface="Open Sans 1" panose="020B0604020202020204" charset="0"/>
                <a:sym typeface="Tex Gyre Adventor"/>
              </a:rPr>
              <a:t>можуть відчувати різний рівень комфорту щодо своєї статі, відчувати незадоволеність своїми фізичними характеристиками і прагнути змінити свою зовнішність. Йдеться не лише про самоідентифікацію особистості як чоловіка чи жінки, а й про небінарні гендерні ідентифікації.</a:t>
            </a:r>
          </a:p>
          <a:p>
            <a:endParaRPr lang="uk-UA" sz="4000" dirty="0">
              <a:solidFill>
                <a:srgbClr val="96A5C9"/>
              </a:solidFill>
              <a:latin typeface="Tex Gyre Adventor"/>
              <a:ea typeface="Tex Gyre Adventor"/>
              <a:cs typeface="Tex Gyre Adventor"/>
              <a:sym typeface="Tex Gyre Adventor"/>
            </a:endParaRPr>
          </a:p>
          <a:p>
            <a:r>
              <a:rPr lang="en-US" sz="4000" dirty="0" smtClean="0">
                <a:solidFill>
                  <a:srgbClr val="96A5C9"/>
                </a:solidFill>
                <a:latin typeface="Tex Gyre Adventor"/>
                <a:ea typeface="Tex Gyre Adventor"/>
                <a:cs typeface="Tex Gyre Adventor"/>
                <a:sym typeface="Tex Gyre Adventor"/>
              </a:rPr>
              <a:t> </a:t>
            </a:r>
            <a:endParaRPr lang="en-US" sz="4000"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ГЕНДЕРНА ІДЕНТИЧНІСТЬ</a:t>
            </a:r>
            <a:endParaRPr lang="uk-UA" sz="5699" dirty="0">
              <a:solidFill>
                <a:srgbClr val="1C3879"/>
              </a:solidFill>
              <a:latin typeface="Open Sans 1"/>
              <a:ea typeface="Open Sans 1"/>
              <a:cs typeface="Open Sans 1"/>
              <a:sym typeface="Open Sans 1"/>
            </a:endParaRP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2450731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119650" y="1271432"/>
            <a:ext cx="16715550" cy="4525791"/>
          </a:xfrm>
          <a:prstGeom prst="rect">
            <a:avLst/>
          </a:prstGeom>
        </p:spPr>
        <p:txBody>
          <a:bodyPr wrap="square" lIns="0" tIns="0" rIns="0" bIns="0" rtlCol="0" anchor="t">
            <a:spAutoFit/>
          </a:bodyPr>
          <a:lstStyle/>
          <a:p>
            <a:pPr algn="ctr">
              <a:lnSpc>
                <a:spcPts val="3490"/>
              </a:lnSpc>
            </a:pPr>
            <a:endParaRPr dirty="0"/>
          </a:p>
          <a:p>
            <a:r>
              <a:rPr lang="en-US" sz="4800" dirty="0">
                <a:solidFill>
                  <a:schemeClr val="tx2"/>
                </a:solidFill>
                <a:latin typeface="Open Sans 1" panose="020B0604020202020204" charset="0"/>
                <a:ea typeface="Open Sans 1" panose="020B0604020202020204" charset="0"/>
                <a:cs typeface="Open Sans 1" panose="020B0604020202020204" charset="0"/>
              </a:rPr>
              <a:t>Bi-gendered – </a:t>
            </a:r>
            <a:r>
              <a:rPr lang="uk-UA" sz="4800" dirty="0" err="1" smtClean="0">
                <a:solidFill>
                  <a:schemeClr val="tx2"/>
                </a:solidFill>
                <a:latin typeface="Open Sans 1" panose="020B0604020202020204" charset="0"/>
                <a:ea typeface="Open Sans 1" panose="020B0604020202020204" charset="0"/>
                <a:cs typeface="Open Sans 1" panose="020B0604020202020204" charset="0"/>
              </a:rPr>
              <a:t>байджендерт</a:t>
            </a:r>
            <a:r>
              <a:rPr lang="uk-UA" sz="4800" dirty="0" smtClean="0">
                <a:solidFill>
                  <a:schemeClr val="tx2"/>
                </a:solidFill>
                <a:latin typeface="Open Sans 1" panose="020B0604020202020204" charset="0"/>
                <a:ea typeface="Open Sans 1" panose="020B0604020202020204" charset="0"/>
                <a:cs typeface="Open Sans 1" panose="020B0604020202020204" charset="0"/>
              </a:rPr>
              <a:t>/двостатевий. </a:t>
            </a:r>
            <a:r>
              <a:rPr lang="uk-UA" sz="4800" dirty="0">
                <a:solidFill>
                  <a:schemeClr val="tx2"/>
                </a:solidFill>
                <a:latin typeface="Open Sans 1" panose="020B0604020202020204" charset="0"/>
                <a:ea typeface="Open Sans 1" panose="020B0604020202020204" charset="0"/>
                <a:cs typeface="Open Sans 1" panose="020B0604020202020204" charset="0"/>
              </a:rPr>
              <a:t>Відноситься до людини, яка ідентифікує себе з обома статями та здатна самостійно переключатися між чоловічою та жіночою статевою поведінкою в залежності від ситуації.</a:t>
            </a:r>
            <a:r>
              <a:rPr lang="uk-UA" sz="2800" dirty="0" smtClean="0"/>
              <a:t/>
            </a:r>
            <a:br>
              <a:rPr lang="uk-UA" sz="2800" dirty="0" smtClean="0"/>
            </a:br>
            <a:r>
              <a:rPr lang="en-US" sz="2493" dirty="0" smtClean="0">
                <a:solidFill>
                  <a:srgbClr val="96A5C9"/>
                </a:solidFill>
                <a:latin typeface="Tex Gyre Adventor"/>
                <a:ea typeface="Tex Gyre Adventor"/>
                <a:cs typeface="Tex Gyre Adventor"/>
                <a:sym typeface="Tex Gyre Adventor"/>
              </a:rPr>
              <a:t> </a:t>
            </a:r>
            <a:endParaRPr lang="en-US" sz="2493"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ГЕНДЕРНА ІДЕНТИЧНІСТЬ</a:t>
            </a:r>
            <a:endParaRPr lang="uk-UA" sz="5699" dirty="0">
              <a:solidFill>
                <a:srgbClr val="1C3879"/>
              </a:solidFill>
              <a:latin typeface="Open Sans 1"/>
              <a:ea typeface="Open Sans 1"/>
              <a:cs typeface="Open Sans 1"/>
              <a:sym typeface="Open Sans 1"/>
            </a:endParaRP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1771637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119650" y="1271432"/>
            <a:ext cx="16711150" cy="3772828"/>
          </a:xfrm>
          <a:prstGeom prst="rect">
            <a:avLst/>
          </a:prstGeom>
        </p:spPr>
        <p:txBody>
          <a:bodyPr wrap="square" lIns="0" tIns="0" rIns="0" bIns="0" rtlCol="0" anchor="t">
            <a:spAutoFit/>
          </a:bodyPr>
          <a:lstStyle/>
          <a:p>
            <a:pPr algn="ctr">
              <a:lnSpc>
                <a:spcPts val="3490"/>
              </a:lnSpc>
            </a:pPr>
            <a:endParaRPr dirty="0"/>
          </a:p>
          <a:p>
            <a:r>
              <a:rPr lang="en-US" sz="5400" dirty="0">
                <a:solidFill>
                  <a:srgbClr val="96A5C9"/>
                </a:solidFill>
                <a:latin typeface="Open Sans 1" panose="020B0604020202020204" charset="0"/>
                <a:ea typeface="Open Sans 1" panose="020B0604020202020204" charset="0"/>
                <a:cs typeface="Open Sans 1" panose="020B0604020202020204" charset="0"/>
                <a:sym typeface="Tex Gyre Adventor"/>
              </a:rPr>
              <a:t>Gender Bender – </a:t>
            </a:r>
            <a:r>
              <a:rPr lang="uk-UA" sz="5400" dirty="0">
                <a:solidFill>
                  <a:srgbClr val="96A5C9"/>
                </a:solidFill>
                <a:latin typeface="Open Sans 1" panose="020B0604020202020204" charset="0"/>
                <a:ea typeface="Open Sans 1" panose="020B0604020202020204" charset="0"/>
                <a:cs typeface="Open Sans 1" panose="020B0604020202020204" charset="0"/>
                <a:sym typeface="Tex Gyre Adventor"/>
              </a:rPr>
              <a:t>буквально "маг статей, підкорювач статей". Людина, яка </a:t>
            </a:r>
            <a:r>
              <a:rPr lang="uk-UA" sz="5400" dirty="0" err="1">
                <a:solidFill>
                  <a:srgbClr val="96A5C9"/>
                </a:solidFill>
                <a:latin typeface="Open Sans 1" panose="020B0604020202020204" charset="0"/>
                <a:ea typeface="Open Sans 1" panose="020B0604020202020204" charset="0"/>
                <a:cs typeface="Open Sans 1" panose="020B0604020202020204" charset="0"/>
                <a:sym typeface="Tex Gyre Adventor"/>
              </a:rPr>
              <a:t>міксує</a:t>
            </a:r>
            <a:r>
              <a:rPr lang="uk-UA" sz="5400" dirty="0">
                <a:solidFill>
                  <a:srgbClr val="96A5C9"/>
                </a:solidFill>
                <a:latin typeface="Open Sans 1" panose="020B0604020202020204" charset="0"/>
                <a:ea typeface="Open Sans 1" panose="020B0604020202020204" charset="0"/>
                <a:cs typeface="Open Sans 1" panose="020B0604020202020204" charset="0"/>
                <a:sym typeface="Tex Gyre Adventor"/>
              </a:rPr>
              <a:t> та змінює традиційне людське бачення статей, поєднуючи в собі характерні для обох </a:t>
            </a:r>
            <a:r>
              <a:rPr lang="uk-UA" sz="5400" dirty="0" err="1">
                <a:solidFill>
                  <a:srgbClr val="96A5C9"/>
                </a:solidFill>
                <a:latin typeface="Open Sans 1" panose="020B0604020202020204" charset="0"/>
                <a:ea typeface="Open Sans 1" panose="020B0604020202020204" charset="0"/>
                <a:cs typeface="Open Sans 1" panose="020B0604020202020204" charset="0"/>
                <a:sym typeface="Tex Gyre Adventor"/>
              </a:rPr>
              <a:t>гендерів</a:t>
            </a:r>
            <a:r>
              <a:rPr lang="uk-UA" sz="5400" dirty="0">
                <a:solidFill>
                  <a:srgbClr val="96A5C9"/>
                </a:solidFill>
                <a:latin typeface="Open Sans 1" panose="020B0604020202020204" charset="0"/>
                <a:ea typeface="Open Sans 1" panose="020B0604020202020204" charset="0"/>
                <a:cs typeface="Open Sans 1" panose="020B0604020202020204" charset="0"/>
                <a:sym typeface="Tex Gyre Adventor"/>
              </a:rPr>
              <a:t> риси. </a:t>
            </a:r>
            <a:endParaRPr lang="en-US" sz="5400" dirty="0">
              <a:solidFill>
                <a:srgbClr val="96A5C9"/>
              </a:solidFill>
              <a:latin typeface="Open Sans 1" panose="020B0604020202020204" charset="0"/>
              <a:ea typeface="Open Sans 1" panose="020B0604020202020204" charset="0"/>
              <a:cs typeface="Open Sans 1" panose="020B0604020202020204" charset="0"/>
              <a:sym typeface="Tex Gyre Adventor"/>
            </a:endParaRP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ГЕНДЕРНА ІДЕНТИЧНІСТЬ</a:t>
            </a:r>
            <a:endParaRPr lang="uk-UA" sz="5699" dirty="0">
              <a:solidFill>
                <a:srgbClr val="1C3879"/>
              </a:solidFill>
              <a:latin typeface="Open Sans 1"/>
              <a:ea typeface="Open Sans 1"/>
              <a:cs typeface="Open Sans 1"/>
              <a:sym typeface="Open Sans 1"/>
            </a:endParaRP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179705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119650" y="1271432"/>
            <a:ext cx="16711150" cy="4603824"/>
          </a:xfrm>
          <a:prstGeom prst="rect">
            <a:avLst/>
          </a:prstGeom>
        </p:spPr>
        <p:txBody>
          <a:bodyPr wrap="square" lIns="0" tIns="0" rIns="0" bIns="0" rtlCol="0" anchor="t">
            <a:spAutoFit/>
          </a:bodyPr>
          <a:lstStyle/>
          <a:p>
            <a:pPr algn="ctr">
              <a:lnSpc>
                <a:spcPts val="3490"/>
              </a:lnSpc>
            </a:pPr>
            <a:endParaRPr dirty="0"/>
          </a:p>
          <a:p>
            <a:r>
              <a:rPr lang="en-US" sz="5400" dirty="0">
                <a:solidFill>
                  <a:srgbClr val="96A5C9"/>
                </a:solidFill>
                <a:latin typeface="Open Sans 1" panose="020B0604020202020204" charset="0"/>
                <a:ea typeface="Open Sans 1" panose="020B0604020202020204" charset="0"/>
                <a:cs typeface="Open Sans 1" panose="020B0604020202020204" charset="0"/>
                <a:sym typeface="Tex Gyre Adventor"/>
              </a:rPr>
              <a:t>Cross-Dresser – </a:t>
            </a:r>
            <a:r>
              <a:rPr lang="uk-UA" sz="5400" dirty="0" err="1">
                <a:solidFill>
                  <a:srgbClr val="96A5C9"/>
                </a:solidFill>
                <a:latin typeface="Open Sans 1" panose="020B0604020202020204" charset="0"/>
                <a:ea typeface="Open Sans 1" panose="020B0604020202020204" charset="0"/>
                <a:cs typeface="Open Sans 1" panose="020B0604020202020204" charset="0"/>
                <a:sym typeface="Tex Gyre Adventor"/>
              </a:rPr>
              <a:t>кроссдресер</a:t>
            </a:r>
            <a:r>
              <a:rPr lang="uk-UA" sz="5400" dirty="0">
                <a:solidFill>
                  <a:srgbClr val="96A5C9"/>
                </a:solidFill>
                <a:latin typeface="Open Sans 1" panose="020B0604020202020204" charset="0"/>
                <a:ea typeface="Open Sans 1" panose="020B0604020202020204" charset="0"/>
                <a:cs typeface="Open Sans 1" panose="020B0604020202020204" charset="0"/>
                <a:sym typeface="Tex Gyre Adventor"/>
              </a:rPr>
              <a:t>. Людина, що часто перевдягається та носить одежу протилежної статі. При цьому наголошується, що такі люди не обов’язково мають нетрадиційну сексуальну орієнтацію.</a:t>
            </a:r>
            <a:r>
              <a:rPr lang="en-US" sz="5400" dirty="0" smtClean="0">
                <a:solidFill>
                  <a:srgbClr val="96A5C9"/>
                </a:solidFill>
                <a:latin typeface="Open Sans 1" panose="020B0604020202020204" charset="0"/>
                <a:ea typeface="Open Sans 1" panose="020B0604020202020204" charset="0"/>
                <a:cs typeface="Open Sans 1" panose="020B0604020202020204" charset="0"/>
                <a:sym typeface="Tex Gyre Adventor"/>
              </a:rPr>
              <a:t> </a:t>
            </a:r>
            <a:endParaRPr lang="en-US" sz="5400" dirty="0">
              <a:solidFill>
                <a:srgbClr val="96A5C9"/>
              </a:solidFill>
              <a:latin typeface="Open Sans 1" panose="020B0604020202020204" charset="0"/>
              <a:ea typeface="Open Sans 1" panose="020B0604020202020204" charset="0"/>
              <a:cs typeface="Open Sans 1" panose="020B0604020202020204" charset="0"/>
              <a:sym typeface="Tex Gyre Adventor"/>
            </a:endParaRP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ГЕНДЕРНА ІДЕНТИЧНІСТЬ</a:t>
            </a:r>
            <a:endParaRPr lang="uk-UA" sz="5699" dirty="0">
              <a:solidFill>
                <a:srgbClr val="1C3879"/>
              </a:solidFill>
              <a:latin typeface="Open Sans 1"/>
              <a:ea typeface="Open Sans 1"/>
              <a:cs typeface="Open Sans 1"/>
              <a:sym typeface="Open Sans 1"/>
            </a:endParaRP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2388028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119650" y="1271432"/>
            <a:ext cx="16711150" cy="6265818"/>
          </a:xfrm>
          <a:prstGeom prst="rect">
            <a:avLst/>
          </a:prstGeom>
        </p:spPr>
        <p:txBody>
          <a:bodyPr wrap="square" lIns="0" tIns="0" rIns="0" bIns="0" rtlCol="0" anchor="t">
            <a:spAutoFit/>
          </a:bodyPr>
          <a:lstStyle/>
          <a:p>
            <a:pPr algn="ctr">
              <a:lnSpc>
                <a:spcPts val="3490"/>
              </a:lnSpc>
            </a:pPr>
            <a:endParaRPr dirty="0"/>
          </a:p>
          <a:p>
            <a:r>
              <a:rPr lang="en-US" sz="5400" dirty="0">
                <a:solidFill>
                  <a:srgbClr val="96A5C9"/>
                </a:solidFill>
                <a:latin typeface="Open Sans 1" panose="020B0604020202020204" charset="0"/>
                <a:ea typeface="Open Sans 1" panose="020B0604020202020204" charset="0"/>
                <a:cs typeface="Open Sans 1" panose="020B0604020202020204" charset="0"/>
                <a:sym typeface="Tex Gyre Adventor"/>
              </a:rPr>
              <a:t>Drag Queen – </a:t>
            </a:r>
            <a:r>
              <a:rPr lang="uk-UA" sz="5400" dirty="0">
                <a:solidFill>
                  <a:srgbClr val="96A5C9"/>
                </a:solidFill>
                <a:latin typeface="Open Sans 1" panose="020B0604020202020204" charset="0"/>
                <a:ea typeface="Open Sans 1" panose="020B0604020202020204" charset="0"/>
                <a:cs typeface="Open Sans 1" panose="020B0604020202020204" charset="0"/>
                <a:sym typeface="Tex Gyre Adventor"/>
              </a:rPr>
              <a:t>утворилося від словосполучення "</a:t>
            </a:r>
            <a:r>
              <a:rPr lang="en-US" sz="5400" dirty="0">
                <a:solidFill>
                  <a:srgbClr val="96A5C9"/>
                </a:solidFill>
                <a:latin typeface="Open Sans 1" panose="020B0604020202020204" charset="0"/>
                <a:ea typeface="Open Sans 1" panose="020B0604020202020204" charset="0"/>
                <a:cs typeface="Open Sans 1" panose="020B0604020202020204" charset="0"/>
                <a:sym typeface="Tex Gyre Adventor"/>
              </a:rPr>
              <a:t>drag" - </a:t>
            </a:r>
            <a:r>
              <a:rPr lang="uk-UA" sz="5400" dirty="0">
                <a:solidFill>
                  <a:srgbClr val="96A5C9"/>
                </a:solidFill>
                <a:latin typeface="Open Sans 1" panose="020B0604020202020204" charset="0"/>
                <a:ea typeface="Open Sans 1" panose="020B0604020202020204" charset="0"/>
                <a:cs typeface="Open Sans 1" panose="020B0604020202020204" charset="0"/>
                <a:sym typeface="Tex Gyre Adventor"/>
              </a:rPr>
              <a:t>жіноча одежа, яку вдягає чоловік та "</a:t>
            </a:r>
            <a:r>
              <a:rPr lang="en-US" sz="5400" dirty="0">
                <a:solidFill>
                  <a:srgbClr val="96A5C9"/>
                </a:solidFill>
                <a:latin typeface="Open Sans 1" panose="020B0604020202020204" charset="0"/>
                <a:ea typeface="Open Sans 1" panose="020B0604020202020204" charset="0"/>
                <a:cs typeface="Open Sans 1" panose="020B0604020202020204" charset="0"/>
                <a:sym typeface="Tex Gyre Adventor"/>
              </a:rPr>
              <a:t>queen" - </a:t>
            </a:r>
            <a:r>
              <a:rPr lang="uk-UA" sz="5400" dirty="0" err="1">
                <a:solidFill>
                  <a:srgbClr val="96A5C9"/>
                </a:solidFill>
                <a:latin typeface="Open Sans 1" panose="020B0604020202020204" charset="0"/>
                <a:ea typeface="Open Sans 1" panose="020B0604020202020204" charset="0"/>
                <a:cs typeface="Open Sans 1" panose="020B0604020202020204" charset="0"/>
                <a:sym typeface="Tex Gyre Adventor"/>
              </a:rPr>
              <a:t>нікнейм</a:t>
            </a:r>
            <a:r>
              <a:rPr lang="uk-UA" sz="5400" dirty="0">
                <a:solidFill>
                  <a:srgbClr val="96A5C9"/>
                </a:solidFill>
                <a:latin typeface="Open Sans 1" panose="020B0604020202020204" charset="0"/>
                <a:ea typeface="Open Sans 1" panose="020B0604020202020204" charset="0"/>
                <a:cs typeface="Open Sans 1" panose="020B0604020202020204" charset="0"/>
                <a:sym typeface="Tex Gyre Adventor"/>
              </a:rPr>
              <a:t> для жіночного чоловіка. У перекладі означає чоловік-</a:t>
            </a:r>
            <a:r>
              <a:rPr lang="uk-UA" sz="5400" dirty="0" err="1">
                <a:solidFill>
                  <a:srgbClr val="96A5C9"/>
                </a:solidFill>
                <a:latin typeface="Open Sans 1" panose="020B0604020202020204" charset="0"/>
                <a:ea typeface="Open Sans 1" panose="020B0604020202020204" charset="0"/>
                <a:cs typeface="Open Sans 1" panose="020B0604020202020204" charset="0"/>
                <a:sym typeface="Tex Gyre Adventor"/>
              </a:rPr>
              <a:t>трансвистит</a:t>
            </a:r>
            <a:r>
              <a:rPr lang="uk-UA" sz="5400" dirty="0">
                <a:solidFill>
                  <a:srgbClr val="96A5C9"/>
                </a:solidFill>
                <a:latin typeface="Open Sans 1" panose="020B0604020202020204" charset="0"/>
                <a:ea typeface="Open Sans 1" panose="020B0604020202020204" charset="0"/>
                <a:cs typeface="Open Sans 1" panose="020B0604020202020204" charset="0"/>
                <a:sym typeface="Tex Gyre Adventor"/>
              </a:rPr>
              <a:t>. Такі чоловіки, частіш за все, є </a:t>
            </a:r>
            <a:r>
              <a:rPr lang="uk-UA" sz="5400" dirty="0" err="1">
                <a:solidFill>
                  <a:srgbClr val="96A5C9"/>
                </a:solidFill>
                <a:latin typeface="Open Sans 1" panose="020B0604020202020204" charset="0"/>
                <a:ea typeface="Open Sans 1" panose="020B0604020202020204" charset="0"/>
                <a:cs typeface="Open Sans 1" panose="020B0604020202020204" charset="0"/>
                <a:sym typeface="Tex Gyre Adventor"/>
              </a:rPr>
              <a:t>гомосексуалами</a:t>
            </a:r>
            <a:r>
              <a:rPr lang="uk-UA" sz="5400" dirty="0">
                <a:solidFill>
                  <a:srgbClr val="96A5C9"/>
                </a:solidFill>
                <a:latin typeface="Open Sans 1" panose="020B0604020202020204" charset="0"/>
                <a:ea typeface="Open Sans 1" panose="020B0604020202020204" charset="0"/>
                <a:cs typeface="Open Sans 1" panose="020B0604020202020204" charset="0"/>
                <a:sym typeface="Tex Gyre Adventor"/>
              </a:rPr>
              <a:t> та перевдягаються у жіночу одежу для виступів на сцені.</a:t>
            </a:r>
            <a:endParaRPr lang="en-US" sz="5400" dirty="0">
              <a:solidFill>
                <a:srgbClr val="96A5C9"/>
              </a:solidFill>
              <a:latin typeface="Open Sans 1" panose="020B0604020202020204" charset="0"/>
              <a:ea typeface="Open Sans 1" panose="020B0604020202020204" charset="0"/>
              <a:cs typeface="Open Sans 1" panose="020B0604020202020204" charset="0"/>
              <a:sym typeface="Tex Gyre Adventor"/>
            </a:endParaRP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ГЕНДЕРНА ІДЕНТИЧНІСТЬ</a:t>
            </a:r>
            <a:endParaRPr lang="uk-UA" sz="5699" dirty="0">
              <a:solidFill>
                <a:srgbClr val="1C3879"/>
              </a:solidFill>
              <a:latin typeface="Open Sans 1"/>
              <a:ea typeface="Open Sans 1"/>
              <a:cs typeface="Open Sans 1"/>
              <a:sym typeface="Open Sans 1"/>
            </a:endParaRP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15714378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119650" y="1271432"/>
            <a:ext cx="16711150" cy="2941831"/>
          </a:xfrm>
          <a:prstGeom prst="rect">
            <a:avLst/>
          </a:prstGeom>
        </p:spPr>
        <p:txBody>
          <a:bodyPr wrap="square" lIns="0" tIns="0" rIns="0" bIns="0" rtlCol="0" anchor="t">
            <a:spAutoFit/>
          </a:bodyPr>
          <a:lstStyle/>
          <a:p>
            <a:pPr algn="ctr">
              <a:lnSpc>
                <a:spcPts val="3490"/>
              </a:lnSpc>
            </a:pPr>
            <a:endParaRPr dirty="0"/>
          </a:p>
          <a:p>
            <a:r>
              <a:rPr lang="en-US" sz="5400" dirty="0" err="1">
                <a:solidFill>
                  <a:srgbClr val="96A5C9"/>
                </a:solidFill>
                <a:latin typeface="Open Sans 1" panose="020B0604020202020204" charset="0"/>
                <a:ea typeface="Open Sans 1" panose="020B0604020202020204" charset="0"/>
                <a:cs typeface="Open Sans 1" panose="020B0604020202020204" charset="0"/>
                <a:sym typeface="Tex Gyre Adventor"/>
              </a:rPr>
              <a:t>Pangender</a:t>
            </a:r>
            <a:r>
              <a:rPr lang="en-US" sz="5400" dirty="0">
                <a:solidFill>
                  <a:srgbClr val="96A5C9"/>
                </a:solidFill>
                <a:latin typeface="Open Sans 1" panose="020B0604020202020204" charset="0"/>
                <a:ea typeface="Open Sans 1" panose="020B0604020202020204" charset="0"/>
                <a:cs typeface="Open Sans 1" panose="020B0604020202020204" charset="0"/>
                <a:sym typeface="Tex Gyre Adventor"/>
              </a:rPr>
              <a:t> – </a:t>
            </a:r>
            <a:r>
              <a:rPr lang="uk-UA" sz="5400" dirty="0" err="1">
                <a:solidFill>
                  <a:srgbClr val="96A5C9"/>
                </a:solidFill>
                <a:latin typeface="Open Sans 1" panose="020B0604020202020204" charset="0"/>
                <a:ea typeface="Open Sans 1" panose="020B0604020202020204" charset="0"/>
                <a:cs typeface="Open Sans 1" panose="020B0604020202020204" charset="0"/>
                <a:sym typeface="Tex Gyre Adventor"/>
              </a:rPr>
              <a:t>панджендер</a:t>
            </a:r>
            <a:r>
              <a:rPr lang="uk-UA" sz="5400" dirty="0">
                <a:solidFill>
                  <a:srgbClr val="96A5C9"/>
                </a:solidFill>
                <a:latin typeface="Open Sans 1" panose="020B0604020202020204" charset="0"/>
                <a:ea typeface="Open Sans 1" panose="020B0604020202020204" charset="0"/>
                <a:cs typeface="Open Sans 1" panose="020B0604020202020204" charset="0"/>
                <a:sym typeface="Tex Gyre Adventor"/>
              </a:rPr>
              <a:t>, людина, що не ідентифікує себе з чоловічою чи жіночою статтю, натомість ототожнює себе з третьою статтю.</a:t>
            </a:r>
            <a:endParaRPr lang="en-US" sz="5400" dirty="0">
              <a:solidFill>
                <a:srgbClr val="96A5C9"/>
              </a:solidFill>
              <a:latin typeface="Open Sans 1" panose="020B0604020202020204" charset="0"/>
              <a:ea typeface="Open Sans 1" panose="020B0604020202020204" charset="0"/>
              <a:cs typeface="Open Sans 1" panose="020B0604020202020204" charset="0"/>
              <a:sym typeface="Tex Gyre Adventor"/>
            </a:endParaRP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ГЕНДЕРНА ІДЕНТИЧНІСТЬ</a:t>
            </a:r>
            <a:endParaRPr lang="uk-UA" sz="5699" dirty="0">
              <a:solidFill>
                <a:srgbClr val="1C3879"/>
              </a:solidFill>
              <a:latin typeface="Open Sans 1"/>
              <a:ea typeface="Open Sans 1"/>
              <a:cs typeface="Open Sans 1"/>
              <a:sym typeface="Open Sans 1"/>
            </a:endParaRP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4120997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96178">
            <a:off x="10480151" y="7114886"/>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366718" y="-8250451"/>
            <a:ext cx="15554562" cy="155545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7615503" y="3868229"/>
            <a:ext cx="3056994" cy="3233359"/>
          </a:xfrm>
          <a:prstGeom prst="rect">
            <a:avLst/>
          </a:prstGeom>
        </p:spPr>
        <p:txBody>
          <a:bodyPr lIns="50800" tIns="50800" rIns="50800" bIns="50800" rtlCol="0" anchor="ctr"/>
          <a:lstStyle/>
          <a:p>
            <a:pPr algn="ctr">
              <a:lnSpc>
                <a:spcPts val="2659"/>
              </a:lnSpc>
              <a:spcBef>
                <a:spcPct val="0"/>
              </a:spcBef>
            </a:pPr>
            <a:endParaRPr/>
          </a:p>
        </p:txBody>
      </p:sp>
      <p:grpSp>
        <p:nvGrpSpPr>
          <p:cNvPr id="11" name="Group 11"/>
          <p:cNvGrpSpPr/>
          <p:nvPr/>
        </p:nvGrpSpPr>
        <p:grpSpPr>
          <a:xfrm>
            <a:off x="11871350" y="3435198"/>
            <a:ext cx="3416603" cy="34166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000450" y="3435198"/>
            <a:ext cx="3416603" cy="34166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7482095" y="6438826"/>
            <a:ext cx="3457161" cy="1967554"/>
            <a:chOff x="0" y="0"/>
            <a:chExt cx="1427909" cy="812658"/>
          </a:xfrm>
        </p:grpSpPr>
        <p:sp>
          <p:nvSpPr>
            <p:cNvPr id="22" name="Freeform 22"/>
            <p:cNvSpPr/>
            <p:nvPr/>
          </p:nvSpPr>
          <p:spPr>
            <a:xfrm>
              <a:off x="0" y="0"/>
              <a:ext cx="1427909" cy="812658"/>
            </a:xfrm>
            <a:custGeom>
              <a:avLst/>
              <a:gdLst/>
              <a:ahLst/>
              <a:cxnLst/>
              <a:rect l="l" t="t" r="r" b="b"/>
              <a:pathLst>
                <a:path w="1427909" h="812658">
                  <a:moveTo>
                    <a:pt x="223939" y="0"/>
                  </a:moveTo>
                  <a:lnTo>
                    <a:pt x="1203970" y="0"/>
                  </a:lnTo>
                  <a:cubicBezTo>
                    <a:pt x="1327648" y="0"/>
                    <a:pt x="1427909" y="100261"/>
                    <a:pt x="1427909" y="223939"/>
                  </a:cubicBezTo>
                  <a:lnTo>
                    <a:pt x="1427909" y="588719"/>
                  </a:lnTo>
                  <a:cubicBezTo>
                    <a:pt x="1427909" y="712397"/>
                    <a:pt x="1327648" y="812658"/>
                    <a:pt x="1203970" y="812658"/>
                  </a:cubicBezTo>
                  <a:lnTo>
                    <a:pt x="223939" y="812658"/>
                  </a:lnTo>
                  <a:cubicBezTo>
                    <a:pt x="100261" y="812658"/>
                    <a:pt x="0" y="712397"/>
                    <a:pt x="0" y="588719"/>
                  </a:cubicBezTo>
                  <a:lnTo>
                    <a:pt x="0" y="223939"/>
                  </a:lnTo>
                  <a:cubicBezTo>
                    <a:pt x="0" y="100261"/>
                    <a:pt x="100261" y="0"/>
                    <a:pt x="223939" y="0"/>
                  </a:cubicBezTo>
                  <a:close/>
                </a:path>
              </a:pathLst>
            </a:custGeom>
            <a:solidFill>
              <a:srgbClr val="1C3879"/>
            </a:solidFill>
          </p:spPr>
        </p:sp>
        <p:sp>
          <p:nvSpPr>
            <p:cNvPr id="23" name="TextBox 23"/>
            <p:cNvSpPr txBox="1"/>
            <p:nvPr/>
          </p:nvSpPr>
          <p:spPr>
            <a:xfrm>
              <a:off x="0" y="-38100"/>
              <a:ext cx="1427909" cy="85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2044402" y="6314746"/>
            <a:ext cx="3243552" cy="1755892"/>
            <a:chOff x="0" y="0"/>
            <a:chExt cx="1734388" cy="938908"/>
          </a:xfrm>
        </p:grpSpPr>
        <p:sp>
          <p:nvSpPr>
            <p:cNvPr id="25" name="Freeform 25"/>
            <p:cNvSpPr/>
            <p:nvPr/>
          </p:nvSpPr>
          <p:spPr>
            <a:xfrm>
              <a:off x="0" y="0"/>
              <a:ext cx="1734388" cy="938908"/>
            </a:xfrm>
            <a:custGeom>
              <a:avLst/>
              <a:gdLst/>
              <a:ahLst/>
              <a:cxnLst/>
              <a:rect l="l" t="t" r="r" b="b"/>
              <a:pathLst>
                <a:path w="1734388" h="938908">
                  <a:moveTo>
                    <a:pt x="238686" y="0"/>
                  </a:moveTo>
                  <a:lnTo>
                    <a:pt x="1495701" y="0"/>
                  </a:lnTo>
                  <a:cubicBezTo>
                    <a:pt x="1559005" y="0"/>
                    <a:pt x="1619716" y="25147"/>
                    <a:pt x="1664478" y="69910"/>
                  </a:cubicBezTo>
                  <a:cubicBezTo>
                    <a:pt x="1709240" y="114672"/>
                    <a:pt x="1734388" y="175383"/>
                    <a:pt x="1734388" y="238686"/>
                  </a:cubicBezTo>
                  <a:lnTo>
                    <a:pt x="1734388" y="700222"/>
                  </a:lnTo>
                  <a:cubicBezTo>
                    <a:pt x="1734388" y="763525"/>
                    <a:pt x="1709240" y="824236"/>
                    <a:pt x="1664478" y="868999"/>
                  </a:cubicBezTo>
                  <a:cubicBezTo>
                    <a:pt x="1619716" y="913761"/>
                    <a:pt x="1559005" y="938908"/>
                    <a:pt x="1495701" y="938908"/>
                  </a:cubicBezTo>
                  <a:lnTo>
                    <a:pt x="238686" y="938908"/>
                  </a:lnTo>
                  <a:cubicBezTo>
                    <a:pt x="175383" y="938908"/>
                    <a:pt x="114672" y="913761"/>
                    <a:pt x="69910" y="868999"/>
                  </a:cubicBezTo>
                  <a:cubicBezTo>
                    <a:pt x="25147" y="824236"/>
                    <a:pt x="0" y="763525"/>
                    <a:pt x="0" y="700222"/>
                  </a:cubicBezTo>
                  <a:lnTo>
                    <a:pt x="0" y="238686"/>
                  </a:lnTo>
                  <a:cubicBezTo>
                    <a:pt x="0" y="175383"/>
                    <a:pt x="25147" y="114672"/>
                    <a:pt x="69910" y="69910"/>
                  </a:cubicBezTo>
                  <a:cubicBezTo>
                    <a:pt x="114672" y="25147"/>
                    <a:pt x="175383" y="0"/>
                    <a:pt x="238686" y="0"/>
                  </a:cubicBezTo>
                  <a:close/>
                </a:path>
              </a:pathLst>
            </a:custGeom>
            <a:solidFill>
              <a:srgbClr val="1C3879"/>
            </a:solidFill>
          </p:spPr>
        </p:sp>
        <p:sp>
          <p:nvSpPr>
            <p:cNvPr id="26" name="TextBox 26"/>
            <p:cNvSpPr txBox="1"/>
            <p:nvPr/>
          </p:nvSpPr>
          <p:spPr>
            <a:xfrm>
              <a:off x="0" y="-38100"/>
              <a:ext cx="1734388" cy="97700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572359" y="6149886"/>
            <a:ext cx="4217831" cy="1920752"/>
            <a:chOff x="0" y="0"/>
            <a:chExt cx="2255353" cy="1027062"/>
          </a:xfrm>
        </p:grpSpPr>
        <p:sp>
          <p:nvSpPr>
            <p:cNvPr id="28" name="Freeform 28"/>
            <p:cNvSpPr/>
            <p:nvPr/>
          </p:nvSpPr>
          <p:spPr>
            <a:xfrm>
              <a:off x="0" y="0"/>
              <a:ext cx="2255353" cy="1027062"/>
            </a:xfrm>
            <a:custGeom>
              <a:avLst/>
              <a:gdLst/>
              <a:ahLst/>
              <a:cxnLst/>
              <a:rect l="l" t="t" r="r" b="b"/>
              <a:pathLst>
                <a:path w="2255353" h="1027062">
                  <a:moveTo>
                    <a:pt x="183552" y="0"/>
                  </a:moveTo>
                  <a:lnTo>
                    <a:pt x="2071801" y="0"/>
                  </a:lnTo>
                  <a:cubicBezTo>
                    <a:pt x="2120482" y="0"/>
                    <a:pt x="2167169" y="19338"/>
                    <a:pt x="2201592" y="53761"/>
                  </a:cubicBezTo>
                  <a:cubicBezTo>
                    <a:pt x="2236015" y="88184"/>
                    <a:pt x="2255353" y="134871"/>
                    <a:pt x="2255353" y="183552"/>
                  </a:cubicBezTo>
                  <a:lnTo>
                    <a:pt x="2255353" y="843510"/>
                  </a:lnTo>
                  <a:cubicBezTo>
                    <a:pt x="2255353" y="944883"/>
                    <a:pt x="2173174" y="1027062"/>
                    <a:pt x="2071801" y="1027062"/>
                  </a:cubicBezTo>
                  <a:lnTo>
                    <a:pt x="183552" y="1027062"/>
                  </a:lnTo>
                  <a:cubicBezTo>
                    <a:pt x="82179" y="1027062"/>
                    <a:pt x="0" y="944883"/>
                    <a:pt x="0" y="843510"/>
                  </a:cubicBezTo>
                  <a:lnTo>
                    <a:pt x="0" y="183552"/>
                  </a:lnTo>
                  <a:cubicBezTo>
                    <a:pt x="0" y="82179"/>
                    <a:pt x="82179" y="0"/>
                    <a:pt x="183552" y="0"/>
                  </a:cubicBezTo>
                  <a:close/>
                </a:path>
              </a:pathLst>
            </a:custGeom>
            <a:solidFill>
              <a:srgbClr val="1C3879"/>
            </a:solidFill>
          </p:spPr>
        </p:sp>
        <p:sp>
          <p:nvSpPr>
            <p:cNvPr id="29" name="TextBox 29"/>
            <p:cNvSpPr txBox="1"/>
            <p:nvPr/>
          </p:nvSpPr>
          <p:spPr>
            <a:xfrm>
              <a:off x="0" y="-38100"/>
              <a:ext cx="2255353" cy="106516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1" name="Group 31"/>
          <p:cNvGrpSpPr/>
          <p:nvPr/>
        </p:nvGrpSpPr>
        <p:grpSpPr>
          <a:xfrm>
            <a:off x="15287954" y="187055"/>
            <a:ext cx="2864073" cy="832562"/>
            <a:chOff x="0" y="0"/>
            <a:chExt cx="3818763" cy="1110083"/>
          </a:xfrm>
        </p:grpSpPr>
        <p:grpSp>
          <p:nvGrpSpPr>
            <p:cNvPr id="32" name="Group 32"/>
            <p:cNvGrpSpPr/>
            <p:nvPr/>
          </p:nvGrpSpPr>
          <p:grpSpPr>
            <a:xfrm>
              <a:off x="0" y="0"/>
              <a:ext cx="3818763" cy="1042557"/>
              <a:chOff x="0" y="0"/>
              <a:chExt cx="1147599" cy="313305"/>
            </a:xfrm>
          </p:grpSpPr>
          <p:sp>
            <p:nvSpPr>
              <p:cNvPr id="33" name="Freeform 33"/>
              <p:cNvSpPr/>
              <p:nvPr/>
            </p:nvSpPr>
            <p:spPr>
              <a:xfrm>
                <a:off x="0" y="0"/>
                <a:ext cx="1147599" cy="313305"/>
              </a:xfrm>
              <a:custGeom>
                <a:avLst/>
                <a:gdLst/>
                <a:ahLst/>
                <a:cxnLst/>
                <a:rect l="l" t="t" r="r" b="b"/>
                <a:pathLst>
                  <a:path w="1147599" h="313305">
                    <a:moveTo>
                      <a:pt x="944399" y="0"/>
                    </a:moveTo>
                    <a:cubicBezTo>
                      <a:pt x="1056623" y="0"/>
                      <a:pt x="1147599" y="70136"/>
                      <a:pt x="1147599" y="156652"/>
                    </a:cubicBezTo>
                    <a:cubicBezTo>
                      <a:pt x="1147599" y="243169"/>
                      <a:pt x="1056623" y="313305"/>
                      <a:pt x="944399"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34" name="TextBox 34"/>
              <p:cNvSpPr txBox="1"/>
              <p:nvPr/>
            </p:nvSpPr>
            <p:spPr>
              <a:xfrm>
                <a:off x="0" y="-38100"/>
                <a:ext cx="1147599" cy="351405"/>
              </a:xfrm>
              <a:prstGeom prst="rect">
                <a:avLst/>
              </a:prstGeom>
            </p:spPr>
            <p:txBody>
              <a:bodyPr lIns="50800" tIns="50800" rIns="50800" bIns="50800" rtlCol="0" anchor="ctr"/>
              <a:lstStyle/>
              <a:p>
                <a:pPr algn="ctr">
                  <a:lnSpc>
                    <a:spcPts val="2659"/>
                  </a:lnSpc>
                </a:pPr>
                <a:endParaRPr/>
              </a:p>
            </p:txBody>
          </p:sp>
        </p:grpSp>
        <p:sp>
          <p:nvSpPr>
            <p:cNvPr id="35" name="Freeform 35" descr="Изображение выглядит как текст  Автоматически созданное описание"/>
            <p:cNvSpPr/>
            <p:nvPr/>
          </p:nvSpPr>
          <p:spPr>
            <a:xfrm>
              <a:off x="347845" y="205563"/>
              <a:ext cx="2156949" cy="643795"/>
            </a:xfrm>
            <a:custGeom>
              <a:avLst/>
              <a:gdLst/>
              <a:ahLst/>
              <a:cxnLst/>
              <a:rect l="l" t="t" r="r" b="b"/>
              <a:pathLst>
                <a:path w="2156949" h="643795">
                  <a:moveTo>
                    <a:pt x="0" y="0"/>
                  </a:moveTo>
                  <a:lnTo>
                    <a:pt x="2156949" y="0"/>
                  </a:lnTo>
                  <a:lnTo>
                    <a:pt x="2156949" y="643795"/>
                  </a:lnTo>
                  <a:lnTo>
                    <a:pt x="0" y="643795"/>
                  </a:lnTo>
                  <a:lnTo>
                    <a:pt x="0" y="0"/>
                  </a:lnTo>
                  <a:close/>
                </a:path>
              </a:pathLst>
            </a:custGeom>
            <a:blipFill>
              <a:blip r:embed="rId4"/>
              <a:stretch>
                <a:fillRect l="-6246" r="-42347" b="-2227"/>
              </a:stretch>
            </a:blipFill>
          </p:spPr>
        </p:sp>
        <p:sp>
          <p:nvSpPr>
            <p:cNvPr id="36" name="Freeform 36"/>
            <p:cNvSpPr/>
            <p:nvPr/>
          </p:nvSpPr>
          <p:spPr>
            <a:xfrm>
              <a:off x="2534078" y="154892"/>
              <a:ext cx="1109547" cy="955191"/>
            </a:xfrm>
            <a:custGeom>
              <a:avLst/>
              <a:gdLst/>
              <a:ahLst/>
              <a:cxnLst/>
              <a:rect l="l" t="t" r="r" b="b"/>
              <a:pathLst>
                <a:path w="1109547" h="955191">
                  <a:moveTo>
                    <a:pt x="0" y="0"/>
                  </a:moveTo>
                  <a:lnTo>
                    <a:pt x="1109548" y="0"/>
                  </a:lnTo>
                  <a:lnTo>
                    <a:pt x="1109548" y="955191"/>
                  </a:lnTo>
                  <a:lnTo>
                    <a:pt x="0" y="955191"/>
                  </a:lnTo>
                  <a:lnTo>
                    <a:pt x="0" y="0"/>
                  </a:lnTo>
                  <a:close/>
                </a:path>
              </a:pathLst>
            </a:custGeom>
            <a:blipFill>
              <a:blip r:embed="rId5"/>
              <a:stretch>
                <a:fillRect l="-1468" t="-19572" r="-1468"/>
              </a:stretch>
            </a:blipFill>
          </p:spPr>
        </p:sp>
      </p:grpSp>
      <p:sp>
        <p:nvSpPr>
          <p:cNvPr id="38" name="TextBox 38"/>
          <p:cNvSpPr txBox="1"/>
          <p:nvPr/>
        </p:nvSpPr>
        <p:spPr>
          <a:xfrm>
            <a:off x="1366718" y="460461"/>
            <a:ext cx="16259577" cy="2795637"/>
          </a:xfrm>
          <a:prstGeom prst="rect">
            <a:avLst/>
          </a:prstGeom>
        </p:spPr>
        <p:txBody>
          <a:bodyPr wrap="square" lIns="0" tIns="0" rIns="0" bIns="0" rtlCol="0" anchor="t">
            <a:spAutoFit/>
          </a:bodyPr>
          <a:lstStyle/>
          <a:p>
            <a:pPr algn="ctr">
              <a:lnSpc>
                <a:spcPts val="10920"/>
              </a:lnSpc>
            </a:pPr>
            <a:r>
              <a:rPr lang="uk-UA" sz="7800" dirty="0" smtClean="0">
                <a:solidFill>
                  <a:srgbClr val="FFFFFF"/>
                </a:solidFill>
                <a:latin typeface="Tex Gyre Adventor"/>
                <a:ea typeface="Tex Gyre Adventor"/>
                <a:cs typeface="Tex Gyre Adventor"/>
                <a:sym typeface="Tex Gyre Adventor"/>
              </a:rPr>
              <a:t>ВПРАВА: ПОСТАВ СЕБЕ НА МІСЦЕ ІНШОГО ГЕНДЕРУ</a:t>
            </a:r>
            <a:endParaRPr lang="en-US" sz="7800" dirty="0">
              <a:solidFill>
                <a:srgbClr val="FFFFFF"/>
              </a:solidFill>
              <a:latin typeface="Tex Gyre Adventor"/>
              <a:ea typeface="Tex Gyre Adventor"/>
              <a:cs typeface="Tex Gyre Adventor"/>
              <a:sym typeface="Tex Gyre Adventor"/>
            </a:endParaRPr>
          </a:p>
        </p:txBody>
      </p:sp>
      <p:sp>
        <p:nvSpPr>
          <p:cNvPr id="39" name="TextBox 39"/>
          <p:cNvSpPr txBox="1"/>
          <p:nvPr/>
        </p:nvSpPr>
        <p:spPr>
          <a:xfrm>
            <a:off x="2440062" y="6476926"/>
            <a:ext cx="4482426" cy="553165"/>
          </a:xfrm>
          <a:prstGeom prst="rect">
            <a:avLst/>
          </a:prstGeom>
        </p:spPr>
        <p:txBody>
          <a:bodyPr wrap="square" lIns="0" tIns="0" rIns="0" bIns="0" rtlCol="0" anchor="t">
            <a:spAutoFit/>
          </a:bodyPr>
          <a:lstStyle/>
          <a:p>
            <a:pPr algn="ctr">
              <a:lnSpc>
                <a:spcPts val="3376"/>
              </a:lnSpc>
            </a:pPr>
            <a:endParaRPr lang="en-US" sz="7200" spc="3" dirty="0">
              <a:solidFill>
                <a:srgbClr val="FFFFFF"/>
              </a:solidFill>
              <a:latin typeface="Tex Gyre Adventor"/>
              <a:ea typeface="Tex Gyre Adventor"/>
              <a:cs typeface="Tex Gyre Adventor"/>
              <a:sym typeface="Tex Gyre Adventor"/>
            </a:endParaRPr>
          </a:p>
        </p:txBody>
      </p:sp>
      <p:sp>
        <p:nvSpPr>
          <p:cNvPr id="40" name="TextBox 40"/>
          <p:cNvSpPr txBox="1"/>
          <p:nvPr/>
        </p:nvSpPr>
        <p:spPr>
          <a:xfrm>
            <a:off x="7800304" y="6828147"/>
            <a:ext cx="2820742" cy="448841"/>
          </a:xfrm>
          <a:prstGeom prst="rect">
            <a:avLst/>
          </a:prstGeom>
        </p:spPr>
        <p:txBody>
          <a:bodyPr lIns="0" tIns="0" rIns="0" bIns="0" rtlCol="0" anchor="t">
            <a:spAutoFit/>
          </a:bodyPr>
          <a:lstStyle/>
          <a:p>
            <a:pPr algn="ctr">
              <a:lnSpc>
                <a:spcPts val="3513"/>
              </a:lnSpc>
            </a:pPr>
            <a:endParaRPr lang="en-US" sz="3193" dirty="0">
              <a:solidFill>
                <a:srgbClr val="FFFFFF"/>
              </a:solidFill>
              <a:latin typeface="Tex Gyre Adventor"/>
              <a:ea typeface="Tex Gyre Adventor"/>
              <a:cs typeface="Tex Gyre Adventor"/>
              <a:sym typeface="Tex Gyre Adventor"/>
            </a:endParaRPr>
          </a:p>
        </p:txBody>
      </p:sp>
      <p:sp>
        <p:nvSpPr>
          <p:cNvPr id="41" name="TextBox 41"/>
          <p:cNvSpPr txBox="1"/>
          <p:nvPr/>
        </p:nvSpPr>
        <p:spPr>
          <a:xfrm>
            <a:off x="12416694" y="6703957"/>
            <a:ext cx="2694846" cy="448841"/>
          </a:xfrm>
          <a:prstGeom prst="rect">
            <a:avLst/>
          </a:prstGeom>
        </p:spPr>
        <p:txBody>
          <a:bodyPr lIns="0" tIns="0" rIns="0" bIns="0" rtlCol="0" anchor="t">
            <a:spAutoFit/>
          </a:bodyPr>
          <a:lstStyle/>
          <a:p>
            <a:pPr algn="ctr">
              <a:lnSpc>
                <a:spcPts val="3486"/>
              </a:lnSpc>
            </a:pPr>
            <a:endParaRPr lang="en-US" sz="3169" dirty="0">
              <a:solidFill>
                <a:srgbClr val="FFFFFF"/>
              </a:solidFill>
              <a:latin typeface="Tex Gyre Adventor"/>
              <a:ea typeface="Tex Gyre Adventor"/>
              <a:cs typeface="Tex Gyre Adventor"/>
              <a:sym typeface="Tex Gyre Adventor"/>
            </a:endParaRPr>
          </a:p>
        </p:txBody>
      </p:sp>
      <p:sp>
        <p:nvSpPr>
          <p:cNvPr id="46" name="TextBox 46"/>
          <p:cNvSpPr txBox="1"/>
          <p:nvPr/>
        </p:nvSpPr>
        <p:spPr>
          <a:xfrm>
            <a:off x="7796577" y="9251028"/>
            <a:ext cx="2694846" cy="533644"/>
          </a:xfrm>
          <a:prstGeom prst="rect">
            <a:avLst/>
          </a:prstGeom>
        </p:spPr>
        <p:txBody>
          <a:bodyPr lIns="0" tIns="0" rIns="0" bIns="0" rtlCol="0" anchor="t">
            <a:spAutoFit/>
          </a:bodyPr>
          <a:lstStyle/>
          <a:p>
            <a:pPr algn="ctr">
              <a:lnSpc>
                <a:spcPts val="4146"/>
              </a:lnSpc>
            </a:pPr>
            <a:endParaRPr lang="en-US" sz="3769" dirty="0">
              <a:solidFill>
                <a:srgbClr val="FFFFFF"/>
              </a:solidFill>
              <a:latin typeface="Tex Gyre Adventor"/>
              <a:ea typeface="Tex Gyre Adventor"/>
              <a:cs typeface="Tex Gyre Adventor"/>
              <a:sym typeface="Tex Gyre Adventor"/>
            </a:endParaRPr>
          </a:p>
        </p:txBody>
      </p:sp>
      <p:pic>
        <p:nvPicPr>
          <p:cNvPr id="4100" name="Picture 4" descr="Ґендерна рівність | Кращі практик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5899" y="3325397"/>
            <a:ext cx="5863561" cy="415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655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96178">
            <a:off x="10480151" y="7114886"/>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366718" y="-8250451"/>
            <a:ext cx="15554562" cy="155545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7262773" y="3691864"/>
            <a:ext cx="3762454" cy="376245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1871350" y="3435198"/>
            <a:ext cx="3416603" cy="34166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000450" y="3435198"/>
            <a:ext cx="3416603" cy="34166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3003750" y="20028581"/>
            <a:ext cx="1136694" cy="370705"/>
            <a:chOff x="0" y="0"/>
            <a:chExt cx="1427909" cy="812658"/>
          </a:xfrm>
        </p:grpSpPr>
        <p:sp>
          <p:nvSpPr>
            <p:cNvPr id="22" name="Freeform 22"/>
            <p:cNvSpPr/>
            <p:nvPr/>
          </p:nvSpPr>
          <p:spPr>
            <a:xfrm>
              <a:off x="0" y="0"/>
              <a:ext cx="1427909" cy="812658"/>
            </a:xfrm>
            <a:custGeom>
              <a:avLst/>
              <a:gdLst/>
              <a:ahLst/>
              <a:cxnLst/>
              <a:rect l="l" t="t" r="r" b="b"/>
              <a:pathLst>
                <a:path w="1427909" h="812658">
                  <a:moveTo>
                    <a:pt x="223939" y="0"/>
                  </a:moveTo>
                  <a:lnTo>
                    <a:pt x="1203970" y="0"/>
                  </a:lnTo>
                  <a:cubicBezTo>
                    <a:pt x="1327648" y="0"/>
                    <a:pt x="1427909" y="100261"/>
                    <a:pt x="1427909" y="223939"/>
                  </a:cubicBezTo>
                  <a:lnTo>
                    <a:pt x="1427909" y="588719"/>
                  </a:lnTo>
                  <a:cubicBezTo>
                    <a:pt x="1427909" y="712397"/>
                    <a:pt x="1327648" y="812658"/>
                    <a:pt x="1203970" y="812658"/>
                  </a:cubicBezTo>
                  <a:lnTo>
                    <a:pt x="223939" y="812658"/>
                  </a:lnTo>
                  <a:cubicBezTo>
                    <a:pt x="100261" y="812658"/>
                    <a:pt x="0" y="712397"/>
                    <a:pt x="0" y="588719"/>
                  </a:cubicBezTo>
                  <a:lnTo>
                    <a:pt x="0" y="223939"/>
                  </a:lnTo>
                  <a:cubicBezTo>
                    <a:pt x="0" y="100261"/>
                    <a:pt x="100261" y="0"/>
                    <a:pt x="223939" y="0"/>
                  </a:cubicBezTo>
                  <a:close/>
                </a:path>
              </a:pathLst>
            </a:custGeom>
            <a:solidFill>
              <a:srgbClr val="1C3879"/>
            </a:solidFill>
          </p:spPr>
        </p:sp>
        <p:sp>
          <p:nvSpPr>
            <p:cNvPr id="23" name="TextBox 23"/>
            <p:cNvSpPr txBox="1"/>
            <p:nvPr/>
          </p:nvSpPr>
          <p:spPr>
            <a:xfrm>
              <a:off x="0" y="-38100"/>
              <a:ext cx="1427909" cy="85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2044402" y="6314746"/>
            <a:ext cx="3243552" cy="1755892"/>
            <a:chOff x="0" y="0"/>
            <a:chExt cx="1734388" cy="938908"/>
          </a:xfrm>
        </p:grpSpPr>
        <p:sp>
          <p:nvSpPr>
            <p:cNvPr id="25" name="Freeform 25"/>
            <p:cNvSpPr/>
            <p:nvPr/>
          </p:nvSpPr>
          <p:spPr>
            <a:xfrm>
              <a:off x="0" y="0"/>
              <a:ext cx="1734388" cy="938908"/>
            </a:xfrm>
            <a:custGeom>
              <a:avLst/>
              <a:gdLst/>
              <a:ahLst/>
              <a:cxnLst/>
              <a:rect l="l" t="t" r="r" b="b"/>
              <a:pathLst>
                <a:path w="1734388" h="938908">
                  <a:moveTo>
                    <a:pt x="238686" y="0"/>
                  </a:moveTo>
                  <a:lnTo>
                    <a:pt x="1495701" y="0"/>
                  </a:lnTo>
                  <a:cubicBezTo>
                    <a:pt x="1559005" y="0"/>
                    <a:pt x="1619716" y="25147"/>
                    <a:pt x="1664478" y="69910"/>
                  </a:cubicBezTo>
                  <a:cubicBezTo>
                    <a:pt x="1709240" y="114672"/>
                    <a:pt x="1734388" y="175383"/>
                    <a:pt x="1734388" y="238686"/>
                  </a:cubicBezTo>
                  <a:lnTo>
                    <a:pt x="1734388" y="700222"/>
                  </a:lnTo>
                  <a:cubicBezTo>
                    <a:pt x="1734388" y="763525"/>
                    <a:pt x="1709240" y="824236"/>
                    <a:pt x="1664478" y="868999"/>
                  </a:cubicBezTo>
                  <a:cubicBezTo>
                    <a:pt x="1619716" y="913761"/>
                    <a:pt x="1559005" y="938908"/>
                    <a:pt x="1495701" y="938908"/>
                  </a:cubicBezTo>
                  <a:lnTo>
                    <a:pt x="238686" y="938908"/>
                  </a:lnTo>
                  <a:cubicBezTo>
                    <a:pt x="175383" y="938908"/>
                    <a:pt x="114672" y="913761"/>
                    <a:pt x="69910" y="868999"/>
                  </a:cubicBezTo>
                  <a:cubicBezTo>
                    <a:pt x="25147" y="824236"/>
                    <a:pt x="0" y="763525"/>
                    <a:pt x="0" y="700222"/>
                  </a:cubicBezTo>
                  <a:lnTo>
                    <a:pt x="0" y="238686"/>
                  </a:lnTo>
                  <a:cubicBezTo>
                    <a:pt x="0" y="175383"/>
                    <a:pt x="25147" y="114672"/>
                    <a:pt x="69910" y="69910"/>
                  </a:cubicBezTo>
                  <a:cubicBezTo>
                    <a:pt x="114672" y="25147"/>
                    <a:pt x="175383" y="0"/>
                    <a:pt x="238686" y="0"/>
                  </a:cubicBezTo>
                  <a:close/>
                </a:path>
              </a:pathLst>
            </a:custGeom>
            <a:solidFill>
              <a:srgbClr val="1C3879"/>
            </a:solidFill>
          </p:spPr>
        </p:sp>
        <p:sp>
          <p:nvSpPr>
            <p:cNvPr id="26" name="TextBox 26"/>
            <p:cNvSpPr txBox="1"/>
            <p:nvPr/>
          </p:nvSpPr>
          <p:spPr>
            <a:xfrm>
              <a:off x="0" y="-38100"/>
              <a:ext cx="1734388" cy="97700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572359" y="6149886"/>
            <a:ext cx="4217831" cy="1920752"/>
            <a:chOff x="0" y="0"/>
            <a:chExt cx="2255353" cy="1027062"/>
          </a:xfrm>
        </p:grpSpPr>
        <p:sp>
          <p:nvSpPr>
            <p:cNvPr id="28" name="Freeform 28"/>
            <p:cNvSpPr/>
            <p:nvPr/>
          </p:nvSpPr>
          <p:spPr>
            <a:xfrm>
              <a:off x="0" y="0"/>
              <a:ext cx="2255353" cy="1027062"/>
            </a:xfrm>
            <a:custGeom>
              <a:avLst/>
              <a:gdLst/>
              <a:ahLst/>
              <a:cxnLst/>
              <a:rect l="l" t="t" r="r" b="b"/>
              <a:pathLst>
                <a:path w="2255353" h="1027062">
                  <a:moveTo>
                    <a:pt x="183552" y="0"/>
                  </a:moveTo>
                  <a:lnTo>
                    <a:pt x="2071801" y="0"/>
                  </a:lnTo>
                  <a:cubicBezTo>
                    <a:pt x="2120482" y="0"/>
                    <a:pt x="2167169" y="19338"/>
                    <a:pt x="2201592" y="53761"/>
                  </a:cubicBezTo>
                  <a:cubicBezTo>
                    <a:pt x="2236015" y="88184"/>
                    <a:pt x="2255353" y="134871"/>
                    <a:pt x="2255353" y="183552"/>
                  </a:cubicBezTo>
                  <a:lnTo>
                    <a:pt x="2255353" y="843510"/>
                  </a:lnTo>
                  <a:cubicBezTo>
                    <a:pt x="2255353" y="944883"/>
                    <a:pt x="2173174" y="1027062"/>
                    <a:pt x="2071801" y="1027062"/>
                  </a:cubicBezTo>
                  <a:lnTo>
                    <a:pt x="183552" y="1027062"/>
                  </a:lnTo>
                  <a:cubicBezTo>
                    <a:pt x="82179" y="1027062"/>
                    <a:pt x="0" y="944883"/>
                    <a:pt x="0" y="843510"/>
                  </a:cubicBezTo>
                  <a:lnTo>
                    <a:pt x="0" y="183552"/>
                  </a:lnTo>
                  <a:cubicBezTo>
                    <a:pt x="0" y="82179"/>
                    <a:pt x="82179" y="0"/>
                    <a:pt x="183552" y="0"/>
                  </a:cubicBezTo>
                  <a:close/>
                </a:path>
              </a:pathLst>
            </a:custGeom>
            <a:solidFill>
              <a:srgbClr val="1C3879"/>
            </a:solidFill>
          </p:spPr>
        </p:sp>
        <p:sp>
          <p:nvSpPr>
            <p:cNvPr id="29" name="TextBox 29"/>
            <p:cNvSpPr txBox="1"/>
            <p:nvPr/>
          </p:nvSpPr>
          <p:spPr>
            <a:xfrm>
              <a:off x="0" y="-38100"/>
              <a:ext cx="2255353" cy="106516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1" name="Group 31"/>
          <p:cNvGrpSpPr/>
          <p:nvPr/>
        </p:nvGrpSpPr>
        <p:grpSpPr>
          <a:xfrm>
            <a:off x="15287954" y="187055"/>
            <a:ext cx="2864073" cy="832562"/>
            <a:chOff x="0" y="0"/>
            <a:chExt cx="3818763" cy="1110083"/>
          </a:xfrm>
        </p:grpSpPr>
        <p:grpSp>
          <p:nvGrpSpPr>
            <p:cNvPr id="32" name="Group 32"/>
            <p:cNvGrpSpPr/>
            <p:nvPr/>
          </p:nvGrpSpPr>
          <p:grpSpPr>
            <a:xfrm>
              <a:off x="0" y="0"/>
              <a:ext cx="3818763" cy="1042557"/>
              <a:chOff x="0" y="0"/>
              <a:chExt cx="1147599" cy="313305"/>
            </a:xfrm>
          </p:grpSpPr>
          <p:sp>
            <p:nvSpPr>
              <p:cNvPr id="33" name="Freeform 33"/>
              <p:cNvSpPr/>
              <p:nvPr/>
            </p:nvSpPr>
            <p:spPr>
              <a:xfrm>
                <a:off x="0" y="0"/>
                <a:ext cx="1147599" cy="313305"/>
              </a:xfrm>
              <a:custGeom>
                <a:avLst/>
                <a:gdLst/>
                <a:ahLst/>
                <a:cxnLst/>
                <a:rect l="l" t="t" r="r" b="b"/>
                <a:pathLst>
                  <a:path w="1147599" h="313305">
                    <a:moveTo>
                      <a:pt x="944399" y="0"/>
                    </a:moveTo>
                    <a:cubicBezTo>
                      <a:pt x="1056623" y="0"/>
                      <a:pt x="1147599" y="70136"/>
                      <a:pt x="1147599" y="156652"/>
                    </a:cubicBezTo>
                    <a:cubicBezTo>
                      <a:pt x="1147599" y="243169"/>
                      <a:pt x="1056623" y="313305"/>
                      <a:pt x="944399"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34" name="TextBox 34"/>
              <p:cNvSpPr txBox="1"/>
              <p:nvPr/>
            </p:nvSpPr>
            <p:spPr>
              <a:xfrm>
                <a:off x="0" y="-38100"/>
                <a:ext cx="1147599" cy="351405"/>
              </a:xfrm>
              <a:prstGeom prst="rect">
                <a:avLst/>
              </a:prstGeom>
            </p:spPr>
            <p:txBody>
              <a:bodyPr lIns="50800" tIns="50800" rIns="50800" bIns="50800" rtlCol="0" anchor="ctr"/>
              <a:lstStyle/>
              <a:p>
                <a:pPr algn="ctr">
                  <a:lnSpc>
                    <a:spcPts val="2659"/>
                  </a:lnSpc>
                </a:pPr>
                <a:endParaRPr/>
              </a:p>
            </p:txBody>
          </p:sp>
        </p:grpSp>
        <p:sp>
          <p:nvSpPr>
            <p:cNvPr id="35" name="Freeform 35" descr="Изображение выглядит как текст  Автоматически созданное описание"/>
            <p:cNvSpPr/>
            <p:nvPr/>
          </p:nvSpPr>
          <p:spPr>
            <a:xfrm>
              <a:off x="347845" y="205563"/>
              <a:ext cx="2156949" cy="643795"/>
            </a:xfrm>
            <a:custGeom>
              <a:avLst/>
              <a:gdLst/>
              <a:ahLst/>
              <a:cxnLst/>
              <a:rect l="l" t="t" r="r" b="b"/>
              <a:pathLst>
                <a:path w="2156949" h="643795">
                  <a:moveTo>
                    <a:pt x="0" y="0"/>
                  </a:moveTo>
                  <a:lnTo>
                    <a:pt x="2156949" y="0"/>
                  </a:lnTo>
                  <a:lnTo>
                    <a:pt x="2156949" y="643795"/>
                  </a:lnTo>
                  <a:lnTo>
                    <a:pt x="0" y="643795"/>
                  </a:lnTo>
                  <a:lnTo>
                    <a:pt x="0" y="0"/>
                  </a:lnTo>
                  <a:close/>
                </a:path>
              </a:pathLst>
            </a:custGeom>
            <a:blipFill>
              <a:blip r:embed="rId4"/>
              <a:stretch>
                <a:fillRect l="-6246" r="-42347" b="-2227"/>
              </a:stretch>
            </a:blipFill>
          </p:spPr>
        </p:sp>
        <p:sp>
          <p:nvSpPr>
            <p:cNvPr id="36" name="Freeform 36"/>
            <p:cNvSpPr/>
            <p:nvPr/>
          </p:nvSpPr>
          <p:spPr>
            <a:xfrm>
              <a:off x="2534078" y="154892"/>
              <a:ext cx="1109547" cy="955191"/>
            </a:xfrm>
            <a:custGeom>
              <a:avLst/>
              <a:gdLst/>
              <a:ahLst/>
              <a:cxnLst/>
              <a:rect l="l" t="t" r="r" b="b"/>
              <a:pathLst>
                <a:path w="1109547" h="955191">
                  <a:moveTo>
                    <a:pt x="0" y="0"/>
                  </a:moveTo>
                  <a:lnTo>
                    <a:pt x="1109548" y="0"/>
                  </a:lnTo>
                  <a:lnTo>
                    <a:pt x="1109548" y="955191"/>
                  </a:lnTo>
                  <a:lnTo>
                    <a:pt x="0" y="955191"/>
                  </a:lnTo>
                  <a:lnTo>
                    <a:pt x="0" y="0"/>
                  </a:lnTo>
                  <a:close/>
                </a:path>
              </a:pathLst>
            </a:custGeom>
            <a:blipFill>
              <a:blip r:embed="rId5"/>
              <a:stretch>
                <a:fillRect l="-1468" t="-19572" r="-1468"/>
              </a:stretch>
            </a:blipFill>
          </p:spPr>
        </p:sp>
      </p:grpSp>
      <p:sp>
        <p:nvSpPr>
          <p:cNvPr id="38" name="TextBox 38"/>
          <p:cNvSpPr txBox="1"/>
          <p:nvPr/>
        </p:nvSpPr>
        <p:spPr>
          <a:xfrm>
            <a:off x="4061071" y="460461"/>
            <a:ext cx="10165857" cy="2795637"/>
          </a:xfrm>
          <a:prstGeom prst="rect">
            <a:avLst/>
          </a:prstGeom>
        </p:spPr>
        <p:txBody>
          <a:bodyPr lIns="0" tIns="0" rIns="0" bIns="0" rtlCol="0" anchor="t">
            <a:spAutoFit/>
          </a:bodyPr>
          <a:lstStyle/>
          <a:p>
            <a:pPr algn="ctr">
              <a:lnSpc>
                <a:spcPts val="10920"/>
              </a:lnSpc>
            </a:pPr>
            <a:r>
              <a:rPr lang="uk-UA" sz="6000" dirty="0" smtClean="0">
                <a:solidFill>
                  <a:srgbClr val="FFFFFF"/>
                </a:solidFill>
                <a:latin typeface="Tex Gyre Adventor"/>
                <a:ea typeface="Tex Gyre Adventor"/>
                <a:cs typeface="Tex Gyre Adventor"/>
                <a:sym typeface="Tex Gyre Adventor"/>
              </a:rPr>
              <a:t>ЛЕКЦІЯ </a:t>
            </a:r>
            <a:r>
              <a:rPr lang="en-US" sz="6000" dirty="0" smtClean="0">
                <a:solidFill>
                  <a:srgbClr val="FFFFFF"/>
                </a:solidFill>
                <a:latin typeface="Tex Gyre Adventor"/>
                <a:ea typeface="Tex Gyre Adventor"/>
                <a:cs typeface="Tex Gyre Adventor"/>
                <a:sym typeface="Tex Gyre Adventor"/>
              </a:rPr>
              <a:t>4</a:t>
            </a:r>
            <a:r>
              <a:rPr lang="uk-UA" sz="6000" dirty="0" smtClean="0">
                <a:solidFill>
                  <a:srgbClr val="FFFFFF"/>
                </a:solidFill>
                <a:latin typeface="Tex Gyre Adventor"/>
                <a:ea typeface="Tex Gyre Adventor"/>
                <a:cs typeface="Tex Gyre Adventor"/>
                <a:sym typeface="Tex Gyre Adventor"/>
              </a:rPr>
              <a:t>. </a:t>
            </a:r>
            <a:r>
              <a:rPr lang="uk-UA" sz="6000" dirty="0" smtClean="0">
                <a:solidFill>
                  <a:srgbClr val="FFFFFF"/>
                </a:solidFill>
                <a:latin typeface="Tex Gyre Adventor"/>
                <a:ea typeface="Tex Gyre Adventor"/>
                <a:cs typeface="Tex Gyre Adventor"/>
                <a:sym typeface="Tex Gyre Adventor"/>
              </a:rPr>
              <a:t>ПОЛІТИЧНА ІДЕНТИЧНІСТЬ</a:t>
            </a:r>
            <a:endParaRPr lang="en-US" sz="6000" dirty="0">
              <a:solidFill>
                <a:srgbClr val="FFFFFF"/>
              </a:solidFill>
              <a:latin typeface="Tex Gyre Adventor"/>
              <a:ea typeface="Tex Gyre Adventor"/>
              <a:cs typeface="Tex Gyre Adventor"/>
              <a:sym typeface="Tex Gyre Adventor"/>
            </a:endParaRPr>
          </a:p>
        </p:txBody>
      </p:sp>
      <p:sp>
        <p:nvSpPr>
          <p:cNvPr id="46" name="TextBox 46"/>
          <p:cNvSpPr txBox="1"/>
          <p:nvPr/>
        </p:nvSpPr>
        <p:spPr>
          <a:xfrm>
            <a:off x="7796577" y="9251028"/>
            <a:ext cx="2694846" cy="533644"/>
          </a:xfrm>
          <a:prstGeom prst="rect">
            <a:avLst/>
          </a:prstGeom>
        </p:spPr>
        <p:txBody>
          <a:bodyPr lIns="0" tIns="0" rIns="0" bIns="0" rtlCol="0" anchor="t">
            <a:spAutoFit/>
          </a:bodyPr>
          <a:lstStyle/>
          <a:p>
            <a:pPr algn="ctr">
              <a:lnSpc>
                <a:spcPts val="4146"/>
              </a:lnSpc>
            </a:pPr>
            <a:endParaRPr lang="en-US" sz="3769" dirty="0">
              <a:solidFill>
                <a:srgbClr val="FFFFFF"/>
              </a:solidFill>
              <a:latin typeface="Tex Gyre Adventor"/>
              <a:ea typeface="Tex Gyre Adventor"/>
              <a:cs typeface="Tex Gyre Adventor"/>
              <a:sym typeface="Tex Gyre Adventor"/>
            </a:endParaRPr>
          </a:p>
        </p:txBody>
      </p:sp>
      <p:pic>
        <p:nvPicPr>
          <p:cNvPr id="1026" name="Picture 2" descr="https://upload.wikimedia.org/wikipedia/commons/a/a8/Political_Spectrum_Chart_NPOV_uk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1258" y="2967199"/>
            <a:ext cx="7215582" cy="721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844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119650" y="1271432"/>
            <a:ext cx="16715550" cy="7835478"/>
          </a:xfrm>
          <a:prstGeom prst="rect">
            <a:avLst/>
          </a:prstGeom>
        </p:spPr>
        <p:txBody>
          <a:bodyPr wrap="square" lIns="0" tIns="0" rIns="0" bIns="0" rtlCol="0" anchor="t">
            <a:spAutoFit/>
          </a:bodyPr>
          <a:lstStyle/>
          <a:p>
            <a:pPr algn="ctr">
              <a:lnSpc>
                <a:spcPts val="3490"/>
              </a:lnSpc>
            </a:pPr>
            <a:endParaRPr dirty="0"/>
          </a:p>
          <a:p>
            <a:r>
              <a:rPr lang="uk-UA" sz="4800" dirty="0" smtClean="0">
                <a:solidFill>
                  <a:schemeClr val="tx2"/>
                </a:solidFill>
                <a:latin typeface="Open Sans 1" panose="020B0604020202020204" charset="0"/>
                <a:ea typeface="Open Sans 1" panose="020B0604020202020204" charset="0"/>
                <a:cs typeface="Open Sans 1" panose="020B0604020202020204" charset="0"/>
              </a:rPr>
              <a:t>Політична </a:t>
            </a:r>
            <a:r>
              <a:rPr lang="uk-UA" sz="4800" dirty="0">
                <a:solidFill>
                  <a:schemeClr val="tx2"/>
                </a:solidFill>
                <a:latin typeface="Open Sans 1" panose="020B0604020202020204" charset="0"/>
                <a:ea typeface="Open Sans 1" panose="020B0604020202020204" charset="0"/>
                <a:cs typeface="Open Sans 1" panose="020B0604020202020204" charset="0"/>
              </a:rPr>
              <a:t>ідентичність –</a:t>
            </a:r>
          </a:p>
          <a:p>
            <a:r>
              <a:rPr lang="uk-UA" sz="4800" dirty="0" smtClean="0">
                <a:solidFill>
                  <a:schemeClr val="tx2"/>
                </a:solidFill>
                <a:latin typeface="Open Sans 1" panose="020B0604020202020204" charset="0"/>
                <a:ea typeface="Open Sans 1" panose="020B0604020202020204" charset="0"/>
                <a:cs typeface="Open Sans 1" panose="020B0604020202020204" charset="0"/>
              </a:rPr>
              <a:t>1</a:t>
            </a:r>
            <a:r>
              <a:rPr lang="uk-UA" sz="4800" dirty="0">
                <a:solidFill>
                  <a:schemeClr val="tx2"/>
                </a:solidFill>
                <a:latin typeface="Open Sans 1" panose="020B0604020202020204" charset="0"/>
                <a:ea typeface="Open Sans 1" panose="020B0604020202020204" charset="0"/>
                <a:cs typeface="Open Sans 1" panose="020B0604020202020204" charset="0"/>
              </a:rPr>
              <a:t>) ототожнення себе із певною політичною позицією;</a:t>
            </a:r>
          </a:p>
          <a:p>
            <a:r>
              <a:rPr lang="uk-UA" sz="4800" dirty="0" smtClean="0">
                <a:solidFill>
                  <a:schemeClr val="tx2"/>
                </a:solidFill>
                <a:latin typeface="Open Sans 1" panose="020B0604020202020204" charset="0"/>
                <a:ea typeface="Open Sans 1" panose="020B0604020202020204" charset="0"/>
                <a:cs typeface="Open Sans 1" panose="020B0604020202020204" charset="0"/>
              </a:rPr>
              <a:t>2</a:t>
            </a:r>
            <a:r>
              <a:rPr lang="uk-UA" sz="4800" dirty="0">
                <a:solidFill>
                  <a:schemeClr val="tx2"/>
                </a:solidFill>
                <a:latin typeface="Open Sans 1" panose="020B0604020202020204" charset="0"/>
                <a:ea typeface="Open Sans 1" panose="020B0604020202020204" charset="0"/>
                <a:cs typeface="Open Sans 1" panose="020B0604020202020204" charset="0"/>
              </a:rPr>
              <a:t>) належність (фактична або уявна) до певної політичної позиції.</a:t>
            </a:r>
          </a:p>
          <a:p>
            <a:r>
              <a:rPr lang="uk-UA" sz="4800" dirty="0" smtClean="0">
                <a:solidFill>
                  <a:schemeClr val="tx2"/>
                </a:solidFill>
                <a:latin typeface="Open Sans 1" panose="020B0604020202020204" charset="0"/>
                <a:ea typeface="Open Sans 1" panose="020B0604020202020204" charset="0"/>
                <a:cs typeface="Open Sans 1" panose="020B0604020202020204" charset="0"/>
              </a:rPr>
              <a:t>Поширеною </a:t>
            </a:r>
            <a:r>
              <a:rPr lang="uk-UA" sz="4800" dirty="0">
                <a:solidFill>
                  <a:schemeClr val="tx2"/>
                </a:solidFill>
                <a:latin typeface="Open Sans 1" panose="020B0604020202020204" charset="0"/>
                <a:ea typeface="Open Sans 1" panose="020B0604020202020204" charset="0"/>
                <a:cs typeface="Open Sans 1" panose="020B0604020202020204" charset="0"/>
              </a:rPr>
              <a:t>є інтерпретація політичної ідентичності як належності до держави як політичної спільноти, що передбачає існування певних (часто </a:t>
            </a:r>
            <a:r>
              <a:rPr lang="uk-UA" sz="4800" dirty="0" err="1">
                <a:solidFill>
                  <a:schemeClr val="tx2"/>
                </a:solidFill>
                <a:latin typeface="Open Sans 1" panose="020B0604020202020204" charset="0"/>
                <a:ea typeface="Open Sans 1" panose="020B0604020202020204" charset="0"/>
                <a:cs typeface="Open Sans 1" panose="020B0604020202020204" charset="0"/>
              </a:rPr>
              <a:t>контроверсійних</a:t>
            </a:r>
            <a:r>
              <a:rPr lang="uk-UA" sz="4800" dirty="0">
                <a:solidFill>
                  <a:schemeClr val="tx2"/>
                </a:solidFill>
                <a:latin typeface="Open Sans 1" panose="020B0604020202020204" charset="0"/>
                <a:ea typeface="Open Sans 1" panose="020B0604020202020204" charset="0"/>
                <a:cs typeface="Open Sans 1" panose="020B0604020202020204" charset="0"/>
              </a:rPr>
              <a:t> та конкуруючих) уявлень про державу та про належність до неї.</a:t>
            </a:r>
          </a:p>
          <a:p>
            <a:endParaRPr lang="uk-UA" sz="4800" dirty="0">
              <a:solidFill>
                <a:schemeClr val="tx2"/>
              </a:solidFill>
              <a:latin typeface="Open Sans 1" panose="020B0604020202020204" charset="0"/>
              <a:ea typeface="Open Sans 1" panose="020B0604020202020204" charset="0"/>
              <a:cs typeface="Open Sans 1" panose="020B0604020202020204" charset="0"/>
            </a:endParaRP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ПОЛІТИЧНА ІДЕНТИЧНІСТЬ</a:t>
            </a:r>
            <a:endParaRPr lang="uk-UA" sz="5699" dirty="0">
              <a:solidFill>
                <a:srgbClr val="1C3879"/>
              </a:solidFill>
              <a:latin typeface="Open Sans 1"/>
              <a:ea typeface="Open Sans 1"/>
              <a:cs typeface="Open Sans 1"/>
              <a:sym typeface="Open Sans 1"/>
            </a:endParaRP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831709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119650" y="1271432"/>
            <a:ext cx="16715550" cy="6003118"/>
          </a:xfrm>
          <a:prstGeom prst="rect">
            <a:avLst/>
          </a:prstGeom>
        </p:spPr>
        <p:txBody>
          <a:bodyPr wrap="square" lIns="0" tIns="0" rIns="0" bIns="0" rtlCol="0" anchor="t">
            <a:spAutoFit/>
          </a:bodyPr>
          <a:lstStyle/>
          <a:p>
            <a:pPr algn="ctr">
              <a:lnSpc>
                <a:spcPts val="3490"/>
              </a:lnSpc>
            </a:pPr>
            <a:endParaRPr dirty="0"/>
          </a:p>
          <a:p>
            <a:endParaRPr lang="uk-UA" sz="4800" dirty="0">
              <a:solidFill>
                <a:schemeClr val="tx2"/>
              </a:solidFill>
              <a:latin typeface="Open Sans 1" panose="020B0604020202020204" charset="0"/>
              <a:ea typeface="Open Sans 1" panose="020B0604020202020204" charset="0"/>
              <a:cs typeface="Open Sans 1" panose="020B0604020202020204" charset="0"/>
            </a:endParaRPr>
          </a:p>
          <a:p>
            <a:r>
              <a:rPr lang="uk-UA" sz="4800" dirty="0">
                <a:solidFill>
                  <a:schemeClr val="tx2"/>
                </a:solidFill>
                <a:latin typeface="Open Sans 1" panose="020B0604020202020204" charset="0"/>
                <a:ea typeface="Open Sans 1" panose="020B0604020202020204" charset="0"/>
                <a:cs typeface="Open Sans 1" panose="020B0604020202020204" charset="0"/>
              </a:rPr>
              <a:t>Політична ідентичність є одним з видів соціальної ідентичності, вона проявляється у прийнятті будь-якої політичної позиції. Політична ідентичність важлива для процесу включення людей у політичний процес.</a:t>
            </a:r>
          </a:p>
          <a:p>
            <a:endParaRPr lang="uk-UA" sz="4800" dirty="0">
              <a:solidFill>
                <a:schemeClr val="tx2"/>
              </a:solidFill>
              <a:latin typeface="Open Sans 1" panose="020B0604020202020204" charset="0"/>
              <a:ea typeface="Open Sans 1" panose="020B0604020202020204" charset="0"/>
              <a:cs typeface="Open Sans 1" panose="020B0604020202020204" charset="0"/>
            </a:endParaRPr>
          </a:p>
          <a:p>
            <a:endParaRPr lang="uk-UA" sz="4800" dirty="0">
              <a:solidFill>
                <a:schemeClr val="tx2"/>
              </a:solidFill>
              <a:latin typeface="Open Sans 1" panose="020B0604020202020204" charset="0"/>
              <a:ea typeface="Open Sans 1" panose="020B0604020202020204" charset="0"/>
              <a:cs typeface="Open Sans 1" panose="020B0604020202020204" charset="0"/>
            </a:endParaRPr>
          </a:p>
          <a:p>
            <a:endParaRPr lang="en-US" sz="2493"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a:solidFill>
                  <a:srgbClr val="1C3879"/>
                </a:solidFill>
                <a:latin typeface="Open Sans 1"/>
                <a:ea typeface="Open Sans 1"/>
                <a:cs typeface="Open Sans 1"/>
                <a:sym typeface="Open Sans 1"/>
              </a:rPr>
              <a:t>ПОЛІТИЧНА ІДЕНТИЧНІСТЬ</a:t>
            </a: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766176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96178">
            <a:off x="10480151" y="7114886"/>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366718" y="-8250451"/>
            <a:ext cx="15554562" cy="155545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1871350" y="3435198"/>
            <a:ext cx="3416603" cy="34166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000450" y="3435198"/>
            <a:ext cx="3416603" cy="34166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3003750" y="20028581"/>
            <a:ext cx="1136694" cy="370705"/>
            <a:chOff x="0" y="0"/>
            <a:chExt cx="1427909" cy="812658"/>
          </a:xfrm>
        </p:grpSpPr>
        <p:sp>
          <p:nvSpPr>
            <p:cNvPr id="22" name="Freeform 22"/>
            <p:cNvSpPr/>
            <p:nvPr/>
          </p:nvSpPr>
          <p:spPr>
            <a:xfrm>
              <a:off x="0" y="0"/>
              <a:ext cx="1427909" cy="812658"/>
            </a:xfrm>
            <a:custGeom>
              <a:avLst/>
              <a:gdLst/>
              <a:ahLst/>
              <a:cxnLst/>
              <a:rect l="l" t="t" r="r" b="b"/>
              <a:pathLst>
                <a:path w="1427909" h="812658">
                  <a:moveTo>
                    <a:pt x="223939" y="0"/>
                  </a:moveTo>
                  <a:lnTo>
                    <a:pt x="1203970" y="0"/>
                  </a:lnTo>
                  <a:cubicBezTo>
                    <a:pt x="1327648" y="0"/>
                    <a:pt x="1427909" y="100261"/>
                    <a:pt x="1427909" y="223939"/>
                  </a:cubicBezTo>
                  <a:lnTo>
                    <a:pt x="1427909" y="588719"/>
                  </a:lnTo>
                  <a:cubicBezTo>
                    <a:pt x="1427909" y="712397"/>
                    <a:pt x="1327648" y="812658"/>
                    <a:pt x="1203970" y="812658"/>
                  </a:cubicBezTo>
                  <a:lnTo>
                    <a:pt x="223939" y="812658"/>
                  </a:lnTo>
                  <a:cubicBezTo>
                    <a:pt x="100261" y="812658"/>
                    <a:pt x="0" y="712397"/>
                    <a:pt x="0" y="588719"/>
                  </a:cubicBezTo>
                  <a:lnTo>
                    <a:pt x="0" y="223939"/>
                  </a:lnTo>
                  <a:cubicBezTo>
                    <a:pt x="0" y="100261"/>
                    <a:pt x="100261" y="0"/>
                    <a:pt x="223939" y="0"/>
                  </a:cubicBezTo>
                  <a:close/>
                </a:path>
              </a:pathLst>
            </a:custGeom>
            <a:solidFill>
              <a:srgbClr val="1C3879"/>
            </a:solidFill>
          </p:spPr>
        </p:sp>
        <p:sp>
          <p:nvSpPr>
            <p:cNvPr id="23" name="TextBox 23"/>
            <p:cNvSpPr txBox="1"/>
            <p:nvPr/>
          </p:nvSpPr>
          <p:spPr>
            <a:xfrm>
              <a:off x="0" y="-38100"/>
              <a:ext cx="1427909" cy="85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2044402" y="6314746"/>
            <a:ext cx="3243552" cy="1755892"/>
            <a:chOff x="0" y="0"/>
            <a:chExt cx="1734388" cy="938908"/>
          </a:xfrm>
        </p:grpSpPr>
        <p:sp>
          <p:nvSpPr>
            <p:cNvPr id="25" name="Freeform 25"/>
            <p:cNvSpPr/>
            <p:nvPr/>
          </p:nvSpPr>
          <p:spPr>
            <a:xfrm>
              <a:off x="0" y="0"/>
              <a:ext cx="1734388" cy="938908"/>
            </a:xfrm>
            <a:custGeom>
              <a:avLst/>
              <a:gdLst/>
              <a:ahLst/>
              <a:cxnLst/>
              <a:rect l="l" t="t" r="r" b="b"/>
              <a:pathLst>
                <a:path w="1734388" h="938908">
                  <a:moveTo>
                    <a:pt x="238686" y="0"/>
                  </a:moveTo>
                  <a:lnTo>
                    <a:pt x="1495701" y="0"/>
                  </a:lnTo>
                  <a:cubicBezTo>
                    <a:pt x="1559005" y="0"/>
                    <a:pt x="1619716" y="25147"/>
                    <a:pt x="1664478" y="69910"/>
                  </a:cubicBezTo>
                  <a:cubicBezTo>
                    <a:pt x="1709240" y="114672"/>
                    <a:pt x="1734388" y="175383"/>
                    <a:pt x="1734388" y="238686"/>
                  </a:cubicBezTo>
                  <a:lnTo>
                    <a:pt x="1734388" y="700222"/>
                  </a:lnTo>
                  <a:cubicBezTo>
                    <a:pt x="1734388" y="763525"/>
                    <a:pt x="1709240" y="824236"/>
                    <a:pt x="1664478" y="868999"/>
                  </a:cubicBezTo>
                  <a:cubicBezTo>
                    <a:pt x="1619716" y="913761"/>
                    <a:pt x="1559005" y="938908"/>
                    <a:pt x="1495701" y="938908"/>
                  </a:cubicBezTo>
                  <a:lnTo>
                    <a:pt x="238686" y="938908"/>
                  </a:lnTo>
                  <a:cubicBezTo>
                    <a:pt x="175383" y="938908"/>
                    <a:pt x="114672" y="913761"/>
                    <a:pt x="69910" y="868999"/>
                  </a:cubicBezTo>
                  <a:cubicBezTo>
                    <a:pt x="25147" y="824236"/>
                    <a:pt x="0" y="763525"/>
                    <a:pt x="0" y="700222"/>
                  </a:cubicBezTo>
                  <a:lnTo>
                    <a:pt x="0" y="238686"/>
                  </a:lnTo>
                  <a:cubicBezTo>
                    <a:pt x="0" y="175383"/>
                    <a:pt x="25147" y="114672"/>
                    <a:pt x="69910" y="69910"/>
                  </a:cubicBezTo>
                  <a:cubicBezTo>
                    <a:pt x="114672" y="25147"/>
                    <a:pt x="175383" y="0"/>
                    <a:pt x="238686" y="0"/>
                  </a:cubicBezTo>
                  <a:close/>
                </a:path>
              </a:pathLst>
            </a:custGeom>
            <a:solidFill>
              <a:srgbClr val="1C3879"/>
            </a:solidFill>
          </p:spPr>
        </p:sp>
        <p:sp>
          <p:nvSpPr>
            <p:cNvPr id="26" name="TextBox 26"/>
            <p:cNvSpPr txBox="1"/>
            <p:nvPr/>
          </p:nvSpPr>
          <p:spPr>
            <a:xfrm>
              <a:off x="0" y="-38100"/>
              <a:ext cx="1734388" cy="97700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572359" y="6149886"/>
            <a:ext cx="4217831" cy="1920752"/>
            <a:chOff x="0" y="0"/>
            <a:chExt cx="2255353" cy="1027062"/>
          </a:xfrm>
        </p:grpSpPr>
        <p:sp>
          <p:nvSpPr>
            <p:cNvPr id="28" name="Freeform 28"/>
            <p:cNvSpPr/>
            <p:nvPr/>
          </p:nvSpPr>
          <p:spPr>
            <a:xfrm>
              <a:off x="0" y="0"/>
              <a:ext cx="2255353" cy="1027062"/>
            </a:xfrm>
            <a:custGeom>
              <a:avLst/>
              <a:gdLst/>
              <a:ahLst/>
              <a:cxnLst/>
              <a:rect l="l" t="t" r="r" b="b"/>
              <a:pathLst>
                <a:path w="2255353" h="1027062">
                  <a:moveTo>
                    <a:pt x="183552" y="0"/>
                  </a:moveTo>
                  <a:lnTo>
                    <a:pt x="2071801" y="0"/>
                  </a:lnTo>
                  <a:cubicBezTo>
                    <a:pt x="2120482" y="0"/>
                    <a:pt x="2167169" y="19338"/>
                    <a:pt x="2201592" y="53761"/>
                  </a:cubicBezTo>
                  <a:cubicBezTo>
                    <a:pt x="2236015" y="88184"/>
                    <a:pt x="2255353" y="134871"/>
                    <a:pt x="2255353" y="183552"/>
                  </a:cubicBezTo>
                  <a:lnTo>
                    <a:pt x="2255353" y="843510"/>
                  </a:lnTo>
                  <a:cubicBezTo>
                    <a:pt x="2255353" y="944883"/>
                    <a:pt x="2173174" y="1027062"/>
                    <a:pt x="2071801" y="1027062"/>
                  </a:cubicBezTo>
                  <a:lnTo>
                    <a:pt x="183552" y="1027062"/>
                  </a:lnTo>
                  <a:cubicBezTo>
                    <a:pt x="82179" y="1027062"/>
                    <a:pt x="0" y="944883"/>
                    <a:pt x="0" y="843510"/>
                  </a:cubicBezTo>
                  <a:lnTo>
                    <a:pt x="0" y="183552"/>
                  </a:lnTo>
                  <a:cubicBezTo>
                    <a:pt x="0" y="82179"/>
                    <a:pt x="82179" y="0"/>
                    <a:pt x="183552" y="0"/>
                  </a:cubicBezTo>
                  <a:close/>
                </a:path>
              </a:pathLst>
            </a:custGeom>
            <a:solidFill>
              <a:srgbClr val="1C3879"/>
            </a:solidFill>
          </p:spPr>
        </p:sp>
        <p:sp>
          <p:nvSpPr>
            <p:cNvPr id="29" name="TextBox 29"/>
            <p:cNvSpPr txBox="1"/>
            <p:nvPr/>
          </p:nvSpPr>
          <p:spPr>
            <a:xfrm>
              <a:off x="0" y="-38100"/>
              <a:ext cx="2255353" cy="106516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1" name="Group 31"/>
          <p:cNvGrpSpPr/>
          <p:nvPr/>
        </p:nvGrpSpPr>
        <p:grpSpPr>
          <a:xfrm>
            <a:off x="15287954" y="187055"/>
            <a:ext cx="2864073" cy="832562"/>
            <a:chOff x="0" y="0"/>
            <a:chExt cx="3818763" cy="1110083"/>
          </a:xfrm>
        </p:grpSpPr>
        <p:grpSp>
          <p:nvGrpSpPr>
            <p:cNvPr id="32" name="Group 32"/>
            <p:cNvGrpSpPr/>
            <p:nvPr/>
          </p:nvGrpSpPr>
          <p:grpSpPr>
            <a:xfrm>
              <a:off x="0" y="0"/>
              <a:ext cx="3818763" cy="1042557"/>
              <a:chOff x="0" y="0"/>
              <a:chExt cx="1147599" cy="313305"/>
            </a:xfrm>
          </p:grpSpPr>
          <p:sp>
            <p:nvSpPr>
              <p:cNvPr id="33" name="Freeform 33"/>
              <p:cNvSpPr/>
              <p:nvPr/>
            </p:nvSpPr>
            <p:spPr>
              <a:xfrm>
                <a:off x="0" y="0"/>
                <a:ext cx="1147599" cy="313305"/>
              </a:xfrm>
              <a:custGeom>
                <a:avLst/>
                <a:gdLst/>
                <a:ahLst/>
                <a:cxnLst/>
                <a:rect l="l" t="t" r="r" b="b"/>
                <a:pathLst>
                  <a:path w="1147599" h="313305">
                    <a:moveTo>
                      <a:pt x="944399" y="0"/>
                    </a:moveTo>
                    <a:cubicBezTo>
                      <a:pt x="1056623" y="0"/>
                      <a:pt x="1147599" y="70136"/>
                      <a:pt x="1147599" y="156652"/>
                    </a:cubicBezTo>
                    <a:cubicBezTo>
                      <a:pt x="1147599" y="243169"/>
                      <a:pt x="1056623" y="313305"/>
                      <a:pt x="944399"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34" name="TextBox 34"/>
              <p:cNvSpPr txBox="1"/>
              <p:nvPr/>
            </p:nvSpPr>
            <p:spPr>
              <a:xfrm>
                <a:off x="0" y="-38100"/>
                <a:ext cx="1147599" cy="351405"/>
              </a:xfrm>
              <a:prstGeom prst="rect">
                <a:avLst/>
              </a:prstGeom>
            </p:spPr>
            <p:txBody>
              <a:bodyPr lIns="50800" tIns="50800" rIns="50800" bIns="50800" rtlCol="0" anchor="ctr"/>
              <a:lstStyle/>
              <a:p>
                <a:pPr algn="ctr">
                  <a:lnSpc>
                    <a:spcPts val="2659"/>
                  </a:lnSpc>
                </a:pPr>
                <a:endParaRPr/>
              </a:p>
            </p:txBody>
          </p:sp>
        </p:grpSp>
        <p:sp>
          <p:nvSpPr>
            <p:cNvPr id="35" name="Freeform 35" descr="Изображение выглядит как текст  Автоматически созданное описание"/>
            <p:cNvSpPr/>
            <p:nvPr/>
          </p:nvSpPr>
          <p:spPr>
            <a:xfrm>
              <a:off x="347845" y="205563"/>
              <a:ext cx="2156949" cy="643795"/>
            </a:xfrm>
            <a:custGeom>
              <a:avLst/>
              <a:gdLst/>
              <a:ahLst/>
              <a:cxnLst/>
              <a:rect l="l" t="t" r="r" b="b"/>
              <a:pathLst>
                <a:path w="2156949" h="643795">
                  <a:moveTo>
                    <a:pt x="0" y="0"/>
                  </a:moveTo>
                  <a:lnTo>
                    <a:pt x="2156949" y="0"/>
                  </a:lnTo>
                  <a:lnTo>
                    <a:pt x="2156949" y="643795"/>
                  </a:lnTo>
                  <a:lnTo>
                    <a:pt x="0" y="643795"/>
                  </a:lnTo>
                  <a:lnTo>
                    <a:pt x="0" y="0"/>
                  </a:lnTo>
                  <a:close/>
                </a:path>
              </a:pathLst>
            </a:custGeom>
            <a:blipFill>
              <a:blip r:embed="rId4"/>
              <a:stretch>
                <a:fillRect l="-6246" r="-42347" b="-2227"/>
              </a:stretch>
            </a:blipFill>
          </p:spPr>
        </p:sp>
        <p:sp>
          <p:nvSpPr>
            <p:cNvPr id="36" name="Freeform 36"/>
            <p:cNvSpPr/>
            <p:nvPr/>
          </p:nvSpPr>
          <p:spPr>
            <a:xfrm>
              <a:off x="2534078" y="154892"/>
              <a:ext cx="1109547" cy="955191"/>
            </a:xfrm>
            <a:custGeom>
              <a:avLst/>
              <a:gdLst/>
              <a:ahLst/>
              <a:cxnLst/>
              <a:rect l="l" t="t" r="r" b="b"/>
              <a:pathLst>
                <a:path w="1109547" h="955191">
                  <a:moveTo>
                    <a:pt x="0" y="0"/>
                  </a:moveTo>
                  <a:lnTo>
                    <a:pt x="1109548" y="0"/>
                  </a:lnTo>
                  <a:lnTo>
                    <a:pt x="1109548" y="955191"/>
                  </a:lnTo>
                  <a:lnTo>
                    <a:pt x="0" y="955191"/>
                  </a:lnTo>
                  <a:lnTo>
                    <a:pt x="0" y="0"/>
                  </a:lnTo>
                  <a:close/>
                </a:path>
              </a:pathLst>
            </a:custGeom>
            <a:blipFill>
              <a:blip r:embed="rId5"/>
              <a:stretch>
                <a:fillRect l="-1468" t="-19572" r="-1468"/>
              </a:stretch>
            </a:blipFill>
          </p:spPr>
        </p:sp>
      </p:grpSp>
      <p:sp>
        <p:nvSpPr>
          <p:cNvPr id="38" name="TextBox 38"/>
          <p:cNvSpPr txBox="1"/>
          <p:nvPr/>
        </p:nvSpPr>
        <p:spPr>
          <a:xfrm>
            <a:off x="4061071" y="460461"/>
            <a:ext cx="10165857" cy="2795637"/>
          </a:xfrm>
          <a:prstGeom prst="rect">
            <a:avLst/>
          </a:prstGeom>
        </p:spPr>
        <p:txBody>
          <a:bodyPr lIns="0" tIns="0" rIns="0" bIns="0" rtlCol="0" anchor="t">
            <a:spAutoFit/>
          </a:bodyPr>
          <a:lstStyle/>
          <a:p>
            <a:pPr algn="ctr">
              <a:lnSpc>
                <a:spcPts val="10920"/>
              </a:lnSpc>
            </a:pPr>
            <a:r>
              <a:rPr lang="uk-UA" sz="6000" dirty="0" smtClean="0">
                <a:solidFill>
                  <a:srgbClr val="FFFFFF"/>
                </a:solidFill>
                <a:latin typeface="Tex Gyre Adventor"/>
                <a:ea typeface="Tex Gyre Adventor"/>
                <a:cs typeface="Tex Gyre Adventor"/>
                <a:sym typeface="Tex Gyre Adventor"/>
              </a:rPr>
              <a:t>ЛЕКЦІЯ 1. ТЕОРІЯ ІДЕНТИЧНОСТІ</a:t>
            </a:r>
            <a:endParaRPr lang="en-US" sz="6000" dirty="0">
              <a:solidFill>
                <a:srgbClr val="FFFFFF"/>
              </a:solidFill>
              <a:latin typeface="Tex Gyre Adventor"/>
              <a:ea typeface="Tex Gyre Adventor"/>
              <a:cs typeface="Tex Gyre Adventor"/>
              <a:sym typeface="Tex Gyre Adventor"/>
            </a:endParaRPr>
          </a:p>
        </p:txBody>
      </p:sp>
      <p:sp>
        <p:nvSpPr>
          <p:cNvPr id="46" name="TextBox 46"/>
          <p:cNvSpPr txBox="1"/>
          <p:nvPr/>
        </p:nvSpPr>
        <p:spPr>
          <a:xfrm>
            <a:off x="7796577" y="9251028"/>
            <a:ext cx="2694846" cy="533644"/>
          </a:xfrm>
          <a:prstGeom prst="rect">
            <a:avLst/>
          </a:prstGeom>
        </p:spPr>
        <p:txBody>
          <a:bodyPr lIns="0" tIns="0" rIns="0" bIns="0" rtlCol="0" anchor="t">
            <a:spAutoFit/>
          </a:bodyPr>
          <a:lstStyle/>
          <a:p>
            <a:pPr algn="ctr">
              <a:lnSpc>
                <a:spcPts val="4146"/>
              </a:lnSpc>
            </a:pPr>
            <a:endParaRPr lang="en-US" sz="3769" dirty="0">
              <a:solidFill>
                <a:srgbClr val="FFFFFF"/>
              </a:solidFill>
              <a:latin typeface="Tex Gyre Adventor"/>
              <a:ea typeface="Tex Gyre Adventor"/>
              <a:cs typeface="Tex Gyre Adventor"/>
              <a:sym typeface="Tex Gyre Adventor"/>
            </a:endParaRPr>
          </a:p>
        </p:txBody>
      </p:sp>
      <p:pic>
        <p:nvPicPr>
          <p:cNvPr id="4098" name="Picture 2" descr="Презентація. Тема: &quot;Криза ідентичності&quot; | Презентація. Громадянська освіт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0602" y="3869009"/>
            <a:ext cx="11137014" cy="583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709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119650" y="1271432"/>
            <a:ext cx="16715550" cy="7386638"/>
          </a:xfrm>
          <a:prstGeom prst="rect">
            <a:avLst/>
          </a:prstGeom>
        </p:spPr>
        <p:txBody>
          <a:bodyPr wrap="square" lIns="0" tIns="0" rIns="0" bIns="0" rtlCol="0" anchor="t">
            <a:spAutoFit/>
          </a:bodyPr>
          <a:lstStyle/>
          <a:p>
            <a:endParaRPr lang="uk-UA" sz="4800" dirty="0">
              <a:solidFill>
                <a:schemeClr val="tx2"/>
              </a:solidFill>
              <a:latin typeface="Open Sans 1" panose="020B0604020202020204" charset="0"/>
              <a:ea typeface="Open Sans 1" panose="020B0604020202020204" charset="0"/>
              <a:cs typeface="Open Sans 1" panose="020B0604020202020204" charset="0"/>
            </a:endParaRPr>
          </a:p>
          <a:p>
            <a:r>
              <a:rPr lang="uk-UA" sz="4800" dirty="0">
                <a:solidFill>
                  <a:schemeClr val="tx2"/>
                </a:solidFill>
                <a:latin typeface="Open Sans 1" panose="020B0604020202020204" charset="0"/>
                <a:ea typeface="Open Sans 1" panose="020B0604020202020204" charset="0"/>
                <a:cs typeface="Open Sans 1" panose="020B0604020202020204" charset="0"/>
              </a:rPr>
              <a:t>Ототожнення з тією чи іншою політичною позицією залежить від багатьох факторів, таких як соціальна позиція, оцінка політичної ситуації в цілому, сформовані політичні симпатії та антипатії та ін. Політична ідентичність трактується так само, як визначення приналежності до тієї чи іншої групи, яка характеризується спільністю політичних поглядів та інтересів.</a:t>
            </a:r>
          </a:p>
          <a:p>
            <a:endParaRPr lang="uk-UA" sz="4800" dirty="0">
              <a:solidFill>
                <a:schemeClr val="tx2"/>
              </a:solidFill>
              <a:latin typeface="Open Sans 1" panose="020B0604020202020204" charset="0"/>
              <a:ea typeface="Open Sans 1" panose="020B0604020202020204" charset="0"/>
              <a:cs typeface="Open Sans 1" panose="020B0604020202020204" charset="0"/>
            </a:endParaRP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a:solidFill>
                  <a:srgbClr val="1C3879"/>
                </a:solidFill>
                <a:latin typeface="Open Sans 1"/>
                <a:ea typeface="Open Sans 1"/>
                <a:cs typeface="Open Sans 1"/>
                <a:sym typeface="Open Sans 1"/>
              </a:rPr>
              <a:t>ПОЛІТИЧНА ІДЕНТИЧНІСТЬ</a:t>
            </a: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5653054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119650" y="1271432"/>
            <a:ext cx="16715550" cy="5157822"/>
          </a:xfrm>
          <a:prstGeom prst="rect">
            <a:avLst/>
          </a:prstGeom>
        </p:spPr>
        <p:txBody>
          <a:bodyPr wrap="square" lIns="0" tIns="0" rIns="0" bIns="0" rtlCol="0" anchor="t">
            <a:spAutoFit/>
          </a:bodyPr>
          <a:lstStyle/>
          <a:p>
            <a:pPr algn="ctr">
              <a:lnSpc>
                <a:spcPts val="3490"/>
              </a:lnSpc>
            </a:pPr>
            <a:endParaRPr dirty="0"/>
          </a:p>
          <a:p>
            <a:endParaRPr lang="uk-UA" sz="4800" dirty="0">
              <a:solidFill>
                <a:schemeClr val="tx2"/>
              </a:solidFill>
              <a:latin typeface="Open Sans 1" panose="020B0604020202020204" charset="0"/>
              <a:ea typeface="Open Sans 1" panose="020B0604020202020204" charset="0"/>
              <a:cs typeface="Open Sans 1" panose="020B0604020202020204" charset="0"/>
            </a:endParaRPr>
          </a:p>
          <a:p>
            <a:endParaRPr lang="uk-UA" sz="4800" dirty="0">
              <a:solidFill>
                <a:schemeClr val="tx2"/>
              </a:solidFill>
              <a:latin typeface="Open Sans 1" panose="020B0604020202020204" charset="0"/>
              <a:ea typeface="Open Sans 1" panose="020B0604020202020204" charset="0"/>
              <a:cs typeface="Open Sans 1" panose="020B0604020202020204" charset="0"/>
            </a:endParaRPr>
          </a:p>
          <a:p>
            <a:r>
              <a:rPr lang="uk-UA" sz="5400" dirty="0">
                <a:solidFill>
                  <a:schemeClr val="tx2"/>
                </a:solidFill>
                <a:latin typeface="Open Sans 1" panose="020B0604020202020204" charset="0"/>
                <a:ea typeface="Open Sans 1" panose="020B0604020202020204" charset="0"/>
                <a:cs typeface="Open Sans 1" panose="020B0604020202020204" charset="0"/>
              </a:rPr>
              <a:t>Ситуаційна політична ідентичність. Вона схильна до зовнішнього впливу й може змінюватися під впливом зовнішніх факторів.</a:t>
            </a:r>
          </a:p>
          <a:p>
            <a:endParaRPr lang="uk-UA" sz="4800" dirty="0">
              <a:solidFill>
                <a:schemeClr val="tx2"/>
              </a:solidFill>
              <a:latin typeface="Open Sans 1" panose="020B0604020202020204" charset="0"/>
              <a:ea typeface="Open Sans 1" panose="020B0604020202020204" charset="0"/>
              <a:cs typeface="Open Sans 1" panose="020B0604020202020204" charset="0"/>
            </a:endParaRP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a:solidFill>
                  <a:srgbClr val="1C3879"/>
                </a:solidFill>
                <a:latin typeface="Open Sans 1"/>
                <a:ea typeface="Open Sans 1"/>
                <a:cs typeface="Open Sans 1"/>
                <a:sym typeface="Open Sans 1"/>
              </a:rPr>
              <a:t>ПОЛІТИЧНА ІДЕНТИЧНІСТЬ</a:t>
            </a: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0604032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838200" y="1271432"/>
            <a:ext cx="16997000" cy="4431983"/>
          </a:xfrm>
          <a:prstGeom prst="rect">
            <a:avLst/>
          </a:prstGeom>
        </p:spPr>
        <p:txBody>
          <a:bodyPr wrap="square" lIns="0" tIns="0" rIns="0" bIns="0" rtlCol="0" anchor="t">
            <a:spAutoFit/>
          </a:bodyPr>
          <a:lstStyle/>
          <a:p>
            <a:endParaRPr lang="uk-UA" sz="4800" dirty="0">
              <a:solidFill>
                <a:schemeClr val="tx2"/>
              </a:solidFill>
              <a:latin typeface="Open Sans 1" panose="020B0604020202020204" charset="0"/>
              <a:ea typeface="Open Sans 1" panose="020B0604020202020204" charset="0"/>
              <a:cs typeface="Open Sans 1" panose="020B0604020202020204" charset="0"/>
            </a:endParaRPr>
          </a:p>
          <a:p>
            <a:r>
              <a:rPr lang="uk-UA" sz="4800" dirty="0">
                <a:solidFill>
                  <a:schemeClr val="tx2"/>
                </a:solidFill>
                <a:latin typeface="Open Sans 1" panose="020B0604020202020204" charset="0"/>
                <a:ea typeface="Open Sans 1" panose="020B0604020202020204" charset="0"/>
                <a:cs typeface="Open Sans 1" panose="020B0604020202020204" charset="0"/>
              </a:rPr>
              <a:t>Базисна політична ідентичність. Вона формується на основі наявного у людини політичного досвіду і висловлює значимість для індивіда певних політичних позицій, його ставлення до них.</a:t>
            </a:r>
          </a:p>
          <a:p>
            <a:endParaRPr lang="uk-UA" sz="4800" dirty="0">
              <a:solidFill>
                <a:schemeClr val="tx2"/>
              </a:solidFill>
              <a:latin typeface="Open Sans 1" panose="020B0604020202020204" charset="0"/>
              <a:ea typeface="Open Sans 1" panose="020B0604020202020204" charset="0"/>
              <a:cs typeface="Open Sans 1" panose="020B0604020202020204" charset="0"/>
            </a:endParaRP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a:solidFill>
                  <a:srgbClr val="1C3879"/>
                </a:solidFill>
                <a:latin typeface="Open Sans 1"/>
                <a:ea typeface="Open Sans 1"/>
                <a:cs typeface="Open Sans 1"/>
                <a:sym typeface="Open Sans 1"/>
              </a:rPr>
              <a:t>ПОЛІТИЧНА ІДЕНТИЧНІСТЬ</a:t>
            </a: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13650072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838200" y="1271432"/>
            <a:ext cx="16997000" cy="6647974"/>
          </a:xfrm>
          <a:prstGeom prst="rect">
            <a:avLst/>
          </a:prstGeom>
        </p:spPr>
        <p:txBody>
          <a:bodyPr wrap="square" lIns="0" tIns="0" rIns="0" bIns="0" rtlCol="0" anchor="t">
            <a:spAutoFit/>
          </a:bodyPr>
          <a:lstStyle/>
          <a:p>
            <a:endParaRPr lang="uk-UA" sz="4800" dirty="0">
              <a:solidFill>
                <a:schemeClr val="tx2"/>
              </a:solidFill>
              <a:latin typeface="Open Sans 1" panose="020B0604020202020204" charset="0"/>
              <a:ea typeface="Open Sans 1" panose="020B0604020202020204" charset="0"/>
              <a:cs typeface="Open Sans 1" panose="020B0604020202020204" charset="0"/>
            </a:endParaRPr>
          </a:p>
          <a:p>
            <a:r>
              <a:rPr lang="uk-UA" sz="4800" dirty="0">
                <a:solidFill>
                  <a:schemeClr val="tx2"/>
                </a:solidFill>
                <a:latin typeface="Open Sans 1" panose="020B0604020202020204" charset="0"/>
                <a:ea typeface="Open Sans 1" panose="020B0604020202020204" charset="0"/>
                <a:cs typeface="Open Sans 1" panose="020B0604020202020204" charset="0"/>
              </a:rPr>
              <a:t>Негативна політична ідентичність виражається в відкиданні політичної ідеології, конкретної партії, політика і </a:t>
            </a:r>
            <a:r>
              <a:rPr lang="uk-UA" sz="4800" dirty="0" err="1">
                <a:solidFill>
                  <a:schemeClr val="tx2"/>
                </a:solidFill>
                <a:latin typeface="Open Sans 1" panose="020B0604020202020204" charset="0"/>
                <a:ea typeface="Open Sans 1" panose="020B0604020202020204" charset="0"/>
                <a:cs typeface="Open Sans 1" panose="020B0604020202020204" charset="0"/>
              </a:rPr>
              <a:t>т.п</a:t>
            </a:r>
            <a:r>
              <a:rPr lang="uk-UA" sz="4800" dirty="0">
                <a:solidFill>
                  <a:schemeClr val="tx2"/>
                </a:solidFill>
                <a:latin typeface="Open Sans 1" panose="020B0604020202020204" charset="0"/>
                <a:ea typeface="Open Sans 1" panose="020B0604020202020204" charset="0"/>
                <a:cs typeface="Open Sans 1" panose="020B0604020202020204" charset="0"/>
              </a:rPr>
              <a:t>. Вона може бути як агресивною, так і досить стриманою. Така ідентичність властива найманим працівникам, приватним бізнесменам, для яких характерне критичне ставлення до владних політичних структур.</a:t>
            </a:r>
          </a:p>
          <a:p>
            <a:endParaRPr lang="uk-UA" sz="4800" dirty="0">
              <a:solidFill>
                <a:schemeClr val="tx2"/>
              </a:solidFill>
              <a:latin typeface="Open Sans 1" panose="020B0604020202020204" charset="0"/>
              <a:ea typeface="Open Sans 1" panose="020B0604020202020204" charset="0"/>
              <a:cs typeface="Open Sans 1" panose="020B0604020202020204" charset="0"/>
            </a:endParaRP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a:solidFill>
                  <a:srgbClr val="1C3879"/>
                </a:solidFill>
                <a:latin typeface="Open Sans 1"/>
                <a:ea typeface="Open Sans 1"/>
                <a:cs typeface="Open Sans 1"/>
                <a:sym typeface="Open Sans 1"/>
              </a:rPr>
              <a:t>ПОЛІТИЧНА ІДЕНТИЧНІСТЬ</a:t>
            </a: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19886616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838200" y="1271432"/>
            <a:ext cx="16997000" cy="4431983"/>
          </a:xfrm>
          <a:prstGeom prst="rect">
            <a:avLst/>
          </a:prstGeom>
        </p:spPr>
        <p:txBody>
          <a:bodyPr wrap="square" lIns="0" tIns="0" rIns="0" bIns="0" rtlCol="0" anchor="t">
            <a:spAutoFit/>
          </a:bodyPr>
          <a:lstStyle/>
          <a:p>
            <a:r>
              <a:rPr lang="uk-UA" sz="4800" dirty="0" smtClean="0">
                <a:solidFill>
                  <a:schemeClr val="tx2"/>
                </a:solidFill>
                <a:latin typeface="Open Sans 1" panose="020B0604020202020204" charset="0"/>
                <a:ea typeface="Open Sans 1" panose="020B0604020202020204" charset="0"/>
                <a:cs typeface="Open Sans 1" panose="020B0604020202020204" charset="0"/>
              </a:rPr>
              <a:t>У </a:t>
            </a:r>
            <a:r>
              <a:rPr lang="uk-UA" sz="4800" dirty="0">
                <a:solidFill>
                  <a:schemeClr val="tx2"/>
                </a:solidFill>
                <a:latin typeface="Open Sans 1" panose="020B0604020202020204" charset="0"/>
                <a:ea typeface="Open Sans 1" panose="020B0604020202020204" charset="0"/>
                <a:cs typeface="Open Sans 1" panose="020B0604020202020204" charset="0"/>
              </a:rPr>
              <a:t>політичній ідентичності важливу роль відіграє такий її вид, як ідентифікація з політичним лідером. Вона може </a:t>
            </a:r>
            <a:r>
              <a:rPr lang="uk-UA" sz="4800" dirty="0" err="1">
                <a:solidFill>
                  <a:schemeClr val="tx2"/>
                </a:solidFill>
                <a:latin typeface="Open Sans 1" panose="020B0604020202020204" charset="0"/>
                <a:ea typeface="Open Sans 1" panose="020B0604020202020204" charset="0"/>
                <a:cs typeface="Open Sans 1" panose="020B0604020202020204" charset="0"/>
              </a:rPr>
              <a:t>грунтуватися</a:t>
            </a:r>
            <a:r>
              <a:rPr lang="uk-UA" sz="4800" dirty="0">
                <a:solidFill>
                  <a:schemeClr val="tx2"/>
                </a:solidFill>
                <a:latin typeface="Open Sans 1" panose="020B0604020202020204" charset="0"/>
                <a:ea typeface="Open Sans 1" panose="020B0604020202020204" charset="0"/>
                <a:cs typeface="Open Sans 1" panose="020B0604020202020204" charset="0"/>
              </a:rPr>
              <a:t> на сприйнятті політичного лідера як особистості, на поділі з ним поглядів, позицій, на вірі в його компетентність, на негативному ставленні до його конкурентів і </a:t>
            </a:r>
            <a:r>
              <a:rPr lang="uk-UA" sz="4800" dirty="0" err="1">
                <a:solidFill>
                  <a:schemeClr val="tx2"/>
                </a:solidFill>
                <a:latin typeface="Open Sans 1" panose="020B0604020202020204" charset="0"/>
                <a:ea typeface="Open Sans 1" panose="020B0604020202020204" charset="0"/>
                <a:cs typeface="Open Sans 1" panose="020B0604020202020204" charset="0"/>
              </a:rPr>
              <a:t>т.д</a:t>
            </a:r>
            <a:r>
              <a:rPr lang="uk-UA" sz="4800" dirty="0">
                <a:solidFill>
                  <a:schemeClr val="tx2"/>
                </a:solidFill>
                <a:latin typeface="Open Sans 1" panose="020B0604020202020204" charset="0"/>
                <a:ea typeface="Open Sans 1" panose="020B0604020202020204" charset="0"/>
                <a:cs typeface="Open Sans 1" panose="020B0604020202020204" charset="0"/>
              </a:rPr>
              <a:t>.</a:t>
            </a: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a:solidFill>
                  <a:srgbClr val="1C3879"/>
                </a:solidFill>
                <a:latin typeface="Open Sans 1"/>
                <a:ea typeface="Open Sans 1"/>
                <a:cs typeface="Open Sans 1"/>
                <a:sym typeface="Open Sans 1"/>
              </a:rPr>
              <a:t>ПОЛІТИЧНА ІДЕНТИЧНІСТЬ</a:t>
            </a: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19997956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838200" y="1271432"/>
            <a:ext cx="16997000" cy="1846659"/>
          </a:xfrm>
          <a:prstGeom prst="rect">
            <a:avLst/>
          </a:prstGeom>
        </p:spPr>
        <p:txBody>
          <a:bodyPr wrap="square" lIns="0" tIns="0" rIns="0" bIns="0" rtlCol="0" anchor="t">
            <a:spAutoFit/>
          </a:bodyPr>
          <a:lstStyle/>
          <a:p>
            <a:r>
              <a:rPr lang="uk-UA" sz="7200" dirty="0" smtClean="0">
                <a:solidFill>
                  <a:schemeClr val="tx2"/>
                </a:solidFill>
                <a:latin typeface="Open Sans 1" panose="020B0604020202020204" charset="0"/>
                <a:ea typeface="Open Sans 1" panose="020B0604020202020204" charset="0"/>
                <a:cs typeface="Open Sans 1" panose="020B0604020202020204" charset="0"/>
              </a:rPr>
              <a:t>демократична</a:t>
            </a:r>
            <a:r>
              <a:rPr lang="uk-UA" sz="4800" dirty="0">
                <a:solidFill>
                  <a:schemeClr val="tx2"/>
                </a:solidFill>
                <a:latin typeface="Open Sans 1" panose="020B0604020202020204" charset="0"/>
                <a:ea typeface="Open Sans 1" panose="020B0604020202020204" charset="0"/>
                <a:cs typeface="Open Sans 1" panose="020B0604020202020204" charset="0"/>
              </a:rPr>
              <a:t>, властива освіченим людям з чіткими соціальними позиціями і переконаннями</a:t>
            </a:r>
            <a:r>
              <a:rPr lang="uk-UA" sz="4800" dirty="0" smtClean="0">
                <a:solidFill>
                  <a:schemeClr val="tx2"/>
                </a:solidFill>
                <a:latin typeface="Open Sans 1" panose="020B0604020202020204" charset="0"/>
                <a:ea typeface="Open Sans 1" panose="020B0604020202020204" charset="0"/>
                <a:cs typeface="Open Sans 1" panose="020B0604020202020204" charset="0"/>
              </a:rPr>
              <a:t>.</a:t>
            </a: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a:solidFill>
                  <a:srgbClr val="1C3879"/>
                </a:solidFill>
                <a:latin typeface="Open Sans 1"/>
                <a:ea typeface="Open Sans 1"/>
                <a:cs typeface="Open Sans 1"/>
                <a:sym typeface="Open Sans 1"/>
              </a:rPr>
              <a:t>ПОЛІТИЧНА ІДЕНТИЧНІСТЬ</a:t>
            </a: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pic>
        <p:nvPicPr>
          <p:cNvPr id="2052" name="Picture 4" descr="v4_p40_g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440" y="3293753"/>
            <a:ext cx="12325350" cy="691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2833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96178">
            <a:off x="10480151" y="7114886"/>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366718" y="-8250451"/>
            <a:ext cx="15554562" cy="155545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7262773" y="3691864"/>
            <a:ext cx="3762454" cy="376245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1871350" y="3435198"/>
            <a:ext cx="3416603" cy="34166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000450" y="3435198"/>
            <a:ext cx="3416603" cy="34166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3003750" y="20028581"/>
            <a:ext cx="1136694" cy="370705"/>
            <a:chOff x="0" y="0"/>
            <a:chExt cx="1427909" cy="812658"/>
          </a:xfrm>
        </p:grpSpPr>
        <p:sp>
          <p:nvSpPr>
            <p:cNvPr id="22" name="Freeform 22"/>
            <p:cNvSpPr/>
            <p:nvPr/>
          </p:nvSpPr>
          <p:spPr>
            <a:xfrm>
              <a:off x="0" y="0"/>
              <a:ext cx="1427909" cy="812658"/>
            </a:xfrm>
            <a:custGeom>
              <a:avLst/>
              <a:gdLst/>
              <a:ahLst/>
              <a:cxnLst/>
              <a:rect l="l" t="t" r="r" b="b"/>
              <a:pathLst>
                <a:path w="1427909" h="812658">
                  <a:moveTo>
                    <a:pt x="223939" y="0"/>
                  </a:moveTo>
                  <a:lnTo>
                    <a:pt x="1203970" y="0"/>
                  </a:lnTo>
                  <a:cubicBezTo>
                    <a:pt x="1327648" y="0"/>
                    <a:pt x="1427909" y="100261"/>
                    <a:pt x="1427909" y="223939"/>
                  </a:cubicBezTo>
                  <a:lnTo>
                    <a:pt x="1427909" y="588719"/>
                  </a:lnTo>
                  <a:cubicBezTo>
                    <a:pt x="1427909" y="712397"/>
                    <a:pt x="1327648" y="812658"/>
                    <a:pt x="1203970" y="812658"/>
                  </a:cubicBezTo>
                  <a:lnTo>
                    <a:pt x="223939" y="812658"/>
                  </a:lnTo>
                  <a:cubicBezTo>
                    <a:pt x="100261" y="812658"/>
                    <a:pt x="0" y="712397"/>
                    <a:pt x="0" y="588719"/>
                  </a:cubicBezTo>
                  <a:lnTo>
                    <a:pt x="0" y="223939"/>
                  </a:lnTo>
                  <a:cubicBezTo>
                    <a:pt x="0" y="100261"/>
                    <a:pt x="100261" y="0"/>
                    <a:pt x="223939" y="0"/>
                  </a:cubicBezTo>
                  <a:close/>
                </a:path>
              </a:pathLst>
            </a:custGeom>
            <a:solidFill>
              <a:srgbClr val="1C3879"/>
            </a:solidFill>
          </p:spPr>
        </p:sp>
        <p:sp>
          <p:nvSpPr>
            <p:cNvPr id="23" name="TextBox 23"/>
            <p:cNvSpPr txBox="1"/>
            <p:nvPr/>
          </p:nvSpPr>
          <p:spPr>
            <a:xfrm>
              <a:off x="0" y="-38100"/>
              <a:ext cx="1427909" cy="85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2044402" y="6314746"/>
            <a:ext cx="3243552" cy="1755892"/>
            <a:chOff x="0" y="0"/>
            <a:chExt cx="1734388" cy="938908"/>
          </a:xfrm>
        </p:grpSpPr>
        <p:sp>
          <p:nvSpPr>
            <p:cNvPr id="25" name="Freeform 25"/>
            <p:cNvSpPr/>
            <p:nvPr/>
          </p:nvSpPr>
          <p:spPr>
            <a:xfrm>
              <a:off x="0" y="0"/>
              <a:ext cx="1734388" cy="938908"/>
            </a:xfrm>
            <a:custGeom>
              <a:avLst/>
              <a:gdLst/>
              <a:ahLst/>
              <a:cxnLst/>
              <a:rect l="l" t="t" r="r" b="b"/>
              <a:pathLst>
                <a:path w="1734388" h="938908">
                  <a:moveTo>
                    <a:pt x="238686" y="0"/>
                  </a:moveTo>
                  <a:lnTo>
                    <a:pt x="1495701" y="0"/>
                  </a:lnTo>
                  <a:cubicBezTo>
                    <a:pt x="1559005" y="0"/>
                    <a:pt x="1619716" y="25147"/>
                    <a:pt x="1664478" y="69910"/>
                  </a:cubicBezTo>
                  <a:cubicBezTo>
                    <a:pt x="1709240" y="114672"/>
                    <a:pt x="1734388" y="175383"/>
                    <a:pt x="1734388" y="238686"/>
                  </a:cubicBezTo>
                  <a:lnTo>
                    <a:pt x="1734388" y="700222"/>
                  </a:lnTo>
                  <a:cubicBezTo>
                    <a:pt x="1734388" y="763525"/>
                    <a:pt x="1709240" y="824236"/>
                    <a:pt x="1664478" y="868999"/>
                  </a:cubicBezTo>
                  <a:cubicBezTo>
                    <a:pt x="1619716" y="913761"/>
                    <a:pt x="1559005" y="938908"/>
                    <a:pt x="1495701" y="938908"/>
                  </a:cubicBezTo>
                  <a:lnTo>
                    <a:pt x="238686" y="938908"/>
                  </a:lnTo>
                  <a:cubicBezTo>
                    <a:pt x="175383" y="938908"/>
                    <a:pt x="114672" y="913761"/>
                    <a:pt x="69910" y="868999"/>
                  </a:cubicBezTo>
                  <a:cubicBezTo>
                    <a:pt x="25147" y="824236"/>
                    <a:pt x="0" y="763525"/>
                    <a:pt x="0" y="700222"/>
                  </a:cubicBezTo>
                  <a:lnTo>
                    <a:pt x="0" y="238686"/>
                  </a:lnTo>
                  <a:cubicBezTo>
                    <a:pt x="0" y="175383"/>
                    <a:pt x="25147" y="114672"/>
                    <a:pt x="69910" y="69910"/>
                  </a:cubicBezTo>
                  <a:cubicBezTo>
                    <a:pt x="114672" y="25147"/>
                    <a:pt x="175383" y="0"/>
                    <a:pt x="238686" y="0"/>
                  </a:cubicBezTo>
                  <a:close/>
                </a:path>
              </a:pathLst>
            </a:custGeom>
            <a:solidFill>
              <a:srgbClr val="1C3879"/>
            </a:solidFill>
          </p:spPr>
        </p:sp>
        <p:sp>
          <p:nvSpPr>
            <p:cNvPr id="26" name="TextBox 26"/>
            <p:cNvSpPr txBox="1"/>
            <p:nvPr/>
          </p:nvSpPr>
          <p:spPr>
            <a:xfrm>
              <a:off x="0" y="-38100"/>
              <a:ext cx="1734388" cy="97700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572359" y="6149886"/>
            <a:ext cx="4217831" cy="1920752"/>
            <a:chOff x="0" y="0"/>
            <a:chExt cx="2255353" cy="1027062"/>
          </a:xfrm>
        </p:grpSpPr>
        <p:sp>
          <p:nvSpPr>
            <p:cNvPr id="28" name="Freeform 28"/>
            <p:cNvSpPr/>
            <p:nvPr/>
          </p:nvSpPr>
          <p:spPr>
            <a:xfrm>
              <a:off x="0" y="0"/>
              <a:ext cx="2255353" cy="1027062"/>
            </a:xfrm>
            <a:custGeom>
              <a:avLst/>
              <a:gdLst/>
              <a:ahLst/>
              <a:cxnLst/>
              <a:rect l="l" t="t" r="r" b="b"/>
              <a:pathLst>
                <a:path w="2255353" h="1027062">
                  <a:moveTo>
                    <a:pt x="183552" y="0"/>
                  </a:moveTo>
                  <a:lnTo>
                    <a:pt x="2071801" y="0"/>
                  </a:lnTo>
                  <a:cubicBezTo>
                    <a:pt x="2120482" y="0"/>
                    <a:pt x="2167169" y="19338"/>
                    <a:pt x="2201592" y="53761"/>
                  </a:cubicBezTo>
                  <a:cubicBezTo>
                    <a:pt x="2236015" y="88184"/>
                    <a:pt x="2255353" y="134871"/>
                    <a:pt x="2255353" y="183552"/>
                  </a:cubicBezTo>
                  <a:lnTo>
                    <a:pt x="2255353" y="843510"/>
                  </a:lnTo>
                  <a:cubicBezTo>
                    <a:pt x="2255353" y="944883"/>
                    <a:pt x="2173174" y="1027062"/>
                    <a:pt x="2071801" y="1027062"/>
                  </a:cubicBezTo>
                  <a:lnTo>
                    <a:pt x="183552" y="1027062"/>
                  </a:lnTo>
                  <a:cubicBezTo>
                    <a:pt x="82179" y="1027062"/>
                    <a:pt x="0" y="944883"/>
                    <a:pt x="0" y="843510"/>
                  </a:cubicBezTo>
                  <a:lnTo>
                    <a:pt x="0" y="183552"/>
                  </a:lnTo>
                  <a:cubicBezTo>
                    <a:pt x="0" y="82179"/>
                    <a:pt x="82179" y="0"/>
                    <a:pt x="183552" y="0"/>
                  </a:cubicBezTo>
                  <a:close/>
                </a:path>
              </a:pathLst>
            </a:custGeom>
            <a:solidFill>
              <a:srgbClr val="1C3879"/>
            </a:solidFill>
          </p:spPr>
        </p:sp>
        <p:sp>
          <p:nvSpPr>
            <p:cNvPr id="29" name="TextBox 29"/>
            <p:cNvSpPr txBox="1"/>
            <p:nvPr/>
          </p:nvSpPr>
          <p:spPr>
            <a:xfrm>
              <a:off x="0" y="-38100"/>
              <a:ext cx="2255353" cy="106516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1" name="Group 31"/>
          <p:cNvGrpSpPr/>
          <p:nvPr/>
        </p:nvGrpSpPr>
        <p:grpSpPr>
          <a:xfrm>
            <a:off x="15287954" y="187055"/>
            <a:ext cx="2864073" cy="832562"/>
            <a:chOff x="0" y="0"/>
            <a:chExt cx="3818763" cy="1110083"/>
          </a:xfrm>
        </p:grpSpPr>
        <p:grpSp>
          <p:nvGrpSpPr>
            <p:cNvPr id="32" name="Group 32"/>
            <p:cNvGrpSpPr/>
            <p:nvPr/>
          </p:nvGrpSpPr>
          <p:grpSpPr>
            <a:xfrm>
              <a:off x="0" y="0"/>
              <a:ext cx="3818763" cy="1042557"/>
              <a:chOff x="0" y="0"/>
              <a:chExt cx="1147599" cy="313305"/>
            </a:xfrm>
          </p:grpSpPr>
          <p:sp>
            <p:nvSpPr>
              <p:cNvPr id="33" name="Freeform 33"/>
              <p:cNvSpPr/>
              <p:nvPr/>
            </p:nvSpPr>
            <p:spPr>
              <a:xfrm>
                <a:off x="0" y="0"/>
                <a:ext cx="1147599" cy="313305"/>
              </a:xfrm>
              <a:custGeom>
                <a:avLst/>
                <a:gdLst/>
                <a:ahLst/>
                <a:cxnLst/>
                <a:rect l="l" t="t" r="r" b="b"/>
                <a:pathLst>
                  <a:path w="1147599" h="313305">
                    <a:moveTo>
                      <a:pt x="944399" y="0"/>
                    </a:moveTo>
                    <a:cubicBezTo>
                      <a:pt x="1056623" y="0"/>
                      <a:pt x="1147599" y="70136"/>
                      <a:pt x="1147599" y="156652"/>
                    </a:cubicBezTo>
                    <a:cubicBezTo>
                      <a:pt x="1147599" y="243169"/>
                      <a:pt x="1056623" y="313305"/>
                      <a:pt x="944399"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34" name="TextBox 34"/>
              <p:cNvSpPr txBox="1"/>
              <p:nvPr/>
            </p:nvSpPr>
            <p:spPr>
              <a:xfrm>
                <a:off x="0" y="-38100"/>
                <a:ext cx="1147599" cy="351405"/>
              </a:xfrm>
              <a:prstGeom prst="rect">
                <a:avLst/>
              </a:prstGeom>
            </p:spPr>
            <p:txBody>
              <a:bodyPr lIns="50800" tIns="50800" rIns="50800" bIns="50800" rtlCol="0" anchor="ctr"/>
              <a:lstStyle/>
              <a:p>
                <a:pPr algn="ctr">
                  <a:lnSpc>
                    <a:spcPts val="2659"/>
                  </a:lnSpc>
                </a:pPr>
                <a:endParaRPr/>
              </a:p>
            </p:txBody>
          </p:sp>
        </p:grpSp>
        <p:sp>
          <p:nvSpPr>
            <p:cNvPr id="35" name="Freeform 35" descr="Изображение выглядит как текст  Автоматически созданное описание"/>
            <p:cNvSpPr/>
            <p:nvPr/>
          </p:nvSpPr>
          <p:spPr>
            <a:xfrm>
              <a:off x="347845" y="205563"/>
              <a:ext cx="2156949" cy="643795"/>
            </a:xfrm>
            <a:custGeom>
              <a:avLst/>
              <a:gdLst/>
              <a:ahLst/>
              <a:cxnLst/>
              <a:rect l="l" t="t" r="r" b="b"/>
              <a:pathLst>
                <a:path w="2156949" h="643795">
                  <a:moveTo>
                    <a:pt x="0" y="0"/>
                  </a:moveTo>
                  <a:lnTo>
                    <a:pt x="2156949" y="0"/>
                  </a:lnTo>
                  <a:lnTo>
                    <a:pt x="2156949" y="643795"/>
                  </a:lnTo>
                  <a:lnTo>
                    <a:pt x="0" y="643795"/>
                  </a:lnTo>
                  <a:lnTo>
                    <a:pt x="0" y="0"/>
                  </a:lnTo>
                  <a:close/>
                </a:path>
              </a:pathLst>
            </a:custGeom>
            <a:blipFill>
              <a:blip r:embed="rId4"/>
              <a:stretch>
                <a:fillRect l="-6246" r="-42347" b="-2227"/>
              </a:stretch>
            </a:blipFill>
          </p:spPr>
        </p:sp>
        <p:sp>
          <p:nvSpPr>
            <p:cNvPr id="36" name="Freeform 36"/>
            <p:cNvSpPr/>
            <p:nvPr/>
          </p:nvSpPr>
          <p:spPr>
            <a:xfrm>
              <a:off x="2534078" y="154892"/>
              <a:ext cx="1109547" cy="955191"/>
            </a:xfrm>
            <a:custGeom>
              <a:avLst/>
              <a:gdLst/>
              <a:ahLst/>
              <a:cxnLst/>
              <a:rect l="l" t="t" r="r" b="b"/>
              <a:pathLst>
                <a:path w="1109547" h="955191">
                  <a:moveTo>
                    <a:pt x="0" y="0"/>
                  </a:moveTo>
                  <a:lnTo>
                    <a:pt x="1109548" y="0"/>
                  </a:lnTo>
                  <a:lnTo>
                    <a:pt x="1109548" y="955191"/>
                  </a:lnTo>
                  <a:lnTo>
                    <a:pt x="0" y="955191"/>
                  </a:lnTo>
                  <a:lnTo>
                    <a:pt x="0" y="0"/>
                  </a:lnTo>
                  <a:close/>
                </a:path>
              </a:pathLst>
            </a:custGeom>
            <a:blipFill>
              <a:blip r:embed="rId5"/>
              <a:stretch>
                <a:fillRect l="-1468" t="-19572" r="-1468"/>
              </a:stretch>
            </a:blipFill>
          </p:spPr>
        </p:sp>
      </p:grpSp>
      <p:sp>
        <p:nvSpPr>
          <p:cNvPr id="38" name="TextBox 38"/>
          <p:cNvSpPr txBox="1"/>
          <p:nvPr/>
        </p:nvSpPr>
        <p:spPr>
          <a:xfrm>
            <a:off x="4061071" y="460461"/>
            <a:ext cx="10165857" cy="1236813"/>
          </a:xfrm>
          <a:prstGeom prst="rect">
            <a:avLst/>
          </a:prstGeom>
        </p:spPr>
        <p:txBody>
          <a:bodyPr lIns="0" tIns="0" rIns="0" bIns="0" rtlCol="0" anchor="t">
            <a:spAutoFit/>
          </a:bodyPr>
          <a:lstStyle/>
          <a:p>
            <a:pPr algn="ctr">
              <a:lnSpc>
                <a:spcPts val="10920"/>
              </a:lnSpc>
            </a:pPr>
            <a:endParaRPr lang="en-US" sz="6000" dirty="0">
              <a:solidFill>
                <a:srgbClr val="FFFFFF"/>
              </a:solidFill>
              <a:latin typeface="Tex Gyre Adventor"/>
              <a:ea typeface="Tex Gyre Adventor"/>
              <a:cs typeface="Tex Gyre Adventor"/>
              <a:sym typeface="Tex Gyre Adventor"/>
            </a:endParaRPr>
          </a:p>
        </p:txBody>
      </p:sp>
      <p:sp>
        <p:nvSpPr>
          <p:cNvPr id="46" name="TextBox 46"/>
          <p:cNvSpPr txBox="1"/>
          <p:nvPr/>
        </p:nvSpPr>
        <p:spPr>
          <a:xfrm>
            <a:off x="7796577" y="9251028"/>
            <a:ext cx="2694846" cy="533644"/>
          </a:xfrm>
          <a:prstGeom prst="rect">
            <a:avLst/>
          </a:prstGeom>
        </p:spPr>
        <p:txBody>
          <a:bodyPr lIns="0" tIns="0" rIns="0" bIns="0" rtlCol="0" anchor="t">
            <a:spAutoFit/>
          </a:bodyPr>
          <a:lstStyle/>
          <a:p>
            <a:pPr algn="ctr">
              <a:lnSpc>
                <a:spcPts val="4146"/>
              </a:lnSpc>
            </a:pPr>
            <a:endParaRPr lang="en-US" sz="3769" dirty="0">
              <a:solidFill>
                <a:srgbClr val="FFFFFF"/>
              </a:solidFill>
              <a:latin typeface="Tex Gyre Adventor"/>
              <a:ea typeface="Tex Gyre Adventor"/>
              <a:cs typeface="Tex Gyre Adventor"/>
              <a:sym typeface="Tex Gyre Adventor"/>
            </a:endParaRPr>
          </a:p>
        </p:txBody>
      </p:sp>
      <p:pic>
        <p:nvPicPr>
          <p:cNvPr id="3074" name="Picture 2" descr="Політичний процес в ЄС та його особливості"/>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8163" y="79268"/>
            <a:ext cx="13394688" cy="951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134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11932808" y="9384190"/>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308342" y="773166"/>
            <a:ext cx="16692200" cy="8863965"/>
          </a:xfrm>
          <a:prstGeom prst="rect">
            <a:avLst/>
          </a:prstGeom>
        </p:spPr>
        <p:txBody>
          <a:bodyPr wrap="square" lIns="0" tIns="0" rIns="0" bIns="0" rtlCol="0" anchor="t">
            <a:spAutoFit/>
          </a:bodyPr>
          <a:lstStyle/>
          <a:p>
            <a:r>
              <a:rPr lang="uk-UA" sz="3600" dirty="0" smtClean="0">
                <a:solidFill>
                  <a:schemeClr val="tx2"/>
                </a:solidFill>
                <a:latin typeface="Open Sans 1" panose="020B0604020202020204" charset="0"/>
                <a:ea typeface="Open Sans 1" panose="020B0604020202020204" charset="0"/>
                <a:cs typeface="Open Sans 1" panose="020B0604020202020204" charset="0"/>
              </a:rPr>
              <a:t>ЄВРОПЕЙСЬКИЙ ПАРЛАМЕНТ </a:t>
            </a:r>
          </a:p>
          <a:p>
            <a:r>
              <a:rPr lang="uk-UA" sz="3600" dirty="0" smtClean="0">
                <a:solidFill>
                  <a:schemeClr val="tx2"/>
                </a:solidFill>
                <a:latin typeface="Open Sans 1" panose="020B0604020202020204" charset="0"/>
                <a:ea typeface="Open Sans 1" panose="020B0604020202020204" charset="0"/>
                <a:cs typeface="Open Sans 1" panose="020B0604020202020204" charset="0"/>
              </a:rPr>
              <a:t>1958 рік. Всі </a:t>
            </a:r>
            <a:r>
              <a:rPr lang="uk-UA" sz="3600" dirty="0">
                <a:solidFill>
                  <a:schemeClr val="tx2"/>
                </a:solidFill>
                <a:latin typeface="Open Sans 1" panose="020B0604020202020204" charset="0"/>
                <a:ea typeface="Open Sans 1" panose="020B0604020202020204" charset="0"/>
                <a:cs typeface="Open Sans 1" panose="020B0604020202020204" charset="0"/>
              </a:rPr>
              <a:t>громадяни країн-членів ЄС, які мають право голосувати, обирають депутатів парламенту ЄС на виборах, що відбуваються кожні п’ять років. Кожна з 28 країн-членів ЄС може делегувати до парламенту Європейського Союзу певну кількість депутатів, </a:t>
            </a:r>
            <a:r>
              <a:rPr lang="uk-UA" sz="3600" dirty="0" err="1">
                <a:solidFill>
                  <a:schemeClr val="tx2"/>
                </a:solidFill>
                <a:latin typeface="Open Sans 1" panose="020B0604020202020204" charset="0"/>
                <a:ea typeface="Open Sans 1" panose="020B0604020202020204" charset="0"/>
                <a:cs typeface="Open Sans 1" panose="020B0604020202020204" charset="0"/>
              </a:rPr>
              <a:t>пропорційно</a:t>
            </a:r>
            <a:r>
              <a:rPr lang="uk-UA" sz="3600" dirty="0">
                <a:solidFill>
                  <a:schemeClr val="tx2"/>
                </a:solidFill>
                <a:latin typeface="Open Sans 1" panose="020B0604020202020204" charset="0"/>
                <a:ea typeface="Open Sans 1" panose="020B0604020202020204" charset="0"/>
                <a:cs typeface="Open Sans 1" panose="020B0604020202020204" charset="0"/>
              </a:rPr>
              <a:t> до кількості населення. Всього Європейський парламент налічує 751 депутата. Найбільшу групу (96 депутатів) утворюють делегати від Федеративної Республіки Німеччини. Адміністрація Європейського парламенту (Європарламенту) знаходиться в Люксембурзі, а пленарні засідання відбуваються в Страсбурзі та Брюсселі. Європарламент разом з Радою міністрів ЄС приймає європейські закони. Право голосу парламент має у прийнятті рішень з питань бюджету ЄС, освіти, охорони довкілля, охорони здоров’я, культури тощо. Деякі рішення ЄС потребують обов’язкового схвалення Європарламенту. Це стосується прийняття нових країн у члени ЄС, призначення членів і президента Європейської комісії</a:t>
            </a:r>
            <a:r>
              <a:rPr lang="uk-UA" sz="3600" dirty="0" smtClean="0">
                <a:solidFill>
                  <a:schemeClr val="tx2"/>
                </a:solidFill>
                <a:latin typeface="Open Sans 1" panose="020B0604020202020204" charset="0"/>
                <a:ea typeface="Open Sans 1" panose="020B0604020202020204" charset="0"/>
                <a:cs typeface="Open Sans 1" panose="020B0604020202020204" charset="0"/>
              </a:rPr>
              <a:t>.</a:t>
            </a:r>
            <a:endParaRPr lang="uk-UA" sz="3600" dirty="0">
              <a:solidFill>
                <a:schemeClr val="tx2"/>
              </a:solidFill>
              <a:latin typeface="Open Sans 1" panose="020B0604020202020204" charset="0"/>
              <a:ea typeface="Open Sans 1" panose="020B0604020202020204" charset="0"/>
              <a:cs typeface="Open Sans 1" panose="020B0604020202020204" charset="0"/>
            </a:endParaRPr>
          </a:p>
        </p:txBody>
      </p:sp>
      <p:sp>
        <p:nvSpPr>
          <p:cNvPr id="16" name="TextBox 16"/>
          <p:cNvSpPr txBox="1"/>
          <p:nvPr/>
        </p:nvSpPr>
        <p:spPr>
          <a:xfrm>
            <a:off x="575912" y="-190500"/>
            <a:ext cx="14697308" cy="958083"/>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ІНСТИТУЦІЇ ЄВРОПЕЙСЬКОГО СОЮЗУ</a:t>
            </a:r>
            <a:endParaRPr lang="uk-UA"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4473205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11932808" y="9384190"/>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308342" y="693749"/>
            <a:ext cx="17598552" cy="8863965"/>
          </a:xfrm>
          <a:prstGeom prst="rect">
            <a:avLst/>
          </a:prstGeom>
        </p:spPr>
        <p:txBody>
          <a:bodyPr wrap="square" lIns="0" tIns="0" rIns="0" bIns="0" rtlCol="0" anchor="t">
            <a:spAutoFit/>
          </a:bodyPr>
          <a:lstStyle/>
          <a:p>
            <a:r>
              <a:rPr lang="uk-UA" sz="3600" dirty="0" smtClean="0">
                <a:solidFill>
                  <a:schemeClr val="tx2"/>
                </a:solidFill>
                <a:latin typeface="Open Sans 1" panose="020B0604020202020204" charset="0"/>
                <a:ea typeface="Open Sans 1" panose="020B0604020202020204" charset="0"/>
                <a:cs typeface="Open Sans 1" panose="020B0604020202020204" charset="0"/>
              </a:rPr>
              <a:t>ЄВРОПЕЙСЬКА КОМІСІЯ</a:t>
            </a:r>
          </a:p>
          <a:p>
            <a:r>
              <a:rPr lang="uk-UA" sz="3600" dirty="0">
                <a:solidFill>
                  <a:schemeClr val="tx2"/>
                </a:solidFill>
                <a:latin typeface="Open Sans 1" panose="020B0604020202020204" charset="0"/>
                <a:ea typeface="Open Sans 1" panose="020B0604020202020204" charset="0"/>
                <a:cs typeface="Open Sans 1" panose="020B0604020202020204" charset="0"/>
              </a:rPr>
              <a:t>Європейська комісія дбає про те, щоб рішення Ради міністрів ЄС і Європарламенту насправді втілювалися в життя. Якщо країна-член ЄС не реалізує спільно прийнятий закон ЄС або не поспішає з його реалізацією, то Єврокомісія може попросити країну пришвидшити цей процес або у найгіршому випадку оштрафувати її. Європейську комісію ще називають "охоронницею договорів ЄС". Утім, вона не тільки пильнує за втіленням рішень ЄС, а й сама пропонує той чи інший законопроект парламенту Європейського Союзу або Раді ЄС. (Це так зване "право законодавчої ініціативи"). Іще одним завданням Єврокомісії є представництво ЄС назовні. Тобто, якщо ЄС укладає договір з третьою державою, не членом ЄС, або з міжнародними організаціями, то в гру вступає Європейська комісія</a:t>
            </a:r>
            <a:r>
              <a:rPr lang="uk-UA" sz="3600" dirty="0" smtClean="0">
                <a:solidFill>
                  <a:schemeClr val="tx2"/>
                </a:solidFill>
                <a:latin typeface="Open Sans 1" panose="020B0604020202020204" charset="0"/>
                <a:ea typeface="Open Sans 1" panose="020B0604020202020204" charset="0"/>
                <a:cs typeface="Open Sans 1" panose="020B0604020202020204" charset="0"/>
              </a:rPr>
              <a:t>.</a:t>
            </a:r>
            <a:endParaRPr lang="uk-UA" sz="3600" dirty="0">
              <a:solidFill>
                <a:schemeClr val="tx2"/>
              </a:solidFill>
              <a:latin typeface="Open Sans 1" panose="020B0604020202020204" charset="0"/>
              <a:ea typeface="Open Sans 1" panose="020B0604020202020204" charset="0"/>
              <a:cs typeface="Open Sans 1" panose="020B0604020202020204" charset="0"/>
            </a:endParaRPr>
          </a:p>
          <a:p>
            <a:r>
              <a:rPr lang="uk-UA" sz="3600" dirty="0">
                <a:solidFill>
                  <a:schemeClr val="tx2"/>
                </a:solidFill>
                <a:latin typeface="Open Sans 1" panose="020B0604020202020204" charset="0"/>
                <a:ea typeface="Open Sans 1" panose="020B0604020202020204" charset="0"/>
                <a:cs typeface="Open Sans 1" panose="020B0604020202020204" charset="0"/>
              </a:rPr>
              <a:t>Єврокомісія складається з 28 комісарів і президента. Отже, кожна країна-член ЄС представлена в Єврокомісії. Кандидатів у члени Єврокомісії пропонують уряди країн ЄС. Після схвалення кандидатур Європейським парламентом, вони вступають у повноваження строком на п’ять років.</a:t>
            </a:r>
          </a:p>
        </p:txBody>
      </p:sp>
      <p:sp>
        <p:nvSpPr>
          <p:cNvPr id="16" name="TextBox 16"/>
          <p:cNvSpPr txBox="1"/>
          <p:nvPr/>
        </p:nvSpPr>
        <p:spPr>
          <a:xfrm>
            <a:off x="575912" y="-190500"/>
            <a:ext cx="14697308" cy="958083"/>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ІНСТИТУЦІЇ ЄВРОПЕЙСЬКОГО СОЮЗУ</a:t>
            </a:r>
            <a:endParaRPr lang="uk-UA"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1039037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11932808" y="9384190"/>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333742" y="754883"/>
            <a:ext cx="17598552" cy="8863965"/>
          </a:xfrm>
          <a:prstGeom prst="rect">
            <a:avLst/>
          </a:prstGeom>
        </p:spPr>
        <p:txBody>
          <a:bodyPr wrap="square" lIns="0" tIns="0" rIns="0" bIns="0" rtlCol="0" anchor="t">
            <a:spAutoFit/>
          </a:bodyPr>
          <a:lstStyle/>
          <a:p>
            <a:r>
              <a:rPr lang="uk-UA" sz="3600" dirty="0">
                <a:solidFill>
                  <a:schemeClr val="tx2"/>
                </a:solidFill>
                <a:latin typeface="Open Sans 1" panose="020B0604020202020204" charset="0"/>
                <a:ea typeface="Open Sans 1" panose="020B0604020202020204" charset="0"/>
                <a:cs typeface="Open Sans 1" panose="020B0604020202020204" charset="0"/>
              </a:rPr>
              <a:t>ЄВРОПЕЙСЬКА </a:t>
            </a:r>
            <a:r>
              <a:rPr lang="uk-UA" sz="3600" dirty="0" smtClean="0">
                <a:solidFill>
                  <a:schemeClr val="tx2"/>
                </a:solidFill>
                <a:latin typeface="Open Sans 1" panose="020B0604020202020204" charset="0"/>
                <a:ea typeface="Open Sans 1" panose="020B0604020202020204" charset="0"/>
                <a:cs typeface="Open Sans 1" panose="020B0604020202020204" charset="0"/>
              </a:rPr>
              <a:t>РАДА</a:t>
            </a:r>
          </a:p>
          <a:p>
            <a:r>
              <a:rPr lang="uk-UA" sz="3600" dirty="0">
                <a:solidFill>
                  <a:schemeClr val="tx2"/>
                </a:solidFill>
                <a:latin typeface="Open Sans 1" panose="020B0604020202020204" charset="0"/>
                <a:ea typeface="Open Sans 1" panose="020B0604020202020204" charset="0"/>
                <a:cs typeface="Open Sans 1" panose="020B0604020202020204" charset="0"/>
              </a:rPr>
              <a:t>С</a:t>
            </a:r>
            <a:r>
              <a:rPr lang="uk-UA" sz="3600" dirty="0" smtClean="0">
                <a:solidFill>
                  <a:schemeClr val="tx2"/>
                </a:solidFill>
                <a:latin typeface="Open Sans 1" panose="020B0604020202020204" charset="0"/>
                <a:ea typeface="Open Sans 1" panose="020B0604020202020204" charset="0"/>
                <a:cs typeface="Open Sans 1" panose="020B0604020202020204" charset="0"/>
              </a:rPr>
              <a:t>аміт </a:t>
            </a:r>
            <a:r>
              <a:rPr lang="uk-UA" sz="3600" dirty="0">
                <a:solidFill>
                  <a:schemeClr val="tx2"/>
                </a:solidFill>
                <a:latin typeface="Open Sans 1" panose="020B0604020202020204" charset="0"/>
                <a:ea typeface="Open Sans 1" panose="020B0604020202020204" charset="0"/>
                <a:cs typeface="Open Sans 1" panose="020B0604020202020204" charset="0"/>
              </a:rPr>
              <a:t>(зустріч на найвищому рівні), участь в якому бере також президент Європейської комісії, і є засіданням Європейської ради. Засідання відбувається у тій країні, яка саме головує в Європейській раді. Головування змінюється кожні шість місяців.</a:t>
            </a:r>
          </a:p>
          <a:p>
            <a:endParaRPr lang="uk-UA" sz="3600" dirty="0">
              <a:solidFill>
                <a:schemeClr val="tx2"/>
              </a:solidFill>
              <a:latin typeface="Open Sans 1" panose="020B0604020202020204" charset="0"/>
              <a:ea typeface="Open Sans 1" panose="020B0604020202020204" charset="0"/>
              <a:cs typeface="Open Sans 1" panose="020B0604020202020204" charset="0"/>
            </a:endParaRPr>
          </a:p>
          <a:p>
            <a:r>
              <a:rPr lang="uk-UA" sz="3600" dirty="0">
                <a:solidFill>
                  <a:schemeClr val="tx2"/>
                </a:solidFill>
                <a:latin typeface="Open Sans 1" panose="020B0604020202020204" charset="0"/>
                <a:ea typeface="Open Sans 1" panose="020B0604020202020204" charset="0"/>
                <a:cs typeface="Open Sans 1" panose="020B0604020202020204" charset="0"/>
              </a:rPr>
              <a:t>Європейська рада приймає найважливіші політичні рішення в ЄС. Вона також визначає, якою бути політиці ЄС найближчим часом. З кінця 2009 року в ЄС існує посада голови (президента) Європейської ради, який обирається строком на два з половиною роки.</a:t>
            </a:r>
          </a:p>
          <a:p>
            <a:endParaRPr lang="uk-UA" sz="3600" dirty="0">
              <a:solidFill>
                <a:schemeClr val="tx2"/>
              </a:solidFill>
              <a:latin typeface="Open Sans 1" panose="020B0604020202020204" charset="0"/>
              <a:ea typeface="Open Sans 1" panose="020B0604020202020204" charset="0"/>
              <a:cs typeface="Open Sans 1" panose="020B0604020202020204" charset="0"/>
            </a:endParaRPr>
          </a:p>
          <a:p>
            <a:r>
              <a:rPr lang="uk-UA" sz="3600" dirty="0">
                <a:solidFill>
                  <a:schemeClr val="tx2"/>
                </a:solidFill>
                <a:latin typeface="Open Sans 1" panose="020B0604020202020204" charset="0"/>
                <a:ea typeface="Open Sans 1" panose="020B0604020202020204" charset="0"/>
                <a:cs typeface="Open Sans 1" panose="020B0604020202020204" charset="0"/>
              </a:rPr>
              <a:t>Крім засідань Європейської ради також відбуваються регулярні зустрічі міністрів країн-членів ЄС. Такі зустрічі міністрів називаються Радою Європейського Союзу. Якщо міністри не можуть дійти згоди, тоді питання вирішують голови урядів у Європейській раді.</a:t>
            </a:r>
          </a:p>
          <a:p>
            <a:endParaRPr lang="uk-UA" sz="3600" dirty="0" smtClean="0">
              <a:solidFill>
                <a:schemeClr val="tx2"/>
              </a:solidFill>
              <a:latin typeface="Open Sans 1" panose="020B0604020202020204" charset="0"/>
              <a:ea typeface="Open Sans 1" panose="020B0604020202020204" charset="0"/>
              <a:cs typeface="Open Sans 1" panose="020B0604020202020204" charset="0"/>
            </a:endParaRPr>
          </a:p>
        </p:txBody>
      </p:sp>
      <p:sp>
        <p:nvSpPr>
          <p:cNvPr id="16" name="TextBox 16"/>
          <p:cNvSpPr txBox="1"/>
          <p:nvPr/>
        </p:nvSpPr>
        <p:spPr>
          <a:xfrm>
            <a:off x="575912" y="-190500"/>
            <a:ext cx="14697308" cy="958083"/>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ІНСТИТУЦІЇ ЄВРОПЕЙСЬКОГО СОЮЗУ</a:t>
            </a:r>
            <a:endParaRPr lang="uk-UA"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2973620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213171" y="-1330771"/>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1119650" y="1271432"/>
            <a:ext cx="16715550" cy="6912149"/>
          </a:xfrm>
          <a:prstGeom prst="rect">
            <a:avLst/>
          </a:prstGeom>
        </p:spPr>
        <p:txBody>
          <a:bodyPr wrap="square" lIns="0" tIns="0" rIns="0" bIns="0" rtlCol="0" anchor="t">
            <a:spAutoFit/>
          </a:bodyPr>
          <a:lstStyle/>
          <a:p>
            <a:pPr algn="ctr">
              <a:lnSpc>
                <a:spcPts val="3490"/>
              </a:lnSpc>
            </a:pPr>
            <a:endParaRPr dirty="0"/>
          </a:p>
          <a:p>
            <a:r>
              <a:rPr lang="uk-UA" sz="6000" dirty="0" smtClean="0">
                <a:solidFill>
                  <a:schemeClr val="tx2"/>
                </a:solidFill>
                <a:latin typeface="Open Sans 1" panose="020B0604020202020204" charset="0"/>
                <a:ea typeface="Open Sans 1" panose="020B0604020202020204" charset="0"/>
                <a:cs typeface="Open Sans 1" panose="020B0604020202020204" charset="0"/>
              </a:rPr>
              <a:t>У загальному сенсі ідентичність виступає досить широким концептом, що включає в себе всі особистісні якості, обумовлена великим масивом біологічних, психологічних, соціальних та культурних факторів.</a:t>
            </a:r>
            <a:r>
              <a:rPr lang="uk-UA" sz="6000" dirty="0" smtClean="0"/>
              <a:t/>
            </a:r>
            <a:br>
              <a:rPr lang="uk-UA" sz="6000" dirty="0" smtClean="0"/>
            </a:br>
            <a:r>
              <a:rPr lang="en-US" sz="6000" dirty="0" smtClean="0">
                <a:solidFill>
                  <a:srgbClr val="96A5C9"/>
                </a:solidFill>
                <a:latin typeface="Tex Gyre Adventor"/>
                <a:ea typeface="Tex Gyre Adventor"/>
                <a:cs typeface="Tex Gyre Adventor"/>
                <a:sym typeface="Tex Gyre Adventor"/>
              </a:rPr>
              <a:t> </a:t>
            </a:r>
            <a:endParaRPr lang="en-US" sz="6000"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3014781" y="70899"/>
            <a:ext cx="12258437" cy="2051844"/>
          </a:xfrm>
          <a:prstGeom prst="rect">
            <a:avLst/>
          </a:prstGeom>
        </p:spPr>
        <p:txBody>
          <a:bodyPr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ТЕОРІЯ ІДЕНТИЧНІСТІ</a:t>
            </a:r>
            <a:endParaRPr lang="uk-UA" sz="5699" dirty="0">
              <a:solidFill>
                <a:srgbClr val="1C3879"/>
              </a:solidFill>
              <a:latin typeface="Open Sans 1"/>
              <a:ea typeface="Open Sans 1"/>
              <a:cs typeface="Open Sans 1"/>
              <a:sym typeface="Open Sans 1"/>
            </a:endParaRP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683686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11932808" y="9384190"/>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333742" y="754883"/>
            <a:ext cx="17598552" cy="8863965"/>
          </a:xfrm>
          <a:prstGeom prst="rect">
            <a:avLst/>
          </a:prstGeom>
        </p:spPr>
        <p:txBody>
          <a:bodyPr wrap="square" lIns="0" tIns="0" rIns="0" bIns="0" rtlCol="0" anchor="t">
            <a:spAutoFit/>
          </a:bodyPr>
          <a:lstStyle/>
          <a:p>
            <a:r>
              <a:rPr lang="uk-UA" sz="3600" dirty="0" smtClean="0">
                <a:solidFill>
                  <a:schemeClr val="tx2"/>
                </a:solidFill>
                <a:latin typeface="Open Sans 1" panose="020B0604020202020204" charset="0"/>
                <a:ea typeface="Open Sans 1" panose="020B0604020202020204" charset="0"/>
                <a:cs typeface="Open Sans 1" panose="020B0604020202020204" charset="0"/>
              </a:rPr>
              <a:t>РАДА МІНІСТРІВ ЄС</a:t>
            </a:r>
          </a:p>
          <a:p>
            <a:r>
              <a:rPr lang="uk-UA" sz="3600" dirty="0">
                <a:solidFill>
                  <a:schemeClr val="tx2"/>
                </a:solidFill>
                <a:latin typeface="Open Sans 1" panose="020B0604020202020204" charset="0"/>
                <a:ea typeface="Open Sans 1" panose="020B0604020202020204" charset="0"/>
                <a:cs typeface="Open Sans 1" panose="020B0604020202020204" charset="0"/>
              </a:rPr>
              <a:t>Р</a:t>
            </a:r>
            <a:r>
              <a:rPr lang="uk-UA" sz="3600" dirty="0" smtClean="0">
                <a:solidFill>
                  <a:schemeClr val="tx2"/>
                </a:solidFill>
                <a:latin typeface="Open Sans 1" panose="020B0604020202020204" charset="0"/>
                <a:ea typeface="Open Sans 1" panose="020B0604020202020204" charset="0"/>
                <a:cs typeface="Open Sans 1" panose="020B0604020202020204" charset="0"/>
              </a:rPr>
              <a:t>ада </a:t>
            </a:r>
            <a:r>
              <a:rPr lang="uk-UA" sz="3600" dirty="0">
                <a:solidFill>
                  <a:schemeClr val="tx2"/>
                </a:solidFill>
                <a:latin typeface="Open Sans 1" panose="020B0604020202020204" charset="0"/>
                <a:ea typeface="Open Sans 1" panose="020B0604020202020204" charset="0"/>
                <a:cs typeface="Open Sans 1" panose="020B0604020202020204" charset="0"/>
              </a:rPr>
              <a:t>Європейського Союзу – орган ЄС, де збираються усі галузеві міністри країн-членів ЄС. Недарма її часто називають "Радою міністрів ЄС". Разом з Європейським парламентом Рада є законодавчим органом ЄС. Залежно від галузі міністерств існує Рада міністрів закордонних справ, Рада міністрів фінансів, Рада міністрів сільського господарства, Рада міністрів транспорту і </a:t>
            </a:r>
            <a:r>
              <a:rPr lang="uk-UA" sz="3600" dirty="0" err="1">
                <a:solidFill>
                  <a:schemeClr val="tx2"/>
                </a:solidFill>
                <a:latin typeface="Open Sans 1" panose="020B0604020202020204" charset="0"/>
                <a:ea typeface="Open Sans 1" panose="020B0604020202020204" charset="0"/>
                <a:cs typeface="Open Sans 1" panose="020B0604020202020204" charset="0"/>
              </a:rPr>
              <a:t>т.д</a:t>
            </a:r>
            <a:r>
              <a:rPr lang="uk-UA" sz="3600" dirty="0">
                <a:solidFill>
                  <a:schemeClr val="tx2"/>
                </a:solidFill>
                <a:latin typeface="Open Sans 1" panose="020B0604020202020204" charset="0"/>
                <a:ea typeface="Open Sans 1" panose="020B0604020202020204" charset="0"/>
                <a:cs typeface="Open Sans 1" panose="020B0604020202020204" charset="0"/>
              </a:rPr>
              <a:t>. Галузеві міністри приймають рішення, що стосуються майбутнього багатьох європейських країн. Скажімо, це можуть бути рішення щодо побудови нової залізниці через Європу, або введення нових водійських прав на всій території ЄС, або щодо розміру фінансової допомоги для сільського господарства країн-членів ЄС.</a:t>
            </a:r>
          </a:p>
          <a:p>
            <a:r>
              <a:rPr lang="uk-UA" sz="3600" dirty="0" smtClean="0">
                <a:solidFill>
                  <a:schemeClr val="tx2"/>
                </a:solidFill>
                <a:latin typeface="Open Sans 1" panose="020B0604020202020204" charset="0"/>
                <a:ea typeface="Open Sans 1" panose="020B0604020202020204" charset="0"/>
                <a:cs typeface="Open Sans 1" panose="020B0604020202020204" charset="0"/>
              </a:rPr>
              <a:t>Рада </a:t>
            </a:r>
            <a:r>
              <a:rPr lang="uk-UA" sz="3600" dirty="0">
                <a:solidFill>
                  <a:schemeClr val="tx2"/>
                </a:solidFill>
                <a:latin typeface="Open Sans 1" panose="020B0604020202020204" charset="0"/>
                <a:ea typeface="Open Sans 1" panose="020B0604020202020204" charset="0"/>
                <a:cs typeface="Open Sans 1" panose="020B0604020202020204" charset="0"/>
              </a:rPr>
              <a:t>міністрів ЄС приймає закони, постанови та так звані директиви. При цьому Рада повинна враховувати рішення та рекомендації найвищої інституції (найвищого органу) ЄС – Європейської ради (тобто ради очільників держав і голів урядів усіх країн-членів ЄС). Також Рада міністрів ЄС реалізує пропозиції (законопроекти) Європейської комісії.</a:t>
            </a:r>
            <a:endParaRPr lang="uk-UA" sz="3600" dirty="0" smtClean="0">
              <a:solidFill>
                <a:schemeClr val="tx2"/>
              </a:solidFill>
              <a:latin typeface="Open Sans 1" panose="020B0604020202020204" charset="0"/>
              <a:ea typeface="Open Sans 1" panose="020B0604020202020204" charset="0"/>
              <a:cs typeface="Open Sans 1" panose="020B0604020202020204" charset="0"/>
            </a:endParaRPr>
          </a:p>
        </p:txBody>
      </p:sp>
      <p:sp>
        <p:nvSpPr>
          <p:cNvPr id="16" name="TextBox 16"/>
          <p:cNvSpPr txBox="1"/>
          <p:nvPr/>
        </p:nvSpPr>
        <p:spPr>
          <a:xfrm>
            <a:off x="575912" y="-190500"/>
            <a:ext cx="14697308" cy="958083"/>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ІНСТИТУЦІЇ ЄВРОПЕЙСЬКОГО СОЮЗУ</a:t>
            </a:r>
            <a:endParaRPr lang="uk-UA"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300796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11932808" y="9384190"/>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333742" y="754883"/>
            <a:ext cx="17598552" cy="3877985"/>
          </a:xfrm>
          <a:prstGeom prst="rect">
            <a:avLst/>
          </a:prstGeom>
        </p:spPr>
        <p:txBody>
          <a:bodyPr wrap="square" lIns="0" tIns="0" rIns="0" bIns="0" rtlCol="0" anchor="t">
            <a:spAutoFit/>
          </a:bodyPr>
          <a:lstStyle/>
          <a:p>
            <a:r>
              <a:rPr lang="uk-UA" sz="3600" dirty="0" smtClean="0">
                <a:solidFill>
                  <a:schemeClr val="tx2"/>
                </a:solidFill>
                <a:latin typeface="Open Sans 1" panose="020B0604020202020204" charset="0"/>
                <a:ea typeface="Open Sans 1" panose="020B0604020202020204" charset="0"/>
                <a:cs typeface="Open Sans 1" panose="020B0604020202020204" charset="0"/>
              </a:rPr>
              <a:t>ЄВРОПЕЙСЬКИЙ СУД</a:t>
            </a:r>
          </a:p>
          <a:p>
            <a:r>
              <a:rPr lang="uk-UA" sz="3600" dirty="0">
                <a:solidFill>
                  <a:schemeClr val="tx2"/>
                </a:solidFill>
                <a:latin typeface="Open Sans 1" panose="020B0604020202020204" charset="0"/>
                <a:ea typeface="Open Sans 1" panose="020B0604020202020204" charset="0"/>
                <a:cs typeface="Open Sans 1" panose="020B0604020202020204" charset="0"/>
              </a:rPr>
              <a:t>Європейський суд – це найвищий суд Європейського Союзу. Європейський суд засновано 1957 року. Він знаходиться у Люксембурзі. Передусім, Європейський суд слідкує за дотриманням в усіх державах-членах ЄС договорів, укладених між ними, та чинних нормативно-правових актів ЄС. Також він перевіряє відповідність нових рішень і постанов, які приймають країни-члени ЄС на національному рівні, до права ЄС.</a:t>
            </a:r>
          </a:p>
        </p:txBody>
      </p:sp>
      <p:sp>
        <p:nvSpPr>
          <p:cNvPr id="16" name="TextBox 16"/>
          <p:cNvSpPr txBox="1"/>
          <p:nvPr/>
        </p:nvSpPr>
        <p:spPr>
          <a:xfrm>
            <a:off x="575912" y="-190500"/>
            <a:ext cx="14697308" cy="958083"/>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ІНСТИТУЦІЇ ЄВРОПЕЙСЬКОГО СОЮЗУ</a:t>
            </a:r>
            <a:endParaRPr lang="uk-UA" sz="5699" dirty="0">
              <a:solidFill>
                <a:srgbClr val="1C3879"/>
              </a:solidFill>
              <a:latin typeface="Open Sans 1"/>
              <a:ea typeface="Open Sans 1"/>
              <a:cs typeface="Open Sans 1"/>
              <a:sym typeface="Open Sans 1"/>
            </a:endParaRPr>
          </a:p>
        </p:txBody>
      </p:sp>
      <p:pic>
        <p:nvPicPr>
          <p:cNvPr id="7170" name="Picture 2" descr="https://www.goethe.de/ins/ua/prj/eur/mmo/priv/14651092-STANDAR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4743426"/>
            <a:ext cx="8001000" cy="535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4517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11932808" y="9384190"/>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333742" y="754883"/>
            <a:ext cx="17598552" cy="6093976"/>
          </a:xfrm>
          <a:prstGeom prst="rect">
            <a:avLst/>
          </a:prstGeom>
        </p:spPr>
        <p:txBody>
          <a:bodyPr wrap="square" lIns="0" tIns="0" rIns="0" bIns="0" rtlCol="0" anchor="t">
            <a:spAutoFit/>
          </a:bodyPr>
          <a:lstStyle/>
          <a:p>
            <a:r>
              <a:rPr lang="uk-UA" sz="3600" dirty="0" smtClean="0">
                <a:solidFill>
                  <a:schemeClr val="tx2"/>
                </a:solidFill>
                <a:latin typeface="Open Sans 1" panose="020B0604020202020204" charset="0"/>
                <a:ea typeface="Open Sans 1" panose="020B0604020202020204" charset="0"/>
                <a:cs typeface="Open Sans 1" panose="020B0604020202020204" charset="0"/>
              </a:rPr>
              <a:t>ПРЕЗИДЕНТ ЄВРОПЕЙСЬКОЇ РАДИ</a:t>
            </a:r>
          </a:p>
          <a:p>
            <a:endParaRPr lang="uk-UA" sz="3600" dirty="0" smtClean="0">
              <a:solidFill>
                <a:schemeClr val="tx2"/>
              </a:solidFill>
              <a:latin typeface="Open Sans 1" panose="020B0604020202020204" charset="0"/>
              <a:ea typeface="Open Sans 1" panose="020B0604020202020204" charset="0"/>
              <a:cs typeface="Open Sans 1" panose="020B0604020202020204" charset="0"/>
            </a:endParaRPr>
          </a:p>
          <a:p>
            <a:r>
              <a:rPr lang="uk-UA" sz="3600" dirty="0">
                <a:solidFill>
                  <a:schemeClr val="tx2"/>
                </a:solidFill>
                <a:latin typeface="Open Sans 1" panose="020B0604020202020204" charset="0"/>
                <a:ea typeface="Open Sans 1" panose="020B0604020202020204" charset="0"/>
                <a:cs typeface="Open Sans 1" panose="020B0604020202020204" charset="0"/>
              </a:rPr>
              <a:t>З кінця 2009 року в ЄС існує посада голови (президента) Європейської ради. Голова Європейської ради представляє ЄС всередині ЄС і назовні. Строк повноважень складає два з половиною роки. Голову обирає сама Європейська рада. Переобрання можливе лише один раз.</a:t>
            </a:r>
          </a:p>
          <a:p>
            <a:r>
              <a:rPr lang="uk-UA" sz="3600" dirty="0" smtClean="0">
                <a:solidFill>
                  <a:schemeClr val="tx2"/>
                </a:solidFill>
                <a:latin typeface="Open Sans 1" panose="020B0604020202020204" charset="0"/>
                <a:ea typeface="Open Sans 1" panose="020B0604020202020204" charset="0"/>
                <a:cs typeface="Open Sans 1" panose="020B0604020202020204" charset="0"/>
              </a:rPr>
              <a:t>До </a:t>
            </a:r>
            <a:r>
              <a:rPr lang="uk-UA" sz="3600" dirty="0">
                <a:solidFill>
                  <a:schemeClr val="tx2"/>
                </a:solidFill>
                <a:latin typeface="Open Sans 1" panose="020B0604020202020204" charset="0"/>
                <a:ea typeface="Open Sans 1" panose="020B0604020202020204" charset="0"/>
                <a:cs typeface="Open Sans 1" panose="020B0604020202020204" charset="0"/>
              </a:rPr>
              <a:t>завдань голови Європейської ради входить підготовка засідань Європейської ради (так званих самітів або зустрічей на найвищому рівні). З питань зовнішньої політики ЄС голова Європейської ради тісно співпрацює з Високим представником Європейського Союзу з питань закордонних справ і політики безпеки.</a:t>
            </a:r>
          </a:p>
        </p:txBody>
      </p:sp>
      <p:sp>
        <p:nvSpPr>
          <p:cNvPr id="16" name="TextBox 16"/>
          <p:cNvSpPr txBox="1"/>
          <p:nvPr/>
        </p:nvSpPr>
        <p:spPr>
          <a:xfrm>
            <a:off x="575912" y="-190500"/>
            <a:ext cx="14697308" cy="958083"/>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ІНСТИТУЦІЇ ЄВРОПЕЙСЬКОГО СОЮЗУ</a:t>
            </a:r>
            <a:endParaRPr lang="uk-UA"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5629165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11932808" y="9384190"/>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333742" y="754883"/>
            <a:ext cx="17598552" cy="8309967"/>
          </a:xfrm>
          <a:prstGeom prst="rect">
            <a:avLst/>
          </a:prstGeom>
        </p:spPr>
        <p:txBody>
          <a:bodyPr wrap="square" lIns="0" tIns="0" rIns="0" bIns="0" rtlCol="0" anchor="t">
            <a:spAutoFit/>
          </a:bodyPr>
          <a:lstStyle/>
          <a:p>
            <a:r>
              <a:rPr lang="ru-RU" sz="3600" dirty="0" smtClean="0">
                <a:solidFill>
                  <a:schemeClr val="tx2"/>
                </a:solidFill>
                <a:latin typeface="Open Sans 1" panose="020B0604020202020204" charset="0"/>
                <a:ea typeface="Open Sans 1" panose="020B0604020202020204" charset="0"/>
                <a:cs typeface="Open Sans 1" panose="020B0604020202020204" charset="0"/>
              </a:rPr>
              <a:t>МІНІСТР ЗАКОРДОННИХ СПРАВ ЄВРОПЕЙСЬКОГО СОЮЗУ</a:t>
            </a:r>
          </a:p>
          <a:p>
            <a:endParaRPr lang="uk-UA" sz="3600" dirty="0" smtClean="0">
              <a:solidFill>
                <a:schemeClr val="tx2"/>
              </a:solidFill>
              <a:latin typeface="Open Sans 1" panose="020B0604020202020204" charset="0"/>
              <a:ea typeface="Open Sans 1" panose="020B0604020202020204" charset="0"/>
              <a:cs typeface="Open Sans 1" panose="020B0604020202020204" charset="0"/>
            </a:endParaRPr>
          </a:p>
          <a:p>
            <a:r>
              <a:rPr lang="uk-UA" sz="3600" dirty="0">
                <a:solidFill>
                  <a:schemeClr val="tx2"/>
                </a:solidFill>
                <a:latin typeface="Open Sans 1" panose="020B0604020202020204" charset="0"/>
                <a:ea typeface="Open Sans 1" panose="020B0604020202020204" charset="0"/>
                <a:cs typeface="Open Sans 1" panose="020B0604020202020204" charset="0"/>
              </a:rPr>
              <a:t>У кожній країні є міністерство, яке представляє інтереси країни у відносинах з іншими. Це міністерство очолює міністр закордонних справ. У Європейському Союзі після набуття чинності Лісабонського договору на початку грудня 2009 року також була створена посада міністра закордонних справ. Офіційно ця посада називається "Високий представник Європейського Союзу з питань закордонних справ і політики безпеки". Коротко кажуть: міністр закордонних справ ЄС.</a:t>
            </a:r>
          </a:p>
          <a:p>
            <a:r>
              <a:rPr lang="uk-UA" sz="3600" dirty="0" smtClean="0">
                <a:solidFill>
                  <a:schemeClr val="tx2"/>
                </a:solidFill>
                <a:latin typeface="Open Sans 1" panose="020B0604020202020204" charset="0"/>
                <a:ea typeface="Open Sans 1" panose="020B0604020202020204" charset="0"/>
                <a:cs typeface="Open Sans 1" panose="020B0604020202020204" charset="0"/>
              </a:rPr>
              <a:t>Його </a:t>
            </a:r>
            <a:r>
              <a:rPr lang="uk-UA" sz="3600" dirty="0">
                <a:solidFill>
                  <a:schemeClr val="tx2"/>
                </a:solidFill>
                <a:latin typeface="Open Sans 1" panose="020B0604020202020204" charset="0"/>
                <a:ea typeface="Open Sans 1" panose="020B0604020202020204" charset="0"/>
                <a:cs typeface="Open Sans 1" panose="020B0604020202020204" charset="0"/>
              </a:rPr>
              <a:t>обирають на п’ять років. Особа, яка обіймає цю посаду, є "обличчям" європейської зовнішньої політики. Міністр закордонних справ ЄС водночас є віце-президентом (заступником президента) Європейської комісії та головою Ради міністрів закордонних справ. Головне завдання міністра закордонних справ ЄС полягає у забезпеченні того, щоб усі країни-члени ЄС дійсно втілювали спільну зовнішню політику та політику безпеки.</a:t>
            </a:r>
          </a:p>
        </p:txBody>
      </p:sp>
      <p:sp>
        <p:nvSpPr>
          <p:cNvPr id="16" name="TextBox 16"/>
          <p:cNvSpPr txBox="1"/>
          <p:nvPr/>
        </p:nvSpPr>
        <p:spPr>
          <a:xfrm>
            <a:off x="575912" y="-190500"/>
            <a:ext cx="14697308" cy="958083"/>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ІНСТИТУЦІЇ ЄВРОПЕЙСЬКОГО СОЮЗУ</a:t>
            </a:r>
            <a:endParaRPr lang="uk-UA"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29352151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96178">
            <a:off x="10480151" y="7114886"/>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366718" y="-8250451"/>
            <a:ext cx="15554562" cy="155545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7615503" y="3868229"/>
            <a:ext cx="3056994" cy="3233359"/>
          </a:xfrm>
          <a:prstGeom prst="rect">
            <a:avLst/>
          </a:prstGeom>
        </p:spPr>
        <p:txBody>
          <a:bodyPr lIns="50800" tIns="50800" rIns="50800" bIns="50800" rtlCol="0" anchor="ctr"/>
          <a:lstStyle/>
          <a:p>
            <a:pPr algn="ctr">
              <a:lnSpc>
                <a:spcPts val="2659"/>
              </a:lnSpc>
              <a:spcBef>
                <a:spcPct val="0"/>
              </a:spcBef>
            </a:pPr>
            <a:endParaRPr/>
          </a:p>
        </p:txBody>
      </p:sp>
      <p:grpSp>
        <p:nvGrpSpPr>
          <p:cNvPr id="11" name="Group 11"/>
          <p:cNvGrpSpPr/>
          <p:nvPr/>
        </p:nvGrpSpPr>
        <p:grpSpPr>
          <a:xfrm>
            <a:off x="11871350" y="3435198"/>
            <a:ext cx="3416603" cy="34166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000450" y="3435198"/>
            <a:ext cx="3416603" cy="34166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7482095" y="6438826"/>
            <a:ext cx="3457161" cy="1967554"/>
            <a:chOff x="0" y="0"/>
            <a:chExt cx="1427909" cy="812658"/>
          </a:xfrm>
        </p:grpSpPr>
        <p:sp>
          <p:nvSpPr>
            <p:cNvPr id="22" name="Freeform 22"/>
            <p:cNvSpPr/>
            <p:nvPr/>
          </p:nvSpPr>
          <p:spPr>
            <a:xfrm>
              <a:off x="0" y="0"/>
              <a:ext cx="1427909" cy="812658"/>
            </a:xfrm>
            <a:custGeom>
              <a:avLst/>
              <a:gdLst/>
              <a:ahLst/>
              <a:cxnLst/>
              <a:rect l="l" t="t" r="r" b="b"/>
              <a:pathLst>
                <a:path w="1427909" h="812658">
                  <a:moveTo>
                    <a:pt x="223939" y="0"/>
                  </a:moveTo>
                  <a:lnTo>
                    <a:pt x="1203970" y="0"/>
                  </a:lnTo>
                  <a:cubicBezTo>
                    <a:pt x="1327648" y="0"/>
                    <a:pt x="1427909" y="100261"/>
                    <a:pt x="1427909" y="223939"/>
                  </a:cubicBezTo>
                  <a:lnTo>
                    <a:pt x="1427909" y="588719"/>
                  </a:lnTo>
                  <a:cubicBezTo>
                    <a:pt x="1427909" y="712397"/>
                    <a:pt x="1327648" y="812658"/>
                    <a:pt x="1203970" y="812658"/>
                  </a:cubicBezTo>
                  <a:lnTo>
                    <a:pt x="223939" y="812658"/>
                  </a:lnTo>
                  <a:cubicBezTo>
                    <a:pt x="100261" y="812658"/>
                    <a:pt x="0" y="712397"/>
                    <a:pt x="0" y="588719"/>
                  </a:cubicBezTo>
                  <a:lnTo>
                    <a:pt x="0" y="223939"/>
                  </a:lnTo>
                  <a:cubicBezTo>
                    <a:pt x="0" y="100261"/>
                    <a:pt x="100261" y="0"/>
                    <a:pt x="223939" y="0"/>
                  </a:cubicBezTo>
                  <a:close/>
                </a:path>
              </a:pathLst>
            </a:custGeom>
            <a:solidFill>
              <a:srgbClr val="1C3879"/>
            </a:solidFill>
          </p:spPr>
        </p:sp>
        <p:sp>
          <p:nvSpPr>
            <p:cNvPr id="23" name="TextBox 23"/>
            <p:cNvSpPr txBox="1"/>
            <p:nvPr/>
          </p:nvSpPr>
          <p:spPr>
            <a:xfrm>
              <a:off x="0" y="-38100"/>
              <a:ext cx="1427909" cy="85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2044402" y="6314746"/>
            <a:ext cx="3243552" cy="1755892"/>
            <a:chOff x="0" y="0"/>
            <a:chExt cx="1734388" cy="938908"/>
          </a:xfrm>
        </p:grpSpPr>
        <p:sp>
          <p:nvSpPr>
            <p:cNvPr id="25" name="Freeform 25"/>
            <p:cNvSpPr/>
            <p:nvPr/>
          </p:nvSpPr>
          <p:spPr>
            <a:xfrm>
              <a:off x="0" y="0"/>
              <a:ext cx="1734388" cy="938908"/>
            </a:xfrm>
            <a:custGeom>
              <a:avLst/>
              <a:gdLst/>
              <a:ahLst/>
              <a:cxnLst/>
              <a:rect l="l" t="t" r="r" b="b"/>
              <a:pathLst>
                <a:path w="1734388" h="938908">
                  <a:moveTo>
                    <a:pt x="238686" y="0"/>
                  </a:moveTo>
                  <a:lnTo>
                    <a:pt x="1495701" y="0"/>
                  </a:lnTo>
                  <a:cubicBezTo>
                    <a:pt x="1559005" y="0"/>
                    <a:pt x="1619716" y="25147"/>
                    <a:pt x="1664478" y="69910"/>
                  </a:cubicBezTo>
                  <a:cubicBezTo>
                    <a:pt x="1709240" y="114672"/>
                    <a:pt x="1734388" y="175383"/>
                    <a:pt x="1734388" y="238686"/>
                  </a:cubicBezTo>
                  <a:lnTo>
                    <a:pt x="1734388" y="700222"/>
                  </a:lnTo>
                  <a:cubicBezTo>
                    <a:pt x="1734388" y="763525"/>
                    <a:pt x="1709240" y="824236"/>
                    <a:pt x="1664478" y="868999"/>
                  </a:cubicBezTo>
                  <a:cubicBezTo>
                    <a:pt x="1619716" y="913761"/>
                    <a:pt x="1559005" y="938908"/>
                    <a:pt x="1495701" y="938908"/>
                  </a:cubicBezTo>
                  <a:lnTo>
                    <a:pt x="238686" y="938908"/>
                  </a:lnTo>
                  <a:cubicBezTo>
                    <a:pt x="175383" y="938908"/>
                    <a:pt x="114672" y="913761"/>
                    <a:pt x="69910" y="868999"/>
                  </a:cubicBezTo>
                  <a:cubicBezTo>
                    <a:pt x="25147" y="824236"/>
                    <a:pt x="0" y="763525"/>
                    <a:pt x="0" y="700222"/>
                  </a:cubicBezTo>
                  <a:lnTo>
                    <a:pt x="0" y="238686"/>
                  </a:lnTo>
                  <a:cubicBezTo>
                    <a:pt x="0" y="175383"/>
                    <a:pt x="25147" y="114672"/>
                    <a:pt x="69910" y="69910"/>
                  </a:cubicBezTo>
                  <a:cubicBezTo>
                    <a:pt x="114672" y="25147"/>
                    <a:pt x="175383" y="0"/>
                    <a:pt x="238686" y="0"/>
                  </a:cubicBezTo>
                  <a:close/>
                </a:path>
              </a:pathLst>
            </a:custGeom>
            <a:solidFill>
              <a:srgbClr val="1C3879"/>
            </a:solidFill>
          </p:spPr>
        </p:sp>
        <p:sp>
          <p:nvSpPr>
            <p:cNvPr id="26" name="TextBox 26"/>
            <p:cNvSpPr txBox="1"/>
            <p:nvPr/>
          </p:nvSpPr>
          <p:spPr>
            <a:xfrm>
              <a:off x="0" y="-38100"/>
              <a:ext cx="1734388" cy="97700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572359" y="6149886"/>
            <a:ext cx="4217831" cy="1920752"/>
            <a:chOff x="0" y="0"/>
            <a:chExt cx="2255353" cy="1027062"/>
          </a:xfrm>
        </p:grpSpPr>
        <p:sp>
          <p:nvSpPr>
            <p:cNvPr id="28" name="Freeform 28"/>
            <p:cNvSpPr/>
            <p:nvPr/>
          </p:nvSpPr>
          <p:spPr>
            <a:xfrm>
              <a:off x="0" y="0"/>
              <a:ext cx="2255353" cy="1027062"/>
            </a:xfrm>
            <a:custGeom>
              <a:avLst/>
              <a:gdLst/>
              <a:ahLst/>
              <a:cxnLst/>
              <a:rect l="l" t="t" r="r" b="b"/>
              <a:pathLst>
                <a:path w="2255353" h="1027062">
                  <a:moveTo>
                    <a:pt x="183552" y="0"/>
                  </a:moveTo>
                  <a:lnTo>
                    <a:pt x="2071801" y="0"/>
                  </a:lnTo>
                  <a:cubicBezTo>
                    <a:pt x="2120482" y="0"/>
                    <a:pt x="2167169" y="19338"/>
                    <a:pt x="2201592" y="53761"/>
                  </a:cubicBezTo>
                  <a:cubicBezTo>
                    <a:pt x="2236015" y="88184"/>
                    <a:pt x="2255353" y="134871"/>
                    <a:pt x="2255353" y="183552"/>
                  </a:cubicBezTo>
                  <a:lnTo>
                    <a:pt x="2255353" y="843510"/>
                  </a:lnTo>
                  <a:cubicBezTo>
                    <a:pt x="2255353" y="944883"/>
                    <a:pt x="2173174" y="1027062"/>
                    <a:pt x="2071801" y="1027062"/>
                  </a:cubicBezTo>
                  <a:lnTo>
                    <a:pt x="183552" y="1027062"/>
                  </a:lnTo>
                  <a:cubicBezTo>
                    <a:pt x="82179" y="1027062"/>
                    <a:pt x="0" y="944883"/>
                    <a:pt x="0" y="843510"/>
                  </a:cubicBezTo>
                  <a:lnTo>
                    <a:pt x="0" y="183552"/>
                  </a:lnTo>
                  <a:cubicBezTo>
                    <a:pt x="0" y="82179"/>
                    <a:pt x="82179" y="0"/>
                    <a:pt x="183552" y="0"/>
                  </a:cubicBezTo>
                  <a:close/>
                </a:path>
              </a:pathLst>
            </a:custGeom>
            <a:solidFill>
              <a:srgbClr val="1C3879"/>
            </a:solidFill>
          </p:spPr>
        </p:sp>
        <p:sp>
          <p:nvSpPr>
            <p:cNvPr id="29" name="TextBox 29"/>
            <p:cNvSpPr txBox="1"/>
            <p:nvPr/>
          </p:nvSpPr>
          <p:spPr>
            <a:xfrm>
              <a:off x="0" y="-38100"/>
              <a:ext cx="2255353" cy="106516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1" name="Group 31"/>
          <p:cNvGrpSpPr/>
          <p:nvPr/>
        </p:nvGrpSpPr>
        <p:grpSpPr>
          <a:xfrm>
            <a:off x="12044402" y="8952110"/>
            <a:ext cx="2864073" cy="832562"/>
            <a:chOff x="0" y="0"/>
            <a:chExt cx="3818763" cy="1110083"/>
          </a:xfrm>
        </p:grpSpPr>
        <p:grpSp>
          <p:nvGrpSpPr>
            <p:cNvPr id="32" name="Group 32"/>
            <p:cNvGrpSpPr/>
            <p:nvPr/>
          </p:nvGrpSpPr>
          <p:grpSpPr>
            <a:xfrm>
              <a:off x="0" y="0"/>
              <a:ext cx="3818763" cy="1042557"/>
              <a:chOff x="0" y="0"/>
              <a:chExt cx="1147599" cy="313305"/>
            </a:xfrm>
          </p:grpSpPr>
          <p:sp>
            <p:nvSpPr>
              <p:cNvPr id="33" name="Freeform 33"/>
              <p:cNvSpPr/>
              <p:nvPr/>
            </p:nvSpPr>
            <p:spPr>
              <a:xfrm>
                <a:off x="0" y="0"/>
                <a:ext cx="1147599" cy="313305"/>
              </a:xfrm>
              <a:custGeom>
                <a:avLst/>
                <a:gdLst/>
                <a:ahLst/>
                <a:cxnLst/>
                <a:rect l="l" t="t" r="r" b="b"/>
                <a:pathLst>
                  <a:path w="1147599" h="313305">
                    <a:moveTo>
                      <a:pt x="944399" y="0"/>
                    </a:moveTo>
                    <a:cubicBezTo>
                      <a:pt x="1056623" y="0"/>
                      <a:pt x="1147599" y="70136"/>
                      <a:pt x="1147599" y="156652"/>
                    </a:cubicBezTo>
                    <a:cubicBezTo>
                      <a:pt x="1147599" y="243169"/>
                      <a:pt x="1056623" y="313305"/>
                      <a:pt x="944399"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34" name="TextBox 34"/>
              <p:cNvSpPr txBox="1"/>
              <p:nvPr/>
            </p:nvSpPr>
            <p:spPr>
              <a:xfrm>
                <a:off x="0" y="-38100"/>
                <a:ext cx="1147599" cy="351405"/>
              </a:xfrm>
              <a:prstGeom prst="rect">
                <a:avLst/>
              </a:prstGeom>
            </p:spPr>
            <p:txBody>
              <a:bodyPr lIns="50800" tIns="50800" rIns="50800" bIns="50800" rtlCol="0" anchor="ctr"/>
              <a:lstStyle/>
              <a:p>
                <a:pPr algn="ctr">
                  <a:lnSpc>
                    <a:spcPts val="2659"/>
                  </a:lnSpc>
                </a:pPr>
                <a:endParaRPr/>
              </a:p>
            </p:txBody>
          </p:sp>
        </p:grpSp>
        <p:sp>
          <p:nvSpPr>
            <p:cNvPr id="35" name="Freeform 35" descr="Изображение выглядит как текст  Автоматически созданное описание"/>
            <p:cNvSpPr/>
            <p:nvPr/>
          </p:nvSpPr>
          <p:spPr>
            <a:xfrm>
              <a:off x="347845" y="205563"/>
              <a:ext cx="2156949" cy="643795"/>
            </a:xfrm>
            <a:custGeom>
              <a:avLst/>
              <a:gdLst/>
              <a:ahLst/>
              <a:cxnLst/>
              <a:rect l="l" t="t" r="r" b="b"/>
              <a:pathLst>
                <a:path w="2156949" h="643795">
                  <a:moveTo>
                    <a:pt x="0" y="0"/>
                  </a:moveTo>
                  <a:lnTo>
                    <a:pt x="2156949" y="0"/>
                  </a:lnTo>
                  <a:lnTo>
                    <a:pt x="2156949" y="643795"/>
                  </a:lnTo>
                  <a:lnTo>
                    <a:pt x="0" y="643795"/>
                  </a:lnTo>
                  <a:lnTo>
                    <a:pt x="0" y="0"/>
                  </a:lnTo>
                  <a:close/>
                </a:path>
              </a:pathLst>
            </a:custGeom>
            <a:blipFill>
              <a:blip r:embed="rId4"/>
              <a:stretch>
                <a:fillRect l="-6246" r="-42347" b="-2227"/>
              </a:stretch>
            </a:blipFill>
          </p:spPr>
        </p:sp>
        <p:sp>
          <p:nvSpPr>
            <p:cNvPr id="36" name="Freeform 36"/>
            <p:cNvSpPr/>
            <p:nvPr/>
          </p:nvSpPr>
          <p:spPr>
            <a:xfrm>
              <a:off x="2534078" y="154892"/>
              <a:ext cx="1109547" cy="955191"/>
            </a:xfrm>
            <a:custGeom>
              <a:avLst/>
              <a:gdLst/>
              <a:ahLst/>
              <a:cxnLst/>
              <a:rect l="l" t="t" r="r" b="b"/>
              <a:pathLst>
                <a:path w="1109547" h="955191">
                  <a:moveTo>
                    <a:pt x="0" y="0"/>
                  </a:moveTo>
                  <a:lnTo>
                    <a:pt x="1109548" y="0"/>
                  </a:lnTo>
                  <a:lnTo>
                    <a:pt x="1109548" y="955191"/>
                  </a:lnTo>
                  <a:lnTo>
                    <a:pt x="0" y="955191"/>
                  </a:lnTo>
                  <a:lnTo>
                    <a:pt x="0" y="0"/>
                  </a:lnTo>
                  <a:close/>
                </a:path>
              </a:pathLst>
            </a:custGeom>
            <a:blipFill>
              <a:blip r:embed="rId5"/>
              <a:stretch>
                <a:fillRect l="-1468" t="-19572" r="-1468"/>
              </a:stretch>
            </a:blipFill>
          </p:spPr>
        </p:sp>
      </p:grpSp>
      <p:sp>
        <p:nvSpPr>
          <p:cNvPr id="38" name="TextBox 38"/>
          <p:cNvSpPr txBox="1"/>
          <p:nvPr/>
        </p:nvSpPr>
        <p:spPr>
          <a:xfrm>
            <a:off x="1366718" y="460461"/>
            <a:ext cx="16259577" cy="4193456"/>
          </a:xfrm>
          <a:prstGeom prst="rect">
            <a:avLst/>
          </a:prstGeom>
        </p:spPr>
        <p:txBody>
          <a:bodyPr wrap="square" lIns="0" tIns="0" rIns="0" bIns="0" rtlCol="0" anchor="t">
            <a:spAutoFit/>
          </a:bodyPr>
          <a:lstStyle/>
          <a:p>
            <a:pPr algn="ctr">
              <a:lnSpc>
                <a:spcPts val="10920"/>
              </a:lnSpc>
            </a:pPr>
            <a:r>
              <a:rPr lang="uk-UA" sz="7800" dirty="0" smtClean="0">
                <a:solidFill>
                  <a:srgbClr val="FFFFFF"/>
                </a:solidFill>
                <a:latin typeface="Tex Gyre Adventor"/>
                <a:ea typeface="Tex Gyre Adventor"/>
                <a:cs typeface="Tex Gyre Adventor"/>
                <a:sym typeface="Tex Gyre Adventor"/>
              </a:rPr>
              <a:t>ВПРАВА: ВИЗНАЧ ПОЛІТИЧНУ ІДЕНТИЧНІСТЬ ОБРАНОЇ ЄВРОПЕЙСЬКОЇ КРАЇНИ</a:t>
            </a:r>
            <a:endParaRPr lang="en-US" sz="7800" dirty="0">
              <a:solidFill>
                <a:srgbClr val="FFFFFF"/>
              </a:solidFill>
              <a:latin typeface="Tex Gyre Adventor"/>
              <a:ea typeface="Tex Gyre Adventor"/>
              <a:cs typeface="Tex Gyre Adventor"/>
              <a:sym typeface="Tex Gyre Adventor"/>
            </a:endParaRPr>
          </a:p>
        </p:txBody>
      </p:sp>
      <p:sp>
        <p:nvSpPr>
          <p:cNvPr id="39" name="TextBox 39"/>
          <p:cNvSpPr txBox="1"/>
          <p:nvPr/>
        </p:nvSpPr>
        <p:spPr>
          <a:xfrm>
            <a:off x="2440062" y="6476926"/>
            <a:ext cx="4482426" cy="553165"/>
          </a:xfrm>
          <a:prstGeom prst="rect">
            <a:avLst/>
          </a:prstGeom>
        </p:spPr>
        <p:txBody>
          <a:bodyPr wrap="square" lIns="0" tIns="0" rIns="0" bIns="0" rtlCol="0" anchor="t">
            <a:spAutoFit/>
          </a:bodyPr>
          <a:lstStyle/>
          <a:p>
            <a:pPr algn="ctr">
              <a:lnSpc>
                <a:spcPts val="3376"/>
              </a:lnSpc>
            </a:pPr>
            <a:endParaRPr lang="en-US" sz="7200" spc="3" dirty="0">
              <a:solidFill>
                <a:srgbClr val="FFFFFF"/>
              </a:solidFill>
              <a:latin typeface="Tex Gyre Adventor"/>
              <a:ea typeface="Tex Gyre Adventor"/>
              <a:cs typeface="Tex Gyre Adventor"/>
              <a:sym typeface="Tex Gyre Adventor"/>
            </a:endParaRPr>
          </a:p>
        </p:txBody>
      </p:sp>
      <p:sp>
        <p:nvSpPr>
          <p:cNvPr id="40" name="TextBox 40"/>
          <p:cNvSpPr txBox="1"/>
          <p:nvPr/>
        </p:nvSpPr>
        <p:spPr>
          <a:xfrm>
            <a:off x="7800304" y="6828147"/>
            <a:ext cx="2820742" cy="448841"/>
          </a:xfrm>
          <a:prstGeom prst="rect">
            <a:avLst/>
          </a:prstGeom>
        </p:spPr>
        <p:txBody>
          <a:bodyPr lIns="0" tIns="0" rIns="0" bIns="0" rtlCol="0" anchor="t">
            <a:spAutoFit/>
          </a:bodyPr>
          <a:lstStyle/>
          <a:p>
            <a:pPr algn="ctr">
              <a:lnSpc>
                <a:spcPts val="3513"/>
              </a:lnSpc>
            </a:pPr>
            <a:endParaRPr lang="en-US" sz="3193" dirty="0">
              <a:solidFill>
                <a:srgbClr val="FFFFFF"/>
              </a:solidFill>
              <a:latin typeface="Tex Gyre Adventor"/>
              <a:ea typeface="Tex Gyre Adventor"/>
              <a:cs typeface="Tex Gyre Adventor"/>
              <a:sym typeface="Tex Gyre Adventor"/>
            </a:endParaRPr>
          </a:p>
        </p:txBody>
      </p:sp>
      <p:sp>
        <p:nvSpPr>
          <p:cNvPr id="41" name="TextBox 41"/>
          <p:cNvSpPr txBox="1"/>
          <p:nvPr/>
        </p:nvSpPr>
        <p:spPr>
          <a:xfrm>
            <a:off x="12416694" y="6703957"/>
            <a:ext cx="2694846" cy="448841"/>
          </a:xfrm>
          <a:prstGeom prst="rect">
            <a:avLst/>
          </a:prstGeom>
        </p:spPr>
        <p:txBody>
          <a:bodyPr lIns="0" tIns="0" rIns="0" bIns="0" rtlCol="0" anchor="t">
            <a:spAutoFit/>
          </a:bodyPr>
          <a:lstStyle/>
          <a:p>
            <a:pPr algn="ctr">
              <a:lnSpc>
                <a:spcPts val="3486"/>
              </a:lnSpc>
            </a:pPr>
            <a:endParaRPr lang="en-US" sz="3169" dirty="0">
              <a:solidFill>
                <a:srgbClr val="FFFFFF"/>
              </a:solidFill>
              <a:latin typeface="Tex Gyre Adventor"/>
              <a:ea typeface="Tex Gyre Adventor"/>
              <a:cs typeface="Tex Gyre Adventor"/>
              <a:sym typeface="Tex Gyre Adventor"/>
            </a:endParaRPr>
          </a:p>
        </p:txBody>
      </p:sp>
      <p:sp>
        <p:nvSpPr>
          <p:cNvPr id="46" name="TextBox 46"/>
          <p:cNvSpPr txBox="1"/>
          <p:nvPr/>
        </p:nvSpPr>
        <p:spPr>
          <a:xfrm>
            <a:off x="7796577" y="9251028"/>
            <a:ext cx="2694846" cy="533644"/>
          </a:xfrm>
          <a:prstGeom prst="rect">
            <a:avLst/>
          </a:prstGeom>
        </p:spPr>
        <p:txBody>
          <a:bodyPr lIns="0" tIns="0" rIns="0" bIns="0" rtlCol="0" anchor="t">
            <a:spAutoFit/>
          </a:bodyPr>
          <a:lstStyle/>
          <a:p>
            <a:pPr algn="ctr">
              <a:lnSpc>
                <a:spcPts val="4146"/>
              </a:lnSpc>
            </a:pPr>
            <a:endParaRPr lang="en-US" sz="3769" dirty="0">
              <a:solidFill>
                <a:srgbClr val="FFFFFF"/>
              </a:solidFill>
              <a:latin typeface="Tex Gyre Adventor"/>
              <a:ea typeface="Tex Gyre Adventor"/>
              <a:cs typeface="Tex Gyre Adventor"/>
              <a:sym typeface="Tex Gyre Adventor"/>
            </a:endParaRPr>
          </a:p>
        </p:txBody>
      </p:sp>
    </p:spTree>
    <p:extLst>
      <p:ext uri="{BB962C8B-B14F-4D97-AF65-F5344CB8AC3E}">
        <p14:creationId xmlns:p14="http://schemas.microsoft.com/office/powerpoint/2010/main" val="97322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96178">
            <a:off x="10480151" y="7114886"/>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366718" y="-8250451"/>
            <a:ext cx="15554562" cy="155545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1871350" y="3435198"/>
            <a:ext cx="3416603" cy="34166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000450" y="3435198"/>
            <a:ext cx="3416603" cy="34166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3003750" y="20028581"/>
            <a:ext cx="1136694" cy="370705"/>
            <a:chOff x="0" y="0"/>
            <a:chExt cx="1427909" cy="812658"/>
          </a:xfrm>
        </p:grpSpPr>
        <p:sp>
          <p:nvSpPr>
            <p:cNvPr id="22" name="Freeform 22"/>
            <p:cNvSpPr/>
            <p:nvPr/>
          </p:nvSpPr>
          <p:spPr>
            <a:xfrm>
              <a:off x="0" y="0"/>
              <a:ext cx="1427909" cy="812658"/>
            </a:xfrm>
            <a:custGeom>
              <a:avLst/>
              <a:gdLst/>
              <a:ahLst/>
              <a:cxnLst/>
              <a:rect l="l" t="t" r="r" b="b"/>
              <a:pathLst>
                <a:path w="1427909" h="812658">
                  <a:moveTo>
                    <a:pt x="223939" y="0"/>
                  </a:moveTo>
                  <a:lnTo>
                    <a:pt x="1203970" y="0"/>
                  </a:lnTo>
                  <a:cubicBezTo>
                    <a:pt x="1327648" y="0"/>
                    <a:pt x="1427909" y="100261"/>
                    <a:pt x="1427909" y="223939"/>
                  </a:cubicBezTo>
                  <a:lnTo>
                    <a:pt x="1427909" y="588719"/>
                  </a:lnTo>
                  <a:cubicBezTo>
                    <a:pt x="1427909" y="712397"/>
                    <a:pt x="1327648" y="812658"/>
                    <a:pt x="1203970" y="812658"/>
                  </a:cubicBezTo>
                  <a:lnTo>
                    <a:pt x="223939" y="812658"/>
                  </a:lnTo>
                  <a:cubicBezTo>
                    <a:pt x="100261" y="812658"/>
                    <a:pt x="0" y="712397"/>
                    <a:pt x="0" y="588719"/>
                  </a:cubicBezTo>
                  <a:lnTo>
                    <a:pt x="0" y="223939"/>
                  </a:lnTo>
                  <a:cubicBezTo>
                    <a:pt x="0" y="100261"/>
                    <a:pt x="100261" y="0"/>
                    <a:pt x="223939" y="0"/>
                  </a:cubicBezTo>
                  <a:close/>
                </a:path>
              </a:pathLst>
            </a:custGeom>
            <a:solidFill>
              <a:srgbClr val="1C3879"/>
            </a:solidFill>
          </p:spPr>
        </p:sp>
        <p:sp>
          <p:nvSpPr>
            <p:cNvPr id="23" name="TextBox 23"/>
            <p:cNvSpPr txBox="1"/>
            <p:nvPr/>
          </p:nvSpPr>
          <p:spPr>
            <a:xfrm>
              <a:off x="0" y="-38100"/>
              <a:ext cx="1427909" cy="85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1588594" y="6475991"/>
            <a:ext cx="3243552" cy="1755892"/>
            <a:chOff x="0" y="0"/>
            <a:chExt cx="1734388" cy="938908"/>
          </a:xfrm>
        </p:grpSpPr>
        <p:sp>
          <p:nvSpPr>
            <p:cNvPr id="25" name="Freeform 25"/>
            <p:cNvSpPr/>
            <p:nvPr/>
          </p:nvSpPr>
          <p:spPr>
            <a:xfrm>
              <a:off x="0" y="0"/>
              <a:ext cx="1734388" cy="938908"/>
            </a:xfrm>
            <a:custGeom>
              <a:avLst/>
              <a:gdLst/>
              <a:ahLst/>
              <a:cxnLst/>
              <a:rect l="l" t="t" r="r" b="b"/>
              <a:pathLst>
                <a:path w="1734388" h="938908">
                  <a:moveTo>
                    <a:pt x="238686" y="0"/>
                  </a:moveTo>
                  <a:lnTo>
                    <a:pt x="1495701" y="0"/>
                  </a:lnTo>
                  <a:cubicBezTo>
                    <a:pt x="1559005" y="0"/>
                    <a:pt x="1619716" y="25147"/>
                    <a:pt x="1664478" y="69910"/>
                  </a:cubicBezTo>
                  <a:cubicBezTo>
                    <a:pt x="1709240" y="114672"/>
                    <a:pt x="1734388" y="175383"/>
                    <a:pt x="1734388" y="238686"/>
                  </a:cubicBezTo>
                  <a:lnTo>
                    <a:pt x="1734388" y="700222"/>
                  </a:lnTo>
                  <a:cubicBezTo>
                    <a:pt x="1734388" y="763525"/>
                    <a:pt x="1709240" y="824236"/>
                    <a:pt x="1664478" y="868999"/>
                  </a:cubicBezTo>
                  <a:cubicBezTo>
                    <a:pt x="1619716" y="913761"/>
                    <a:pt x="1559005" y="938908"/>
                    <a:pt x="1495701" y="938908"/>
                  </a:cubicBezTo>
                  <a:lnTo>
                    <a:pt x="238686" y="938908"/>
                  </a:lnTo>
                  <a:cubicBezTo>
                    <a:pt x="175383" y="938908"/>
                    <a:pt x="114672" y="913761"/>
                    <a:pt x="69910" y="868999"/>
                  </a:cubicBezTo>
                  <a:cubicBezTo>
                    <a:pt x="25147" y="824236"/>
                    <a:pt x="0" y="763525"/>
                    <a:pt x="0" y="700222"/>
                  </a:cubicBezTo>
                  <a:lnTo>
                    <a:pt x="0" y="238686"/>
                  </a:lnTo>
                  <a:cubicBezTo>
                    <a:pt x="0" y="175383"/>
                    <a:pt x="25147" y="114672"/>
                    <a:pt x="69910" y="69910"/>
                  </a:cubicBezTo>
                  <a:cubicBezTo>
                    <a:pt x="114672" y="25147"/>
                    <a:pt x="175383" y="0"/>
                    <a:pt x="238686" y="0"/>
                  </a:cubicBezTo>
                  <a:close/>
                </a:path>
              </a:pathLst>
            </a:custGeom>
            <a:solidFill>
              <a:srgbClr val="1C3879"/>
            </a:solidFill>
          </p:spPr>
        </p:sp>
        <p:sp>
          <p:nvSpPr>
            <p:cNvPr id="26" name="TextBox 26"/>
            <p:cNvSpPr txBox="1"/>
            <p:nvPr/>
          </p:nvSpPr>
          <p:spPr>
            <a:xfrm>
              <a:off x="0" y="-38100"/>
              <a:ext cx="1734388" cy="97700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627313" y="6323691"/>
            <a:ext cx="4217831" cy="1920752"/>
            <a:chOff x="0" y="0"/>
            <a:chExt cx="2255353" cy="1027062"/>
          </a:xfrm>
        </p:grpSpPr>
        <p:sp>
          <p:nvSpPr>
            <p:cNvPr id="28" name="Freeform 28"/>
            <p:cNvSpPr/>
            <p:nvPr/>
          </p:nvSpPr>
          <p:spPr>
            <a:xfrm>
              <a:off x="0" y="0"/>
              <a:ext cx="2255353" cy="1027062"/>
            </a:xfrm>
            <a:custGeom>
              <a:avLst/>
              <a:gdLst/>
              <a:ahLst/>
              <a:cxnLst/>
              <a:rect l="l" t="t" r="r" b="b"/>
              <a:pathLst>
                <a:path w="2255353" h="1027062">
                  <a:moveTo>
                    <a:pt x="183552" y="0"/>
                  </a:moveTo>
                  <a:lnTo>
                    <a:pt x="2071801" y="0"/>
                  </a:lnTo>
                  <a:cubicBezTo>
                    <a:pt x="2120482" y="0"/>
                    <a:pt x="2167169" y="19338"/>
                    <a:pt x="2201592" y="53761"/>
                  </a:cubicBezTo>
                  <a:cubicBezTo>
                    <a:pt x="2236015" y="88184"/>
                    <a:pt x="2255353" y="134871"/>
                    <a:pt x="2255353" y="183552"/>
                  </a:cubicBezTo>
                  <a:lnTo>
                    <a:pt x="2255353" y="843510"/>
                  </a:lnTo>
                  <a:cubicBezTo>
                    <a:pt x="2255353" y="944883"/>
                    <a:pt x="2173174" y="1027062"/>
                    <a:pt x="2071801" y="1027062"/>
                  </a:cubicBezTo>
                  <a:lnTo>
                    <a:pt x="183552" y="1027062"/>
                  </a:lnTo>
                  <a:cubicBezTo>
                    <a:pt x="82179" y="1027062"/>
                    <a:pt x="0" y="944883"/>
                    <a:pt x="0" y="843510"/>
                  </a:cubicBezTo>
                  <a:lnTo>
                    <a:pt x="0" y="183552"/>
                  </a:lnTo>
                  <a:cubicBezTo>
                    <a:pt x="0" y="82179"/>
                    <a:pt x="82179" y="0"/>
                    <a:pt x="183552" y="0"/>
                  </a:cubicBezTo>
                  <a:close/>
                </a:path>
              </a:pathLst>
            </a:custGeom>
            <a:solidFill>
              <a:srgbClr val="1C3879"/>
            </a:solidFill>
          </p:spPr>
        </p:sp>
        <p:sp>
          <p:nvSpPr>
            <p:cNvPr id="29" name="TextBox 29"/>
            <p:cNvSpPr txBox="1"/>
            <p:nvPr/>
          </p:nvSpPr>
          <p:spPr>
            <a:xfrm>
              <a:off x="0" y="-38100"/>
              <a:ext cx="2255353" cy="106516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1" name="Group 31"/>
          <p:cNvGrpSpPr/>
          <p:nvPr/>
        </p:nvGrpSpPr>
        <p:grpSpPr>
          <a:xfrm>
            <a:off x="15287954" y="187055"/>
            <a:ext cx="2864073" cy="832562"/>
            <a:chOff x="0" y="0"/>
            <a:chExt cx="3818763" cy="1110083"/>
          </a:xfrm>
        </p:grpSpPr>
        <p:grpSp>
          <p:nvGrpSpPr>
            <p:cNvPr id="32" name="Group 32"/>
            <p:cNvGrpSpPr/>
            <p:nvPr/>
          </p:nvGrpSpPr>
          <p:grpSpPr>
            <a:xfrm>
              <a:off x="0" y="0"/>
              <a:ext cx="3818763" cy="1042557"/>
              <a:chOff x="0" y="0"/>
              <a:chExt cx="1147599" cy="313305"/>
            </a:xfrm>
          </p:grpSpPr>
          <p:sp>
            <p:nvSpPr>
              <p:cNvPr id="33" name="Freeform 33"/>
              <p:cNvSpPr/>
              <p:nvPr/>
            </p:nvSpPr>
            <p:spPr>
              <a:xfrm>
                <a:off x="0" y="0"/>
                <a:ext cx="1147599" cy="313305"/>
              </a:xfrm>
              <a:custGeom>
                <a:avLst/>
                <a:gdLst/>
                <a:ahLst/>
                <a:cxnLst/>
                <a:rect l="l" t="t" r="r" b="b"/>
                <a:pathLst>
                  <a:path w="1147599" h="313305">
                    <a:moveTo>
                      <a:pt x="944399" y="0"/>
                    </a:moveTo>
                    <a:cubicBezTo>
                      <a:pt x="1056623" y="0"/>
                      <a:pt x="1147599" y="70136"/>
                      <a:pt x="1147599" y="156652"/>
                    </a:cubicBezTo>
                    <a:cubicBezTo>
                      <a:pt x="1147599" y="243169"/>
                      <a:pt x="1056623" y="313305"/>
                      <a:pt x="944399"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34" name="TextBox 34"/>
              <p:cNvSpPr txBox="1"/>
              <p:nvPr/>
            </p:nvSpPr>
            <p:spPr>
              <a:xfrm>
                <a:off x="0" y="-38100"/>
                <a:ext cx="1147599" cy="351405"/>
              </a:xfrm>
              <a:prstGeom prst="rect">
                <a:avLst/>
              </a:prstGeom>
            </p:spPr>
            <p:txBody>
              <a:bodyPr lIns="50800" tIns="50800" rIns="50800" bIns="50800" rtlCol="0" anchor="ctr"/>
              <a:lstStyle/>
              <a:p>
                <a:pPr algn="ctr">
                  <a:lnSpc>
                    <a:spcPts val="2659"/>
                  </a:lnSpc>
                </a:pPr>
                <a:endParaRPr/>
              </a:p>
            </p:txBody>
          </p:sp>
        </p:grpSp>
        <p:sp>
          <p:nvSpPr>
            <p:cNvPr id="35" name="Freeform 35" descr="Изображение выглядит как текст  Автоматически созданное описание"/>
            <p:cNvSpPr/>
            <p:nvPr/>
          </p:nvSpPr>
          <p:spPr>
            <a:xfrm>
              <a:off x="347845" y="205563"/>
              <a:ext cx="2156949" cy="643795"/>
            </a:xfrm>
            <a:custGeom>
              <a:avLst/>
              <a:gdLst/>
              <a:ahLst/>
              <a:cxnLst/>
              <a:rect l="l" t="t" r="r" b="b"/>
              <a:pathLst>
                <a:path w="2156949" h="643795">
                  <a:moveTo>
                    <a:pt x="0" y="0"/>
                  </a:moveTo>
                  <a:lnTo>
                    <a:pt x="2156949" y="0"/>
                  </a:lnTo>
                  <a:lnTo>
                    <a:pt x="2156949" y="643795"/>
                  </a:lnTo>
                  <a:lnTo>
                    <a:pt x="0" y="643795"/>
                  </a:lnTo>
                  <a:lnTo>
                    <a:pt x="0" y="0"/>
                  </a:lnTo>
                  <a:close/>
                </a:path>
              </a:pathLst>
            </a:custGeom>
            <a:blipFill>
              <a:blip r:embed="rId4"/>
              <a:stretch>
                <a:fillRect l="-6246" r="-42347" b="-2227"/>
              </a:stretch>
            </a:blipFill>
          </p:spPr>
        </p:sp>
        <p:sp>
          <p:nvSpPr>
            <p:cNvPr id="36" name="Freeform 36"/>
            <p:cNvSpPr/>
            <p:nvPr/>
          </p:nvSpPr>
          <p:spPr>
            <a:xfrm>
              <a:off x="2534078" y="154892"/>
              <a:ext cx="1109547" cy="955191"/>
            </a:xfrm>
            <a:custGeom>
              <a:avLst/>
              <a:gdLst/>
              <a:ahLst/>
              <a:cxnLst/>
              <a:rect l="l" t="t" r="r" b="b"/>
              <a:pathLst>
                <a:path w="1109547" h="955191">
                  <a:moveTo>
                    <a:pt x="0" y="0"/>
                  </a:moveTo>
                  <a:lnTo>
                    <a:pt x="1109548" y="0"/>
                  </a:lnTo>
                  <a:lnTo>
                    <a:pt x="1109548" y="955191"/>
                  </a:lnTo>
                  <a:lnTo>
                    <a:pt x="0" y="955191"/>
                  </a:lnTo>
                  <a:lnTo>
                    <a:pt x="0" y="0"/>
                  </a:lnTo>
                  <a:close/>
                </a:path>
              </a:pathLst>
            </a:custGeom>
            <a:blipFill>
              <a:blip r:embed="rId5"/>
              <a:stretch>
                <a:fillRect l="-1468" t="-19572" r="-1468"/>
              </a:stretch>
            </a:blipFill>
          </p:spPr>
        </p:sp>
      </p:grpSp>
      <p:sp>
        <p:nvSpPr>
          <p:cNvPr id="38" name="TextBox 38"/>
          <p:cNvSpPr txBox="1"/>
          <p:nvPr/>
        </p:nvSpPr>
        <p:spPr>
          <a:xfrm>
            <a:off x="4061071" y="460461"/>
            <a:ext cx="10165857" cy="2795637"/>
          </a:xfrm>
          <a:prstGeom prst="rect">
            <a:avLst/>
          </a:prstGeom>
        </p:spPr>
        <p:txBody>
          <a:bodyPr lIns="0" tIns="0" rIns="0" bIns="0" rtlCol="0" anchor="t">
            <a:spAutoFit/>
          </a:bodyPr>
          <a:lstStyle/>
          <a:p>
            <a:pPr algn="ctr">
              <a:lnSpc>
                <a:spcPts val="10920"/>
              </a:lnSpc>
            </a:pPr>
            <a:r>
              <a:rPr lang="uk-UA" sz="6000" dirty="0" smtClean="0">
                <a:solidFill>
                  <a:srgbClr val="FFFFFF"/>
                </a:solidFill>
                <a:latin typeface="Tex Gyre Adventor"/>
                <a:ea typeface="Tex Gyre Adventor"/>
                <a:cs typeface="Tex Gyre Adventor"/>
                <a:sym typeface="Tex Gyre Adventor"/>
              </a:rPr>
              <a:t>ЛЕКЦІЯ </a:t>
            </a:r>
            <a:r>
              <a:rPr lang="uk-UA" sz="6000" dirty="0" smtClean="0">
                <a:solidFill>
                  <a:srgbClr val="FFFFFF"/>
                </a:solidFill>
                <a:latin typeface="Tex Gyre Adventor"/>
                <a:ea typeface="Tex Gyre Adventor"/>
                <a:cs typeface="Tex Gyre Adventor"/>
                <a:sym typeface="Tex Gyre Adventor"/>
              </a:rPr>
              <a:t>5. </a:t>
            </a:r>
            <a:r>
              <a:rPr lang="uk-UA" sz="6000" dirty="0" smtClean="0">
                <a:solidFill>
                  <a:srgbClr val="FFFFFF"/>
                </a:solidFill>
                <a:latin typeface="Tex Gyre Adventor"/>
                <a:ea typeface="Tex Gyre Adventor"/>
                <a:cs typeface="Tex Gyre Adventor"/>
                <a:sym typeface="Tex Gyre Adventor"/>
              </a:rPr>
              <a:t>НАЦІОНАЛЬНА ІДЕНТИЧНІСТЬ</a:t>
            </a:r>
            <a:endParaRPr lang="en-US" sz="6000" dirty="0">
              <a:solidFill>
                <a:srgbClr val="FFFFFF"/>
              </a:solidFill>
              <a:latin typeface="Tex Gyre Adventor"/>
              <a:ea typeface="Tex Gyre Adventor"/>
              <a:cs typeface="Tex Gyre Adventor"/>
              <a:sym typeface="Tex Gyre Adventor"/>
            </a:endParaRPr>
          </a:p>
        </p:txBody>
      </p:sp>
      <p:sp>
        <p:nvSpPr>
          <p:cNvPr id="46" name="TextBox 46"/>
          <p:cNvSpPr txBox="1"/>
          <p:nvPr/>
        </p:nvSpPr>
        <p:spPr>
          <a:xfrm>
            <a:off x="7796577" y="9251028"/>
            <a:ext cx="2694846" cy="533644"/>
          </a:xfrm>
          <a:prstGeom prst="rect">
            <a:avLst/>
          </a:prstGeom>
        </p:spPr>
        <p:txBody>
          <a:bodyPr lIns="0" tIns="0" rIns="0" bIns="0" rtlCol="0" anchor="t">
            <a:spAutoFit/>
          </a:bodyPr>
          <a:lstStyle/>
          <a:p>
            <a:pPr algn="ctr">
              <a:lnSpc>
                <a:spcPts val="4146"/>
              </a:lnSpc>
            </a:pPr>
            <a:endParaRPr lang="en-US" sz="3769" dirty="0">
              <a:solidFill>
                <a:srgbClr val="FFFFFF"/>
              </a:solidFill>
              <a:latin typeface="Tex Gyre Adventor"/>
              <a:ea typeface="Tex Gyre Adventor"/>
              <a:cs typeface="Tex Gyre Adventor"/>
              <a:sym typeface="Tex Gyre Adventor"/>
            </a:endParaRPr>
          </a:p>
        </p:txBody>
      </p:sp>
      <p:pic>
        <p:nvPicPr>
          <p:cNvPr id="9" name="Picture 2" descr="Націоналізм в Європі (не) актуальний? - Новин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7596" y="3289435"/>
            <a:ext cx="6513747" cy="681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8100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11932808" y="9384190"/>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333742" y="754883"/>
            <a:ext cx="17598552" cy="8309967"/>
          </a:xfrm>
          <a:prstGeom prst="rect">
            <a:avLst/>
          </a:prstGeom>
        </p:spPr>
        <p:txBody>
          <a:bodyPr wrap="square" lIns="0" tIns="0" rIns="0" bIns="0" rtlCol="0" anchor="t">
            <a:spAutoFit/>
          </a:bodyPr>
          <a:lstStyle/>
          <a:p>
            <a:r>
              <a:rPr lang="uk-UA" sz="3600" dirty="0" smtClean="0">
                <a:solidFill>
                  <a:schemeClr val="tx2"/>
                </a:solidFill>
                <a:latin typeface="Open Sans 1" panose="020B0604020202020204" charset="0"/>
                <a:ea typeface="Open Sans 1" panose="020B0604020202020204" charset="0"/>
                <a:cs typeface="Open Sans 1" panose="020B0604020202020204" charset="0"/>
              </a:rPr>
              <a:t>Новітня історія пережила чотири великі зміни, які призвели до виникнення національної ідентичності. </a:t>
            </a:r>
          </a:p>
          <a:p>
            <a:pPr marL="742950" indent="-742950">
              <a:buAutoNum type="arabicParenR"/>
            </a:pPr>
            <a:r>
              <a:rPr lang="uk-UA" sz="3600" dirty="0" smtClean="0">
                <a:solidFill>
                  <a:schemeClr val="tx2"/>
                </a:solidFill>
                <a:latin typeface="Open Sans 1" panose="020B0604020202020204" charset="0"/>
                <a:ea typeface="Open Sans 1" panose="020B0604020202020204" charset="0"/>
                <a:cs typeface="Open Sans 1" panose="020B0604020202020204" charset="0"/>
              </a:rPr>
              <a:t>люди переселялися з сіл в міста. І їм була потрібна спільна мова як інструмент.</a:t>
            </a:r>
          </a:p>
          <a:p>
            <a:pPr marL="742950" indent="-742950">
              <a:buAutoNum type="arabicParenR"/>
            </a:pPr>
            <a:r>
              <a:rPr lang="uk-UA" sz="3600" dirty="0" smtClean="0">
                <a:solidFill>
                  <a:schemeClr val="tx2"/>
                </a:solidFill>
                <a:latin typeface="Open Sans 1" panose="020B0604020202020204" charset="0"/>
                <a:ea typeface="Open Sans 1" panose="020B0604020202020204" charset="0"/>
                <a:cs typeface="Open Sans 1" panose="020B0604020202020204" charset="0"/>
              </a:rPr>
              <a:t> нові технології, такі як газети і потяги, змусили країни почуватися меншими і тісно </a:t>
            </a:r>
            <a:r>
              <a:rPr lang="uk-UA" sz="3600" dirty="0" err="1" smtClean="0">
                <a:solidFill>
                  <a:schemeClr val="tx2"/>
                </a:solidFill>
                <a:latin typeface="Open Sans 1" panose="020B0604020202020204" charset="0"/>
                <a:ea typeface="Open Sans 1" panose="020B0604020202020204" charset="0"/>
                <a:cs typeface="Open Sans 1" panose="020B0604020202020204" charset="0"/>
              </a:rPr>
              <a:t>інтегрованами</a:t>
            </a:r>
            <a:r>
              <a:rPr lang="uk-UA" sz="3600" dirty="0" smtClean="0">
                <a:solidFill>
                  <a:schemeClr val="tx2"/>
                </a:solidFill>
                <a:latin typeface="Open Sans 1" panose="020B0604020202020204" charset="0"/>
                <a:ea typeface="Open Sans 1" panose="020B0604020202020204" charset="0"/>
                <a:cs typeface="Open Sans 1" panose="020B0604020202020204" charset="0"/>
              </a:rPr>
              <a:t>.</a:t>
            </a:r>
          </a:p>
          <a:p>
            <a:pPr marL="742950" indent="-742950">
              <a:buAutoNum type="arabicParenR"/>
            </a:pPr>
            <a:r>
              <a:rPr lang="uk-UA" sz="3600" dirty="0" smtClean="0">
                <a:solidFill>
                  <a:schemeClr val="tx2"/>
                </a:solidFill>
                <a:latin typeface="Open Sans 1" panose="020B0604020202020204" charset="0"/>
                <a:ea typeface="Open Sans 1" panose="020B0604020202020204" charset="0"/>
                <a:cs typeface="Open Sans 1" panose="020B0604020202020204" charset="0"/>
              </a:rPr>
              <a:t>змінилася суть війни. Країни змусили людей настільки переживати за долю свого народу, що вони були готові масово йти на війну за це. </a:t>
            </a:r>
          </a:p>
          <a:p>
            <a:pPr marL="742950" indent="-742950">
              <a:buAutoNum type="arabicParenR"/>
            </a:pPr>
            <a:r>
              <a:rPr lang="uk-UA" sz="3600" dirty="0" smtClean="0">
                <a:solidFill>
                  <a:schemeClr val="tx2"/>
                </a:solidFill>
                <a:latin typeface="Open Sans 1" panose="020B0604020202020204" charset="0"/>
                <a:ea typeface="Open Sans 1" panose="020B0604020202020204" charset="0"/>
                <a:cs typeface="Open Sans 1" panose="020B0604020202020204" charset="0"/>
              </a:rPr>
              <a:t>уряди кидали виклик релігії у питанні влади. Вплив церкви на суспільства радикально скоротився. І це була велика зміна.</a:t>
            </a:r>
          </a:p>
          <a:p>
            <a:endParaRPr lang="uk-UA" sz="3600" dirty="0" smtClean="0">
              <a:solidFill>
                <a:schemeClr val="tx2"/>
              </a:solidFill>
              <a:latin typeface="Open Sans 1" panose="020B0604020202020204" charset="0"/>
              <a:ea typeface="Open Sans 1" panose="020B0604020202020204" charset="0"/>
              <a:cs typeface="Open Sans 1" panose="020B0604020202020204" charset="0"/>
            </a:endParaRPr>
          </a:p>
          <a:p>
            <a:r>
              <a:rPr lang="uk-UA" sz="3600" dirty="0" smtClean="0">
                <a:solidFill>
                  <a:schemeClr val="tx2"/>
                </a:solidFill>
                <a:latin typeface="Open Sans 1" panose="020B0604020202020204" charset="0"/>
                <a:ea typeface="Open Sans 1" panose="020B0604020202020204" charset="0"/>
                <a:cs typeface="Open Sans 1" panose="020B0604020202020204" charset="0"/>
              </a:rPr>
              <a:t>Ці чотири перетворення призвели до початку ери революцій і демократизації. Але вони також призвели до появи ідей націоналізму, мілітаризму і культів лідерів. Однак головне, що люди почали розглядати країни як продовження самих себе.</a:t>
            </a:r>
            <a:endParaRPr lang="uk-UA" sz="3600" dirty="0">
              <a:solidFill>
                <a:schemeClr val="tx2"/>
              </a:solidFill>
              <a:latin typeface="Open Sans 1" panose="020B0604020202020204" charset="0"/>
              <a:ea typeface="Open Sans 1" panose="020B0604020202020204" charset="0"/>
              <a:cs typeface="Open Sans 1" panose="020B0604020202020204" charset="0"/>
            </a:endParaRPr>
          </a:p>
        </p:txBody>
      </p:sp>
      <p:sp>
        <p:nvSpPr>
          <p:cNvPr id="16" name="TextBox 16"/>
          <p:cNvSpPr txBox="1"/>
          <p:nvPr/>
        </p:nvSpPr>
        <p:spPr>
          <a:xfrm>
            <a:off x="575912" y="-190500"/>
            <a:ext cx="14697308" cy="958083"/>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НАЦІОНАЛЬНІ ІДЕНТИЧНОСТІ</a:t>
            </a:r>
            <a:endParaRPr lang="uk-UA"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22246209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11932808" y="9384190"/>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575912" y="960514"/>
            <a:ext cx="17598552" cy="6647974"/>
          </a:xfrm>
          <a:prstGeom prst="rect">
            <a:avLst/>
          </a:prstGeom>
        </p:spPr>
        <p:txBody>
          <a:bodyPr wrap="square" lIns="0" tIns="0" rIns="0" bIns="0" rtlCol="0" anchor="t">
            <a:spAutoFit/>
          </a:bodyPr>
          <a:lstStyle/>
          <a:p>
            <a:pPr>
              <a:lnSpc>
                <a:spcPct val="200000"/>
              </a:lnSpc>
            </a:pPr>
            <a:r>
              <a:rPr lang="uk-UA" sz="3600" dirty="0">
                <a:solidFill>
                  <a:schemeClr val="tx2"/>
                </a:solidFill>
                <a:latin typeface="Open Sans 1" panose="020B0604020202020204" charset="0"/>
                <a:ea typeface="Open Sans 1" panose="020B0604020202020204" charset="0"/>
                <a:cs typeface="Open Sans 1" panose="020B0604020202020204" charset="0"/>
              </a:rPr>
              <a:t>"І ця нова ідея національної ідентичності означала, що джерелом влади є не король, уряд чи Бог, а народ. </a:t>
            </a:r>
            <a:endParaRPr lang="uk-UA" sz="3600" dirty="0" smtClean="0">
              <a:solidFill>
                <a:schemeClr val="tx2"/>
              </a:solidFill>
              <a:latin typeface="Open Sans 1" panose="020B0604020202020204" charset="0"/>
              <a:ea typeface="Open Sans 1" panose="020B0604020202020204" charset="0"/>
              <a:cs typeface="Open Sans 1" panose="020B0604020202020204" charset="0"/>
            </a:endParaRPr>
          </a:p>
          <a:p>
            <a:pPr>
              <a:lnSpc>
                <a:spcPct val="200000"/>
              </a:lnSpc>
            </a:pPr>
            <a:r>
              <a:rPr lang="uk-UA" sz="3600" dirty="0" smtClean="0">
                <a:solidFill>
                  <a:schemeClr val="tx2"/>
                </a:solidFill>
                <a:latin typeface="Open Sans 1" panose="020B0604020202020204" charset="0"/>
                <a:ea typeface="Open Sans 1" panose="020B0604020202020204" charset="0"/>
                <a:cs typeface="Open Sans 1" panose="020B0604020202020204" charset="0"/>
              </a:rPr>
              <a:t>І </a:t>
            </a:r>
            <a:r>
              <a:rPr lang="uk-UA" sz="3600" dirty="0">
                <a:solidFill>
                  <a:schemeClr val="tx2"/>
                </a:solidFill>
                <a:latin typeface="Open Sans 1" panose="020B0604020202020204" charset="0"/>
                <a:ea typeface="Open Sans 1" panose="020B0604020202020204" charset="0"/>
                <a:cs typeface="Open Sans 1" panose="020B0604020202020204" charset="0"/>
              </a:rPr>
              <a:t>це змінило світ. Але це також змінило те, як ми думаємо. </a:t>
            </a:r>
            <a:endParaRPr lang="uk-UA" sz="3600" dirty="0" smtClean="0">
              <a:solidFill>
                <a:schemeClr val="tx2"/>
              </a:solidFill>
              <a:latin typeface="Open Sans 1" panose="020B0604020202020204" charset="0"/>
              <a:ea typeface="Open Sans 1" panose="020B0604020202020204" charset="0"/>
              <a:cs typeface="Open Sans 1" panose="020B0604020202020204" charset="0"/>
            </a:endParaRPr>
          </a:p>
          <a:p>
            <a:pPr algn="ctr">
              <a:lnSpc>
                <a:spcPct val="200000"/>
              </a:lnSpc>
            </a:pPr>
            <a:r>
              <a:rPr lang="uk-UA" sz="3600" b="1" dirty="0" smtClean="0">
                <a:solidFill>
                  <a:schemeClr val="tx2"/>
                </a:solidFill>
                <a:latin typeface="Open Sans 1" panose="020B0604020202020204" charset="0"/>
                <a:ea typeface="Open Sans 1" panose="020B0604020202020204" charset="0"/>
                <a:cs typeface="Open Sans 1" panose="020B0604020202020204" charset="0"/>
              </a:rPr>
              <a:t>Національна </a:t>
            </a:r>
            <a:r>
              <a:rPr lang="uk-UA" sz="3600" b="1" dirty="0">
                <a:solidFill>
                  <a:schemeClr val="tx2"/>
                </a:solidFill>
                <a:latin typeface="Open Sans 1" panose="020B0604020202020204" charset="0"/>
                <a:ea typeface="Open Sans 1" panose="020B0604020202020204" charset="0"/>
                <a:cs typeface="Open Sans 1" panose="020B0604020202020204" charset="0"/>
              </a:rPr>
              <a:t>ідентичність змінила нашу реальність. </a:t>
            </a:r>
            <a:endParaRPr lang="uk-UA" sz="3600" b="1" dirty="0" smtClean="0">
              <a:solidFill>
                <a:schemeClr val="tx2"/>
              </a:solidFill>
              <a:latin typeface="Open Sans 1" panose="020B0604020202020204" charset="0"/>
              <a:ea typeface="Open Sans 1" panose="020B0604020202020204" charset="0"/>
              <a:cs typeface="Open Sans 1" panose="020B0604020202020204" charset="0"/>
            </a:endParaRPr>
          </a:p>
          <a:p>
            <a:pPr>
              <a:lnSpc>
                <a:spcPct val="200000"/>
              </a:lnSpc>
            </a:pPr>
            <a:r>
              <a:rPr lang="uk-UA" sz="3600" dirty="0" smtClean="0">
                <a:solidFill>
                  <a:schemeClr val="tx2"/>
                </a:solidFill>
                <a:latin typeface="Open Sans 1" panose="020B0604020202020204" charset="0"/>
                <a:ea typeface="Open Sans 1" panose="020B0604020202020204" charset="0"/>
                <a:cs typeface="Open Sans 1" panose="020B0604020202020204" charset="0"/>
              </a:rPr>
              <a:t>Ми </a:t>
            </a:r>
            <a:r>
              <a:rPr lang="uk-UA" sz="3600" dirty="0">
                <a:solidFill>
                  <a:schemeClr val="tx2"/>
                </a:solidFill>
                <a:latin typeface="Open Sans 1" panose="020B0604020202020204" charset="0"/>
                <a:ea typeface="Open Sans 1" panose="020B0604020202020204" charset="0"/>
                <a:cs typeface="Open Sans 1" panose="020B0604020202020204" charset="0"/>
              </a:rPr>
              <a:t>переживаємо все, що стається з нашими народами так, ніби це відбувається особисто з нами",</a:t>
            </a:r>
          </a:p>
        </p:txBody>
      </p:sp>
      <p:sp>
        <p:nvSpPr>
          <p:cNvPr id="16" name="TextBox 16"/>
          <p:cNvSpPr txBox="1"/>
          <p:nvPr/>
        </p:nvSpPr>
        <p:spPr>
          <a:xfrm>
            <a:off x="575912" y="-190500"/>
            <a:ext cx="14697308" cy="958083"/>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НАЦІОНАЛЬНІ ІДЕНТИЧНОСТІ</a:t>
            </a:r>
            <a:endParaRPr lang="uk-UA"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1913433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11932808" y="9384190"/>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575912" y="960514"/>
            <a:ext cx="17598552" cy="5382114"/>
          </a:xfrm>
          <a:prstGeom prst="rect">
            <a:avLst/>
          </a:prstGeom>
        </p:spPr>
        <p:txBody>
          <a:bodyPr wrap="square" lIns="0" tIns="0" rIns="0" bIns="0" rtlCol="0" anchor="t">
            <a:spAutoFit/>
          </a:bodyPr>
          <a:lstStyle/>
          <a:p>
            <a:pPr>
              <a:lnSpc>
                <a:spcPct val="200000"/>
              </a:lnSpc>
            </a:pPr>
            <a:r>
              <a:rPr lang="ru-RU" sz="3600" dirty="0">
                <a:solidFill>
                  <a:schemeClr val="tx2"/>
                </a:solidFill>
                <a:latin typeface="Open Sans 1" panose="020B0604020202020204" charset="0"/>
                <a:ea typeface="Open Sans 1" panose="020B0604020202020204" charset="0"/>
                <a:cs typeface="Open Sans 1" panose="020B0604020202020204" charset="0"/>
              </a:rPr>
              <a:t>Коли ми </a:t>
            </a:r>
            <a:r>
              <a:rPr lang="ru-RU" sz="3600" dirty="0" err="1">
                <a:solidFill>
                  <a:schemeClr val="tx2"/>
                </a:solidFill>
                <a:latin typeface="Open Sans 1" panose="020B0604020202020204" charset="0"/>
                <a:ea typeface="Open Sans 1" panose="020B0604020202020204" charset="0"/>
                <a:cs typeface="Open Sans 1" panose="020B0604020202020204" charset="0"/>
              </a:rPr>
              <a:t>почуваємося</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під</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загрозою</a:t>
            </a:r>
            <a:r>
              <a:rPr lang="ru-RU" sz="3600" dirty="0">
                <a:solidFill>
                  <a:schemeClr val="tx2"/>
                </a:solidFill>
                <a:latin typeface="Open Sans 1" panose="020B0604020202020204" charset="0"/>
                <a:ea typeface="Open Sans 1" panose="020B0604020202020204" charset="0"/>
                <a:cs typeface="Open Sans 1" panose="020B0604020202020204" charset="0"/>
              </a:rPr>
              <a:t>, ми </a:t>
            </a:r>
            <a:r>
              <a:rPr lang="ru-RU" sz="3600" dirty="0" err="1">
                <a:solidFill>
                  <a:schemeClr val="tx2"/>
                </a:solidFill>
                <a:latin typeface="Open Sans 1" panose="020B0604020202020204" charset="0"/>
                <a:ea typeface="Open Sans 1" panose="020B0604020202020204" charset="0"/>
                <a:cs typeface="Open Sans 1" panose="020B0604020202020204" charset="0"/>
              </a:rPr>
              <a:t>хочемо</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принизити</a:t>
            </a:r>
            <a:r>
              <a:rPr lang="ru-RU" sz="3600" dirty="0">
                <a:solidFill>
                  <a:schemeClr val="tx2"/>
                </a:solidFill>
                <a:latin typeface="Open Sans 1" panose="020B0604020202020204" charset="0"/>
                <a:ea typeface="Open Sans 1" panose="020B0604020202020204" charset="0"/>
                <a:cs typeface="Open Sans 1" panose="020B0604020202020204" charset="0"/>
              </a:rPr>
              <a:t> і </a:t>
            </a:r>
            <a:r>
              <a:rPr lang="ru-RU" sz="3600" dirty="0" err="1">
                <a:solidFill>
                  <a:schemeClr val="tx2"/>
                </a:solidFill>
                <a:latin typeface="Open Sans 1" panose="020B0604020202020204" charset="0"/>
                <a:ea typeface="Open Sans 1" panose="020B0604020202020204" charset="0"/>
                <a:cs typeface="Open Sans 1" panose="020B0604020202020204" charset="0"/>
              </a:rPr>
              <a:t>домінувати</a:t>
            </a:r>
            <a:r>
              <a:rPr lang="ru-RU" sz="3600" dirty="0">
                <a:solidFill>
                  <a:schemeClr val="tx2"/>
                </a:solidFill>
                <a:latin typeface="Open Sans 1" panose="020B0604020202020204" charset="0"/>
                <a:ea typeface="Open Sans 1" panose="020B0604020202020204" charset="0"/>
                <a:cs typeface="Open Sans 1" panose="020B0604020202020204" charset="0"/>
              </a:rPr>
              <a:t> над аутсайдером. І </a:t>
            </a:r>
            <a:r>
              <a:rPr lang="ru-RU" sz="3600" dirty="0" err="1">
                <a:solidFill>
                  <a:schemeClr val="tx2"/>
                </a:solidFill>
                <a:latin typeface="Open Sans 1" panose="020B0604020202020204" charset="0"/>
                <a:ea typeface="Open Sans 1" panose="020B0604020202020204" charset="0"/>
                <a:cs typeface="Open Sans 1" panose="020B0604020202020204" charset="0"/>
              </a:rPr>
              <a:t>така</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динаміка</a:t>
            </a:r>
            <a:r>
              <a:rPr lang="ru-RU" sz="3600" dirty="0">
                <a:solidFill>
                  <a:schemeClr val="tx2"/>
                </a:solidFill>
                <a:latin typeface="Open Sans 1" panose="020B0604020202020204" charset="0"/>
                <a:ea typeface="Open Sans 1" panose="020B0604020202020204" charset="0"/>
                <a:cs typeface="Open Sans 1" panose="020B0604020202020204" charset="0"/>
              </a:rPr>
              <a:t> характерна не </a:t>
            </a:r>
            <a:r>
              <a:rPr lang="ru-RU" sz="3600" dirty="0" err="1">
                <a:solidFill>
                  <a:schemeClr val="tx2"/>
                </a:solidFill>
                <a:latin typeface="Open Sans 1" panose="020B0604020202020204" charset="0"/>
                <a:ea typeface="Open Sans 1" panose="020B0604020202020204" charset="0"/>
                <a:cs typeface="Open Sans 1" panose="020B0604020202020204" charset="0"/>
              </a:rPr>
              <a:t>лише</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окремим</a:t>
            </a:r>
            <a:r>
              <a:rPr lang="ru-RU" sz="3600" dirty="0">
                <a:solidFill>
                  <a:schemeClr val="tx2"/>
                </a:solidFill>
                <a:latin typeface="Open Sans 1" panose="020B0604020202020204" charset="0"/>
                <a:ea typeface="Open Sans 1" panose="020B0604020202020204" charset="0"/>
                <a:cs typeface="Open Sans 1" panose="020B0604020202020204" charset="0"/>
              </a:rPr>
              <a:t> особам, а й </a:t>
            </a:r>
            <a:r>
              <a:rPr lang="ru-RU" sz="3600" dirty="0" err="1">
                <a:solidFill>
                  <a:schemeClr val="tx2"/>
                </a:solidFill>
                <a:latin typeface="Open Sans 1" panose="020B0604020202020204" charset="0"/>
                <a:ea typeface="Open Sans 1" panose="020B0604020202020204" charset="0"/>
                <a:cs typeface="Open Sans 1" panose="020B0604020202020204" charset="0"/>
              </a:rPr>
              <a:t>цілим</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суспільствам</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Це</a:t>
            </a:r>
            <a:r>
              <a:rPr lang="ru-RU" sz="3600" dirty="0">
                <a:solidFill>
                  <a:schemeClr val="tx2"/>
                </a:solidFill>
                <a:latin typeface="Open Sans 1" panose="020B0604020202020204" charset="0"/>
                <a:ea typeface="Open Sans 1" panose="020B0604020202020204" charset="0"/>
                <a:cs typeface="Open Sans 1" panose="020B0604020202020204" charset="0"/>
              </a:rPr>
              <a:t> само собою </a:t>
            </a:r>
            <a:r>
              <a:rPr lang="ru-RU" sz="3600" dirty="0" err="1">
                <a:solidFill>
                  <a:schemeClr val="tx2"/>
                </a:solidFill>
                <a:latin typeface="Open Sans 1" panose="020B0604020202020204" charset="0"/>
                <a:ea typeface="Open Sans 1" panose="020B0604020202020204" charset="0"/>
                <a:cs typeface="Open Sans 1" panose="020B0604020202020204" charset="0"/>
              </a:rPr>
              <a:t>може</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призвести</a:t>
            </a:r>
            <a:r>
              <a:rPr lang="ru-RU" sz="3600" dirty="0">
                <a:solidFill>
                  <a:schemeClr val="tx2"/>
                </a:solidFill>
                <a:latin typeface="Open Sans 1" panose="020B0604020202020204" charset="0"/>
                <a:ea typeface="Open Sans 1" panose="020B0604020202020204" charset="0"/>
                <a:cs typeface="Open Sans 1" panose="020B0604020202020204" charset="0"/>
              </a:rPr>
              <a:t> до </a:t>
            </a:r>
            <a:r>
              <a:rPr lang="ru-RU" sz="3600" dirty="0" err="1">
                <a:solidFill>
                  <a:schemeClr val="tx2"/>
                </a:solidFill>
                <a:latin typeface="Open Sans 1" panose="020B0604020202020204" charset="0"/>
                <a:ea typeface="Open Sans 1" panose="020B0604020202020204" charset="0"/>
                <a:cs typeface="Open Sans 1" panose="020B0604020202020204" charset="0"/>
              </a:rPr>
              <a:t>наслідків</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Одне</a:t>
            </a:r>
            <a:r>
              <a:rPr lang="ru-RU" sz="3600" dirty="0">
                <a:solidFill>
                  <a:schemeClr val="tx2"/>
                </a:solidFill>
                <a:latin typeface="Open Sans 1" panose="020B0604020202020204" charset="0"/>
                <a:ea typeface="Open Sans 1" panose="020B0604020202020204" charset="0"/>
                <a:cs typeface="Open Sans 1" panose="020B0604020202020204" charset="0"/>
              </a:rPr>
              <a:t> з </a:t>
            </a:r>
            <a:r>
              <a:rPr lang="ru-RU" sz="3600" dirty="0" err="1">
                <a:solidFill>
                  <a:schemeClr val="tx2"/>
                </a:solidFill>
                <a:latin typeface="Open Sans 1" panose="020B0604020202020204" charset="0"/>
                <a:ea typeface="Open Sans 1" panose="020B0604020202020204" charset="0"/>
                <a:cs typeface="Open Sans 1" panose="020B0604020202020204" charset="0"/>
              </a:rPr>
              <a:t>досліджень</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визначило</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що</a:t>
            </a:r>
            <a:r>
              <a:rPr lang="ru-RU" sz="3600" dirty="0">
                <a:solidFill>
                  <a:schemeClr val="tx2"/>
                </a:solidFill>
                <a:latin typeface="Open Sans 1" panose="020B0604020202020204" charset="0"/>
                <a:ea typeface="Open Sans 1" panose="020B0604020202020204" charset="0"/>
                <a:cs typeface="Open Sans 1" panose="020B0604020202020204" charset="0"/>
              </a:rPr>
              <a:t> будь-яка </a:t>
            </a:r>
            <a:r>
              <a:rPr lang="ru-RU" sz="3600" dirty="0" err="1">
                <a:solidFill>
                  <a:schemeClr val="tx2"/>
                </a:solidFill>
                <a:latin typeface="Open Sans 1" panose="020B0604020202020204" charset="0"/>
                <a:ea typeface="Open Sans 1" panose="020B0604020202020204" charset="0"/>
                <a:cs typeface="Open Sans 1" panose="020B0604020202020204" charset="0"/>
              </a:rPr>
              <a:t>країна</a:t>
            </a:r>
            <a:r>
              <a:rPr lang="ru-RU" sz="3600" dirty="0">
                <a:solidFill>
                  <a:schemeClr val="tx2"/>
                </a:solidFill>
                <a:latin typeface="Open Sans 1" panose="020B0604020202020204" charset="0"/>
                <a:ea typeface="Open Sans 1" panose="020B0604020202020204" charset="0"/>
                <a:cs typeface="Open Sans 1" panose="020B0604020202020204" charset="0"/>
              </a:rPr>
              <a:t> з "</a:t>
            </a:r>
            <a:r>
              <a:rPr lang="ru-RU" sz="3600" dirty="0" err="1">
                <a:solidFill>
                  <a:schemeClr val="tx2"/>
                </a:solidFill>
                <a:latin typeface="Open Sans 1" panose="020B0604020202020204" charset="0"/>
                <a:ea typeface="Open Sans 1" panose="020B0604020202020204" charset="0"/>
                <a:cs typeface="Open Sans 1" panose="020B0604020202020204" charset="0"/>
              </a:rPr>
              <a:t>вищої</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ліги</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більш</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вірогідно</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може</a:t>
            </a:r>
            <a:r>
              <a:rPr lang="ru-RU" sz="3600" dirty="0">
                <a:solidFill>
                  <a:schemeClr val="tx2"/>
                </a:solidFill>
                <a:latin typeface="Open Sans 1" panose="020B0604020202020204" charset="0"/>
                <a:ea typeface="Open Sans 1" panose="020B0604020202020204" charset="0"/>
                <a:cs typeface="Open Sans 1" panose="020B0604020202020204" charset="0"/>
              </a:rPr>
              <a:t> </a:t>
            </a:r>
            <a:r>
              <a:rPr lang="ru-RU" sz="3600" dirty="0" err="1">
                <a:solidFill>
                  <a:schemeClr val="tx2"/>
                </a:solidFill>
                <a:latin typeface="Open Sans 1" panose="020B0604020202020204" charset="0"/>
                <a:ea typeface="Open Sans 1" panose="020B0604020202020204" charset="0"/>
                <a:cs typeface="Open Sans 1" panose="020B0604020202020204" charset="0"/>
              </a:rPr>
              <a:t>влаштувати</a:t>
            </a:r>
            <a:r>
              <a:rPr lang="ru-RU" sz="3600" dirty="0">
                <a:solidFill>
                  <a:schemeClr val="tx2"/>
                </a:solidFill>
                <a:latin typeface="Open Sans 1" panose="020B0604020202020204" charset="0"/>
                <a:ea typeface="Open Sans 1" panose="020B0604020202020204" charset="0"/>
                <a:cs typeface="Open Sans 1" panose="020B0604020202020204" charset="0"/>
              </a:rPr>
              <a:t> атаку за кордоном</a:t>
            </a:r>
            <a:endParaRPr lang="uk-UA" sz="3600" dirty="0">
              <a:solidFill>
                <a:schemeClr val="tx2"/>
              </a:solidFill>
              <a:latin typeface="Open Sans 1" panose="020B0604020202020204" charset="0"/>
              <a:ea typeface="Open Sans 1" panose="020B0604020202020204" charset="0"/>
              <a:cs typeface="Open Sans 1" panose="020B0604020202020204" charset="0"/>
            </a:endParaRPr>
          </a:p>
        </p:txBody>
      </p:sp>
      <p:sp>
        <p:nvSpPr>
          <p:cNvPr id="16" name="TextBox 16"/>
          <p:cNvSpPr txBox="1"/>
          <p:nvPr/>
        </p:nvSpPr>
        <p:spPr>
          <a:xfrm>
            <a:off x="575912" y="-190500"/>
            <a:ext cx="14697308" cy="958083"/>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НАЦІОНАЛЬНІ ІДЕНТИЧНОСТІ</a:t>
            </a:r>
            <a:endParaRPr lang="uk-UA"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29547997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11932808" y="9384190"/>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575912" y="960514"/>
            <a:ext cx="17598552" cy="9479518"/>
          </a:xfrm>
          <a:prstGeom prst="rect">
            <a:avLst/>
          </a:prstGeom>
        </p:spPr>
        <p:txBody>
          <a:bodyPr wrap="square" lIns="0" tIns="0" rIns="0" bIns="0" rtlCol="0" anchor="t">
            <a:spAutoFit/>
          </a:bodyPr>
          <a:lstStyle/>
          <a:p>
            <a:pPr>
              <a:lnSpc>
                <a:spcPct val="200000"/>
              </a:lnSpc>
            </a:pPr>
            <a:r>
              <a:rPr lang="uk-UA" sz="4400" dirty="0" smtClean="0">
                <a:solidFill>
                  <a:schemeClr val="tx2"/>
                </a:solidFill>
                <a:latin typeface="Open Sans 1" panose="020B0604020202020204" charset="0"/>
                <a:ea typeface="Open Sans 1" panose="020B0604020202020204" charset="0"/>
                <a:cs typeface="Open Sans 1" panose="020B0604020202020204" charset="0"/>
              </a:rPr>
              <a:t>Національна ідентичність - дуже сильна ідея. Люди боряться за спільне майбутнє </a:t>
            </a:r>
            <a:r>
              <a:rPr lang="uk-UA" sz="4400" b="1" dirty="0" smtClean="0">
                <a:solidFill>
                  <a:schemeClr val="tx2"/>
                </a:solidFill>
                <a:latin typeface="Open Sans 1" panose="020B0604020202020204" charset="0"/>
                <a:ea typeface="Open Sans 1" panose="020B0604020202020204" charset="0"/>
                <a:cs typeface="Open Sans 1" panose="020B0604020202020204" charset="0"/>
              </a:rPr>
              <a:t>і спільне минуле</a:t>
            </a:r>
            <a:r>
              <a:rPr lang="uk-UA" sz="4400" dirty="0" smtClean="0">
                <a:solidFill>
                  <a:schemeClr val="tx2"/>
                </a:solidFill>
                <a:latin typeface="Open Sans 1" panose="020B0604020202020204" charset="0"/>
                <a:ea typeface="Open Sans 1" panose="020B0604020202020204" charset="0"/>
                <a:cs typeface="Open Sans 1" panose="020B0604020202020204" charset="0"/>
              </a:rPr>
              <a:t>. Якщо останнє не справжнє, це не має значення. Людей надто довго вчили, хто вони.</a:t>
            </a:r>
          </a:p>
          <a:p>
            <a:pPr>
              <a:lnSpc>
                <a:spcPct val="200000"/>
              </a:lnSpc>
            </a:pPr>
            <a:r>
              <a:rPr lang="uk-UA" sz="4400" dirty="0" smtClean="0">
                <a:solidFill>
                  <a:schemeClr val="tx2"/>
                </a:solidFill>
                <a:latin typeface="Open Sans 1" panose="020B0604020202020204" charset="0"/>
                <a:ea typeface="Open Sans 1" panose="020B0604020202020204" charset="0"/>
                <a:cs typeface="Open Sans 1" panose="020B0604020202020204" charset="0"/>
              </a:rPr>
              <a:t>В </a:t>
            </a:r>
            <a:r>
              <a:rPr lang="uk-UA" sz="4400" dirty="0">
                <a:solidFill>
                  <a:schemeClr val="tx2"/>
                </a:solidFill>
                <a:latin typeface="Open Sans 1" panose="020B0604020202020204" charset="0"/>
                <a:ea typeface="Open Sans 1" panose="020B0604020202020204" charset="0"/>
                <a:cs typeface="Open Sans 1" panose="020B0604020202020204" charset="0"/>
              </a:rPr>
              <a:t>Європі нараховується понад 80 різних народів. Якщо б кожен з них виокремився в окрему націю і забажав національної незалежності, ми б отримали цілу низку того, що сьогодні популярно називають сепаратизмом.</a:t>
            </a:r>
          </a:p>
        </p:txBody>
      </p:sp>
      <p:sp>
        <p:nvSpPr>
          <p:cNvPr id="16" name="TextBox 16"/>
          <p:cNvSpPr txBox="1"/>
          <p:nvPr/>
        </p:nvSpPr>
        <p:spPr>
          <a:xfrm>
            <a:off x="575912" y="-190500"/>
            <a:ext cx="14697308" cy="958083"/>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НАЦІОНАЛЬНІ ІДЕНТИЧНОСТІ</a:t>
            </a:r>
            <a:endParaRPr lang="uk-UA"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4084685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460605" y="152810"/>
            <a:ext cx="10039833" cy="9321558"/>
            <a:chOff x="0" y="0"/>
            <a:chExt cx="1088270" cy="1010412"/>
          </a:xfrm>
        </p:grpSpPr>
        <p:sp>
          <p:nvSpPr>
            <p:cNvPr id="3" name="Freeform 3"/>
            <p:cNvSpPr/>
            <p:nvPr/>
          </p:nvSpPr>
          <p:spPr>
            <a:xfrm>
              <a:off x="0" y="0"/>
              <a:ext cx="1088270" cy="1010412"/>
            </a:xfrm>
            <a:custGeom>
              <a:avLst/>
              <a:gdLst/>
              <a:ahLst/>
              <a:cxnLst/>
              <a:rect l="l" t="t" r="r" b="b"/>
              <a:pathLst>
                <a:path w="1088270" h="1010412">
                  <a:moveTo>
                    <a:pt x="544135" y="0"/>
                  </a:moveTo>
                  <a:cubicBezTo>
                    <a:pt x="243618" y="0"/>
                    <a:pt x="0" y="226188"/>
                    <a:pt x="0" y="505206"/>
                  </a:cubicBezTo>
                  <a:cubicBezTo>
                    <a:pt x="0" y="784224"/>
                    <a:pt x="243618" y="1010412"/>
                    <a:pt x="544135" y="1010412"/>
                  </a:cubicBezTo>
                  <a:cubicBezTo>
                    <a:pt x="844652" y="1010412"/>
                    <a:pt x="1088270" y="784224"/>
                    <a:pt x="1088270" y="505206"/>
                  </a:cubicBezTo>
                  <a:cubicBezTo>
                    <a:pt x="1088270" y="226188"/>
                    <a:pt x="844652" y="0"/>
                    <a:pt x="544135" y="0"/>
                  </a:cubicBezTo>
                  <a:close/>
                </a:path>
              </a:pathLst>
            </a:custGeom>
            <a:solidFill>
              <a:srgbClr val="1C3879"/>
            </a:solidFill>
          </p:spPr>
        </p:sp>
        <p:sp>
          <p:nvSpPr>
            <p:cNvPr id="4" name="TextBox 4"/>
            <p:cNvSpPr txBox="1"/>
            <p:nvPr/>
          </p:nvSpPr>
          <p:spPr>
            <a:xfrm>
              <a:off x="102025" y="56626"/>
              <a:ext cx="884219" cy="85906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608987" y="-2272301"/>
            <a:ext cx="14831602" cy="14930892"/>
            <a:chOff x="0" y="0"/>
            <a:chExt cx="19162142" cy="19290423"/>
          </a:xfrm>
        </p:grpSpPr>
        <p:sp>
          <p:nvSpPr>
            <p:cNvPr id="6" name="Freeform 6"/>
            <p:cNvSpPr/>
            <p:nvPr/>
          </p:nvSpPr>
          <p:spPr>
            <a:xfrm>
              <a:off x="16279622" y="2817436"/>
              <a:ext cx="3818001" cy="13657853"/>
            </a:xfrm>
            <a:custGeom>
              <a:avLst/>
              <a:gdLst/>
              <a:ahLst/>
              <a:cxnLst/>
              <a:rect l="l" t="t" r="r" b="b"/>
              <a:pathLst>
                <a:path w="3818001" h="13657853">
                  <a:moveTo>
                    <a:pt x="76327" y="7542"/>
                  </a:moveTo>
                  <a:cubicBezTo>
                    <a:pt x="3818001" y="3774265"/>
                    <a:pt x="3818001" y="9881285"/>
                    <a:pt x="76327" y="13647880"/>
                  </a:cubicBezTo>
                  <a:cubicBezTo>
                    <a:pt x="66421" y="13657853"/>
                    <a:pt x="50291" y="13657853"/>
                    <a:pt x="40386" y="13647880"/>
                  </a:cubicBezTo>
                  <a:lnTo>
                    <a:pt x="9906" y="13617197"/>
                  </a:lnTo>
                  <a:cubicBezTo>
                    <a:pt x="0" y="13607225"/>
                    <a:pt x="0" y="13590987"/>
                    <a:pt x="9906" y="13581014"/>
                  </a:cubicBezTo>
                  <a:cubicBezTo>
                    <a:pt x="3714877" y="9851241"/>
                    <a:pt x="3714877" y="3804182"/>
                    <a:pt x="9906" y="74409"/>
                  </a:cubicBezTo>
                  <a:cubicBezTo>
                    <a:pt x="0" y="64437"/>
                    <a:pt x="0" y="48200"/>
                    <a:pt x="9906" y="38227"/>
                  </a:cubicBezTo>
                  <a:lnTo>
                    <a:pt x="40386" y="7543"/>
                  </a:lnTo>
                  <a:cubicBezTo>
                    <a:pt x="45213" y="2685"/>
                    <a:pt x="51563" y="0"/>
                    <a:pt x="58292" y="0"/>
                  </a:cubicBezTo>
                  <a:cubicBezTo>
                    <a:pt x="65024" y="0"/>
                    <a:pt x="71501" y="2685"/>
                    <a:pt x="76200" y="7543"/>
                  </a:cubicBezTo>
                  <a:moveTo>
                    <a:pt x="40259" y="43725"/>
                  </a:moveTo>
                  <a:lnTo>
                    <a:pt x="58165" y="25698"/>
                  </a:lnTo>
                  <a:lnTo>
                    <a:pt x="76073" y="43725"/>
                  </a:lnTo>
                  <a:lnTo>
                    <a:pt x="45592" y="74409"/>
                  </a:lnTo>
                  <a:lnTo>
                    <a:pt x="27686" y="56382"/>
                  </a:lnTo>
                  <a:lnTo>
                    <a:pt x="45592" y="38355"/>
                  </a:lnTo>
                  <a:cubicBezTo>
                    <a:pt x="3770376" y="3788074"/>
                    <a:pt x="3770376" y="9867607"/>
                    <a:pt x="45592" y="13617197"/>
                  </a:cubicBezTo>
                  <a:lnTo>
                    <a:pt x="27686" y="13599170"/>
                  </a:lnTo>
                  <a:lnTo>
                    <a:pt x="45592" y="13581143"/>
                  </a:lnTo>
                  <a:lnTo>
                    <a:pt x="76073" y="13611826"/>
                  </a:lnTo>
                  <a:lnTo>
                    <a:pt x="58165" y="13629855"/>
                  </a:lnTo>
                  <a:lnTo>
                    <a:pt x="40259" y="13611826"/>
                  </a:lnTo>
                  <a:cubicBezTo>
                    <a:pt x="3762121" y="9865049"/>
                    <a:pt x="3762121" y="3790502"/>
                    <a:pt x="40259" y="43724"/>
                  </a:cubicBezTo>
                  <a:close/>
                </a:path>
              </a:pathLst>
            </a:custGeom>
            <a:solidFill>
              <a:srgbClr val="1C3879"/>
            </a:solidFill>
          </p:spPr>
        </p:sp>
      </p:grpSp>
      <p:grpSp>
        <p:nvGrpSpPr>
          <p:cNvPr id="7" name="Group 7"/>
          <p:cNvGrpSpPr/>
          <p:nvPr/>
        </p:nvGrpSpPr>
        <p:grpSpPr>
          <a:xfrm>
            <a:off x="15310186" y="97308"/>
            <a:ext cx="2885500" cy="789602"/>
            <a:chOff x="0" y="0"/>
            <a:chExt cx="3847334" cy="1052803"/>
          </a:xfrm>
        </p:grpSpPr>
        <p:sp>
          <p:nvSpPr>
            <p:cNvPr id="8" name="Freeform 8" descr="Изображение выглядит как текст  Автоматически созданное описание"/>
            <p:cNvSpPr/>
            <p:nvPr/>
          </p:nvSpPr>
          <p:spPr>
            <a:xfrm>
              <a:off x="0" y="55849"/>
              <a:ext cx="2517917" cy="709585"/>
            </a:xfrm>
            <a:custGeom>
              <a:avLst/>
              <a:gdLst/>
              <a:ahLst/>
              <a:cxnLst/>
              <a:rect l="l" t="t" r="r" b="b"/>
              <a:pathLst>
                <a:path w="2517917" h="709585">
                  <a:moveTo>
                    <a:pt x="0" y="0"/>
                  </a:moveTo>
                  <a:lnTo>
                    <a:pt x="2517917" y="0"/>
                  </a:lnTo>
                  <a:lnTo>
                    <a:pt x="2517917" y="709585"/>
                  </a:lnTo>
                  <a:lnTo>
                    <a:pt x="0" y="709585"/>
                  </a:lnTo>
                  <a:lnTo>
                    <a:pt x="0" y="0"/>
                  </a:lnTo>
                  <a:close/>
                </a:path>
              </a:pathLst>
            </a:custGeom>
            <a:blipFill>
              <a:blip r:embed="rId2"/>
              <a:stretch>
                <a:fillRect l="-3118" t="-10" r="-37211" b="-2238"/>
              </a:stretch>
            </a:blipFill>
          </p:spPr>
        </p:sp>
        <p:sp>
          <p:nvSpPr>
            <p:cNvPr id="9" name="Freeform 9"/>
            <p:cNvSpPr/>
            <p:nvPr/>
          </p:nvSpPr>
          <p:spPr>
            <a:xfrm>
              <a:off x="2552102" y="0"/>
              <a:ext cx="1295231" cy="1052803"/>
            </a:xfrm>
            <a:custGeom>
              <a:avLst/>
              <a:gdLst/>
              <a:ahLst/>
              <a:cxnLst/>
              <a:rect l="l" t="t" r="r" b="b"/>
              <a:pathLst>
                <a:path w="1295231" h="1052803">
                  <a:moveTo>
                    <a:pt x="0" y="0"/>
                  </a:moveTo>
                  <a:lnTo>
                    <a:pt x="1295232" y="0"/>
                  </a:lnTo>
                  <a:lnTo>
                    <a:pt x="1295232" y="1052803"/>
                  </a:lnTo>
                  <a:lnTo>
                    <a:pt x="0" y="1052803"/>
                  </a:lnTo>
                  <a:lnTo>
                    <a:pt x="0" y="0"/>
                  </a:lnTo>
                  <a:close/>
                </a:path>
              </a:pathLst>
            </a:custGeom>
            <a:blipFill>
              <a:blip r:embed="rId3"/>
              <a:stretch>
                <a:fillRect t="-21582" b="-1444"/>
              </a:stretch>
            </a:blipFill>
          </p:spPr>
        </p:sp>
      </p:grpSp>
      <p:grpSp>
        <p:nvGrpSpPr>
          <p:cNvPr id="10" name="Group 10"/>
          <p:cNvGrpSpPr/>
          <p:nvPr/>
        </p:nvGrpSpPr>
        <p:grpSpPr>
          <a:xfrm>
            <a:off x="2243771" y="792569"/>
            <a:ext cx="15718029" cy="1562364"/>
            <a:chOff x="0" y="0"/>
            <a:chExt cx="20957372" cy="2083152"/>
          </a:xfrm>
        </p:grpSpPr>
        <p:sp>
          <p:nvSpPr>
            <p:cNvPr id="11" name="Freeform 11"/>
            <p:cNvSpPr/>
            <p:nvPr/>
          </p:nvSpPr>
          <p:spPr>
            <a:xfrm>
              <a:off x="25400" y="23665"/>
              <a:ext cx="20906612" cy="2035769"/>
            </a:xfrm>
            <a:custGeom>
              <a:avLst/>
              <a:gdLst/>
              <a:ahLst/>
              <a:cxnLst/>
              <a:rect l="l" t="t" r="r" b="b"/>
              <a:pathLst>
                <a:path w="20906612" h="2035769">
                  <a:moveTo>
                    <a:pt x="0" y="0"/>
                  </a:moveTo>
                  <a:lnTo>
                    <a:pt x="20906612" y="0"/>
                  </a:lnTo>
                  <a:lnTo>
                    <a:pt x="20906612" y="2035769"/>
                  </a:lnTo>
                  <a:lnTo>
                    <a:pt x="0" y="2035769"/>
                  </a:lnTo>
                  <a:close/>
                </a:path>
              </a:pathLst>
            </a:custGeom>
            <a:solidFill>
              <a:srgbClr val="009DD9"/>
            </a:solidFill>
          </p:spPr>
        </p:sp>
        <p:sp>
          <p:nvSpPr>
            <p:cNvPr id="12" name="Freeform 12"/>
            <p:cNvSpPr/>
            <p:nvPr/>
          </p:nvSpPr>
          <p:spPr>
            <a:xfrm>
              <a:off x="0" y="0"/>
              <a:ext cx="20957412" cy="2083099"/>
            </a:xfrm>
            <a:custGeom>
              <a:avLst/>
              <a:gdLst/>
              <a:ahLst/>
              <a:cxnLst/>
              <a:rect l="l" t="t" r="r" b="b"/>
              <a:pathLst>
                <a:path w="20957412" h="2083099">
                  <a:moveTo>
                    <a:pt x="25400" y="0"/>
                  </a:moveTo>
                  <a:lnTo>
                    <a:pt x="20932012" y="0"/>
                  </a:lnTo>
                  <a:cubicBezTo>
                    <a:pt x="20945982" y="0"/>
                    <a:pt x="20957412" y="10649"/>
                    <a:pt x="20957412" y="23665"/>
                  </a:cubicBezTo>
                  <a:lnTo>
                    <a:pt x="20957412" y="2059434"/>
                  </a:lnTo>
                  <a:cubicBezTo>
                    <a:pt x="20957412" y="2072450"/>
                    <a:pt x="20945982" y="2083099"/>
                    <a:pt x="20932012" y="2083099"/>
                  </a:cubicBezTo>
                  <a:lnTo>
                    <a:pt x="25400" y="2083099"/>
                  </a:lnTo>
                  <a:cubicBezTo>
                    <a:pt x="11430" y="2083099"/>
                    <a:pt x="0" y="2072450"/>
                    <a:pt x="0" y="2059434"/>
                  </a:cubicBezTo>
                  <a:lnTo>
                    <a:pt x="0" y="23665"/>
                  </a:lnTo>
                  <a:cubicBezTo>
                    <a:pt x="0" y="10649"/>
                    <a:pt x="11430" y="0"/>
                    <a:pt x="25400" y="0"/>
                  </a:cubicBezTo>
                  <a:moveTo>
                    <a:pt x="25400" y="47330"/>
                  </a:moveTo>
                  <a:lnTo>
                    <a:pt x="25400" y="23665"/>
                  </a:lnTo>
                  <a:lnTo>
                    <a:pt x="50800" y="23665"/>
                  </a:lnTo>
                  <a:lnTo>
                    <a:pt x="50800" y="2059434"/>
                  </a:lnTo>
                  <a:lnTo>
                    <a:pt x="25400" y="2059434"/>
                  </a:lnTo>
                  <a:lnTo>
                    <a:pt x="25400" y="2035769"/>
                  </a:lnTo>
                  <a:lnTo>
                    <a:pt x="20932012" y="2035769"/>
                  </a:lnTo>
                  <a:lnTo>
                    <a:pt x="20932012" y="2059434"/>
                  </a:lnTo>
                  <a:lnTo>
                    <a:pt x="20906612" y="2059434"/>
                  </a:lnTo>
                  <a:lnTo>
                    <a:pt x="20906612" y="23665"/>
                  </a:lnTo>
                  <a:lnTo>
                    <a:pt x="20932012" y="23665"/>
                  </a:lnTo>
                  <a:lnTo>
                    <a:pt x="20932012" y="47330"/>
                  </a:lnTo>
                  <a:lnTo>
                    <a:pt x="25400" y="47330"/>
                  </a:lnTo>
                  <a:close/>
                </a:path>
              </a:pathLst>
            </a:custGeom>
            <a:solidFill>
              <a:srgbClr val="FFFFFF"/>
            </a:solidFill>
          </p:spPr>
        </p:sp>
      </p:grpSp>
      <p:grpSp>
        <p:nvGrpSpPr>
          <p:cNvPr id="19" name="Group 19"/>
          <p:cNvGrpSpPr/>
          <p:nvPr/>
        </p:nvGrpSpPr>
        <p:grpSpPr>
          <a:xfrm>
            <a:off x="1903602" y="581017"/>
            <a:ext cx="2078245" cy="2078245"/>
            <a:chOff x="0" y="0"/>
            <a:chExt cx="2782166" cy="2782166"/>
          </a:xfrm>
        </p:grpSpPr>
        <p:sp>
          <p:nvSpPr>
            <p:cNvPr id="20" name="Freeform 20"/>
            <p:cNvSpPr/>
            <p:nvPr/>
          </p:nvSpPr>
          <p:spPr>
            <a:xfrm>
              <a:off x="25400" y="25400"/>
              <a:ext cx="2731389" cy="2731389"/>
            </a:xfrm>
            <a:custGeom>
              <a:avLst/>
              <a:gdLst/>
              <a:ahLst/>
              <a:cxnLst/>
              <a:rect l="l" t="t" r="r" b="b"/>
              <a:pathLst>
                <a:path w="2731389" h="2731389">
                  <a:moveTo>
                    <a:pt x="0" y="1365631"/>
                  </a:moveTo>
                  <a:cubicBezTo>
                    <a:pt x="0" y="611378"/>
                    <a:pt x="611378" y="0"/>
                    <a:pt x="1365631" y="0"/>
                  </a:cubicBezTo>
                  <a:cubicBezTo>
                    <a:pt x="2119884" y="0"/>
                    <a:pt x="2731389" y="611378"/>
                    <a:pt x="2731389" y="1365631"/>
                  </a:cubicBezTo>
                  <a:cubicBezTo>
                    <a:pt x="2731389" y="2119884"/>
                    <a:pt x="2119884" y="2731389"/>
                    <a:pt x="1365631" y="2731389"/>
                  </a:cubicBezTo>
                  <a:cubicBezTo>
                    <a:pt x="611378" y="2731389"/>
                    <a:pt x="0" y="2119884"/>
                    <a:pt x="0" y="1365631"/>
                  </a:cubicBezTo>
                  <a:close/>
                </a:path>
              </a:pathLst>
            </a:custGeom>
            <a:blipFill>
              <a:blip r:embed="rId4"/>
              <a:stretch>
                <a:fillRect l="-20671" r="-20671"/>
              </a:stretch>
            </a:blipFill>
          </p:spPr>
        </p:sp>
        <p:sp>
          <p:nvSpPr>
            <p:cNvPr id="21" name="Freeform 21"/>
            <p:cNvSpPr/>
            <p:nvPr/>
          </p:nvSpPr>
          <p:spPr>
            <a:xfrm>
              <a:off x="0" y="0"/>
              <a:ext cx="2782062" cy="2782189"/>
            </a:xfrm>
            <a:custGeom>
              <a:avLst/>
              <a:gdLst/>
              <a:ahLst/>
              <a:cxnLst/>
              <a:rect l="l" t="t" r="r" b="b"/>
              <a:pathLst>
                <a:path w="2782062" h="2782189">
                  <a:moveTo>
                    <a:pt x="0" y="1391031"/>
                  </a:moveTo>
                  <a:cubicBezTo>
                    <a:pt x="0" y="622808"/>
                    <a:pt x="622808" y="0"/>
                    <a:pt x="1391031" y="0"/>
                  </a:cubicBezTo>
                  <a:lnTo>
                    <a:pt x="1391031" y="25400"/>
                  </a:lnTo>
                  <a:lnTo>
                    <a:pt x="1391031" y="0"/>
                  </a:lnTo>
                  <a:cubicBezTo>
                    <a:pt x="2159254" y="0"/>
                    <a:pt x="2782062" y="622808"/>
                    <a:pt x="2782062" y="1391031"/>
                  </a:cubicBezTo>
                  <a:lnTo>
                    <a:pt x="2756662" y="1391031"/>
                  </a:lnTo>
                  <a:lnTo>
                    <a:pt x="2782062" y="1391031"/>
                  </a:lnTo>
                  <a:cubicBezTo>
                    <a:pt x="2782062" y="2159254"/>
                    <a:pt x="2159254" y="2782062"/>
                    <a:pt x="1391031" y="2782062"/>
                  </a:cubicBezTo>
                  <a:lnTo>
                    <a:pt x="1391031" y="2756662"/>
                  </a:lnTo>
                  <a:lnTo>
                    <a:pt x="1391031" y="2782062"/>
                  </a:lnTo>
                  <a:cubicBezTo>
                    <a:pt x="622808" y="2782189"/>
                    <a:pt x="0" y="2159381"/>
                    <a:pt x="0" y="1391031"/>
                  </a:cubicBezTo>
                  <a:lnTo>
                    <a:pt x="25400" y="1391031"/>
                  </a:lnTo>
                  <a:lnTo>
                    <a:pt x="50800" y="1391031"/>
                  </a:lnTo>
                  <a:lnTo>
                    <a:pt x="25400" y="1391031"/>
                  </a:lnTo>
                  <a:lnTo>
                    <a:pt x="0" y="1391031"/>
                  </a:lnTo>
                  <a:moveTo>
                    <a:pt x="50800" y="1391031"/>
                  </a:moveTo>
                  <a:cubicBezTo>
                    <a:pt x="50800" y="1405001"/>
                    <a:pt x="39370" y="1416431"/>
                    <a:pt x="25400" y="1416431"/>
                  </a:cubicBezTo>
                  <a:cubicBezTo>
                    <a:pt x="11430" y="1416431"/>
                    <a:pt x="0" y="1405001"/>
                    <a:pt x="0" y="1391031"/>
                  </a:cubicBezTo>
                  <a:cubicBezTo>
                    <a:pt x="0" y="1377061"/>
                    <a:pt x="11430" y="1365631"/>
                    <a:pt x="25400" y="1365631"/>
                  </a:cubicBezTo>
                  <a:cubicBezTo>
                    <a:pt x="39370" y="1365631"/>
                    <a:pt x="50800" y="1377061"/>
                    <a:pt x="50800" y="1391031"/>
                  </a:cubicBezTo>
                  <a:cubicBezTo>
                    <a:pt x="50800" y="2131187"/>
                    <a:pt x="650875" y="2731262"/>
                    <a:pt x="1391031" y="2731262"/>
                  </a:cubicBezTo>
                  <a:cubicBezTo>
                    <a:pt x="2131187" y="2731262"/>
                    <a:pt x="2731262" y="2131187"/>
                    <a:pt x="2731262" y="1391031"/>
                  </a:cubicBezTo>
                  <a:cubicBezTo>
                    <a:pt x="2731262" y="650875"/>
                    <a:pt x="2131314" y="50800"/>
                    <a:pt x="1391031" y="50800"/>
                  </a:cubicBezTo>
                  <a:lnTo>
                    <a:pt x="1391031" y="25400"/>
                  </a:lnTo>
                  <a:lnTo>
                    <a:pt x="1391031" y="50800"/>
                  </a:lnTo>
                  <a:cubicBezTo>
                    <a:pt x="650875" y="50800"/>
                    <a:pt x="50800" y="650875"/>
                    <a:pt x="50800" y="1391031"/>
                  </a:cubicBezTo>
                  <a:close/>
                </a:path>
              </a:pathLst>
            </a:custGeom>
            <a:solidFill>
              <a:srgbClr val="0BD0D9"/>
            </a:solidFill>
          </p:spPr>
        </p:sp>
      </p:grpSp>
      <p:sp>
        <p:nvSpPr>
          <p:cNvPr id="35" name="TextBox 35"/>
          <p:cNvSpPr txBox="1"/>
          <p:nvPr/>
        </p:nvSpPr>
        <p:spPr>
          <a:xfrm>
            <a:off x="7162800" y="1211652"/>
            <a:ext cx="13796959" cy="666849"/>
          </a:xfrm>
          <a:prstGeom prst="rect">
            <a:avLst/>
          </a:prstGeom>
        </p:spPr>
        <p:txBody>
          <a:bodyPr lIns="0" tIns="0" rIns="0" bIns="0" rtlCol="0" anchor="t">
            <a:spAutoFit/>
          </a:bodyPr>
          <a:lstStyle/>
          <a:p>
            <a:pPr algn="l">
              <a:lnSpc>
                <a:spcPts val="5160"/>
              </a:lnSpc>
            </a:pPr>
            <a:r>
              <a:rPr lang="uk-UA" sz="4300" spc="5" dirty="0" smtClean="0">
                <a:solidFill>
                  <a:srgbClr val="FFFFFF"/>
                </a:solidFill>
                <a:latin typeface="Tex Gyre Adventor"/>
                <a:ea typeface="Tex Gyre Adventor"/>
                <a:cs typeface="Tex Gyre Adventor"/>
                <a:sym typeface="Tex Gyre Adventor"/>
              </a:rPr>
              <a:t>ОСНОВИ ТЕОРІЇ ІДЕНТИЧНОСТІ</a:t>
            </a:r>
            <a:endParaRPr lang="uk-UA" sz="4300" spc="5" dirty="0">
              <a:solidFill>
                <a:srgbClr val="FFFFFF"/>
              </a:solidFill>
              <a:latin typeface="Tex Gyre Adventor"/>
              <a:ea typeface="Tex Gyre Adventor"/>
              <a:cs typeface="Tex Gyre Adventor"/>
              <a:sym typeface="Tex Gyre Adventor"/>
            </a:endParaRPr>
          </a:p>
        </p:txBody>
      </p:sp>
      <p:sp>
        <p:nvSpPr>
          <p:cNvPr id="36" name="TextBox 36"/>
          <p:cNvSpPr txBox="1"/>
          <p:nvPr/>
        </p:nvSpPr>
        <p:spPr>
          <a:xfrm>
            <a:off x="4491041" y="5867620"/>
            <a:ext cx="11259633" cy="589905"/>
          </a:xfrm>
          <a:prstGeom prst="rect">
            <a:avLst/>
          </a:prstGeom>
        </p:spPr>
        <p:txBody>
          <a:bodyPr lIns="0" tIns="0" rIns="0" bIns="0" rtlCol="0" anchor="t">
            <a:spAutoFit/>
          </a:bodyPr>
          <a:lstStyle/>
          <a:p>
            <a:pPr algn="l">
              <a:lnSpc>
                <a:spcPts val="4644"/>
              </a:lnSpc>
            </a:pPr>
            <a:endParaRPr lang="uk-UA" sz="4300" spc="5" dirty="0">
              <a:solidFill>
                <a:srgbClr val="FFFFFF"/>
              </a:solidFill>
              <a:latin typeface="Tex Gyre Adventor"/>
              <a:ea typeface="Tex Gyre Adventor"/>
              <a:cs typeface="Tex Gyre Adventor"/>
              <a:sym typeface="Tex Gyre Adventor"/>
            </a:endParaRPr>
          </a:p>
        </p:txBody>
      </p:sp>
      <p:sp>
        <p:nvSpPr>
          <p:cNvPr id="38" name="TextBox 38"/>
          <p:cNvSpPr txBox="1"/>
          <p:nvPr/>
        </p:nvSpPr>
        <p:spPr>
          <a:xfrm>
            <a:off x="228600" y="4287220"/>
            <a:ext cx="990908" cy="769441"/>
          </a:xfrm>
          <a:prstGeom prst="rect">
            <a:avLst/>
          </a:prstGeom>
        </p:spPr>
        <p:txBody>
          <a:bodyPr wrap="square" lIns="0" tIns="0" rIns="0" bIns="0" rtlCol="0" anchor="t">
            <a:spAutoFit/>
          </a:bodyPr>
          <a:lstStyle/>
          <a:p>
            <a:pPr algn="ctr">
              <a:lnSpc>
                <a:spcPts val="3024"/>
              </a:lnSpc>
            </a:pPr>
            <a:r>
              <a:rPr lang="uk-UA" sz="2800" spc="2" dirty="0" smtClean="0">
                <a:solidFill>
                  <a:srgbClr val="FFFFFF"/>
                </a:solidFill>
                <a:latin typeface="Tex Gyre Adventor"/>
                <a:ea typeface="Tex Gyre Adventor"/>
                <a:cs typeface="Tex Gyre Adventor"/>
                <a:sym typeface="Tex Gyre Adventor"/>
              </a:rPr>
              <a:t>2 </a:t>
            </a:r>
          </a:p>
          <a:p>
            <a:pPr algn="ctr">
              <a:lnSpc>
                <a:spcPts val="3024"/>
              </a:lnSpc>
            </a:pPr>
            <a:r>
              <a:rPr lang="uk-UA" sz="2800" spc="2" dirty="0" smtClean="0">
                <a:solidFill>
                  <a:srgbClr val="FFFFFF"/>
                </a:solidFill>
                <a:latin typeface="Tex Gyre Adventor"/>
                <a:ea typeface="Tex Gyre Adventor"/>
                <a:cs typeface="Tex Gyre Adventor"/>
                <a:sym typeface="Tex Gyre Adventor"/>
              </a:rPr>
              <a:t> </a:t>
            </a:r>
            <a:r>
              <a:rPr lang="uk-UA" sz="2800" spc="3" dirty="0" smtClean="0">
                <a:solidFill>
                  <a:srgbClr val="FFFFFF"/>
                </a:solidFill>
                <a:latin typeface="Tex Gyre Adventor"/>
                <a:ea typeface="Tex Gyre Adventor"/>
                <a:cs typeface="Tex Gyre Adventor"/>
                <a:sym typeface="Tex Gyre Adventor"/>
              </a:rPr>
              <a:t>бали</a:t>
            </a:r>
            <a:endParaRPr lang="en-US" sz="2800" spc="3" dirty="0">
              <a:solidFill>
                <a:srgbClr val="FFFFFF"/>
              </a:solidFill>
              <a:latin typeface="Tex Gyre Adventor"/>
              <a:ea typeface="Tex Gyre Adventor"/>
              <a:cs typeface="Tex Gyre Adventor"/>
              <a:sym typeface="Tex Gyre Adventor"/>
            </a:endParaRPr>
          </a:p>
        </p:txBody>
      </p:sp>
      <p:pic>
        <p:nvPicPr>
          <p:cNvPr id="1028" name="Picture 4" descr="https://studfile.net/html/2706/1240/html_07DV5qeGp_.hdL3/htmlconvd-8JMRXx_html_909bfaa7164b6c9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738479"/>
            <a:ext cx="7010400" cy="686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8655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11932808" y="9384190"/>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575912" y="960514"/>
            <a:ext cx="17598552" cy="5223994"/>
          </a:xfrm>
          <a:prstGeom prst="rect">
            <a:avLst/>
          </a:prstGeom>
        </p:spPr>
        <p:txBody>
          <a:bodyPr wrap="square" lIns="0" tIns="0" rIns="0" bIns="0" rtlCol="0" anchor="t">
            <a:spAutoFit/>
          </a:bodyPr>
          <a:lstStyle/>
          <a:p>
            <a:pPr>
              <a:lnSpc>
                <a:spcPct val="200000"/>
              </a:lnSpc>
            </a:pPr>
            <a:r>
              <a:rPr lang="uk-UA" sz="4400" dirty="0">
                <a:solidFill>
                  <a:schemeClr val="tx2"/>
                </a:solidFill>
                <a:latin typeface="Open Sans 1" panose="020B0604020202020204" charset="0"/>
                <a:ea typeface="Open Sans 1" panose="020B0604020202020204" charset="0"/>
                <a:cs typeface="Open Sans 1" panose="020B0604020202020204" charset="0"/>
              </a:rPr>
              <a:t>Франція: Французька ідентичність тісно пов'язана з історією, мовою, літературою та кулінарією. Велика увага приділяється концепції "</a:t>
            </a:r>
            <a:r>
              <a:rPr lang="en-US" sz="4400" dirty="0" err="1">
                <a:solidFill>
                  <a:schemeClr val="tx2"/>
                </a:solidFill>
                <a:latin typeface="Open Sans 1" panose="020B0604020202020204" charset="0"/>
                <a:ea typeface="Open Sans 1" panose="020B0604020202020204" charset="0"/>
                <a:cs typeface="Open Sans 1" panose="020B0604020202020204" charset="0"/>
              </a:rPr>
              <a:t>Laïcité</a:t>
            </a:r>
            <a:r>
              <a:rPr lang="en-US" sz="4400" dirty="0">
                <a:solidFill>
                  <a:schemeClr val="tx2"/>
                </a:solidFill>
                <a:latin typeface="Open Sans 1" panose="020B0604020202020204" charset="0"/>
                <a:ea typeface="Open Sans 1" panose="020B0604020202020204" charset="0"/>
                <a:cs typeface="Open Sans 1" panose="020B0604020202020204" charset="0"/>
              </a:rPr>
              <a:t>" – </a:t>
            </a:r>
            <a:r>
              <a:rPr lang="uk-UA" sz="4400" dirty="0">
                <a:solidFill>
                  <a:schemeClr val="tx2"/>
                </a:solidFill>
                <a:latin typeface="Open Sans 1" panose="020B0604020202020204" charset="0"/>
                <a:ea typeface="Open Sans 1" panose="020B0604020202020204" charset="0"/>
                <a:cs typeface="Open Sans 1" panose="020B0604020202020204" charset="0"/>
              </a:rPr>
              <a:t>світській державі, що відокремлює релігію від політики</a:t>
            </a:r>
            <a:r>
              <a:rPr lang="uk-UA" sz="4400" dirty="0" smtClean="0">
                <a:solidFill>
                  <a:schemeClr val="tx2"/>
                </a:solidFill>
                <a:latin typeface="Open Sans 1" panose="020B0604020202020204" charset="0"/>
                <a:ea typeface="Open Sans 1" panose="020B0604020202020204" charset="0"/>
                <a:cs typeface="Open Sans 1" panose="020B0604020202020204" charset="0"/>
              </a:rPr>
              <a:t>.</a:t>
            </a:r>
            <a:endParaRPr lang="uk-UA" sz="4400" dirty="0">
              <a:solidFill>
                <a:schemeClr val="tx2"/>
              </a:solidFill>
              <a:latin typeface="Open Sans 1" panose="020B0604020202020204" charset="0"/>
              <a:ea typeface="Open Sans 1" panose="020B0604020202020204" charset="0"/>
              <a:cs typeface="Open Sans 1" panose="020B0604020202020204" charset="0"/>
            </a:endParaRPr>
          </a:p>
        </p:txBody>
      </p:sp>
      <p:sp>
        <p:nvSpPr>
          <p:cNvPr id="16" name="TextBox 16"/>
          <p:cNvSpPr txBox="1"/>
          <p:nvPr/>
        </p:nvSpPr>
        <p:spPr>
          <a:xfrm>
            <a:off x="575912" y="-190500"/>
            <a:ext cx="14697308" cy="958083"/>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НАЦІОНАЛЬНІ ІДЕНТИЧНОСТІ</a:t>
            </a:r>
            <a:endParaRPr lang="uk-UA"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18012417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11932808" y="9384190"/>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575912" y="960514"/>
            <a:ext cx="17598552" cy="6771084"/>
          </a:xfrm>
          <a:prstGeom prst="rect">
            <a:avLst/>
          </a:prstGeom>
        </p:spPr>
        <p:txBody>
          <a:bodyPr wrap="square" lIns="0" tIns="0" rIns="0" bIns="0" rtlCol="0" anchor="t">
            <a:spAutoFit/>
          </a:bodyPr>
          <a:lstStyle/>
          <a:p>
            <a:pPr>
              <a:lnSpc>
                <a:spcPct val="200000"/>
              </a:lnSpc>
            </a:pPr>
            <a:r>
              <a:rPr lang="uk-UA" sz="4400" dirty="0" smtClean="0">
                <a:solidFill>
                  <a:schemeClr val="tx2"/>
                </a:solidFill>
                <a:latin typeface="Open Sans 1" panose="020B0604020202020204" charset="0"/>
                <a:ea typeface="Open Sans 1" panose="020B0604020202020204" charset="0"/>
                <a:cs typeface="Open Sans 1" panose="020B0604020202020204" charset="0"/>
              </a:rPr>
              <a:t>Німеччина</a:t>
            </a:r>
            <a:r>
              <a:rPr lang="uk-UA" sz="4400" dirty="0">
                <a:solidFill>
                  <a:schemeClr val="tx2"/>
                </a:solidFill>
                <a:latin typeface="Open Sans 1" panose="020B0604020202020204" charset="0"/>
                <a:ea typeface="Open Sans 1" panose="020B0604020202020204" charset="0"/>
                <a:cs typeface="Open Sans 1" panose="020B0604020202020204" charset="0"/>
              </a:rPr>
              <a:t>: Німецька національна ідентичність включає гордість за культурні досягнення в музиці, філософії та літературі. Після об'єднання Німеччини 1990 року зростає увага до питання національної єдності та пам'яті про минуле.</a:t>
            </a:r>
          </a:p>
          <a:p>
            <a:pPr>
              <a:lnSpc>
                <a:spcPct val="200000"/>
              </a:lnSpc>
            </a:pPr>
            <a:endParaRPr lang="uk-UA" sz="4400" dirty="0">
              <a:solidFill>
                <a:schemeClr val="tx2"/>
              </a:solidFill>
              <a:latin typeface="Open Sans 1" panose="020B0604020202020204" charset="0"/>
              <a:ea typeface="Open Sans 1" panose="020B0604020202020204" charset="0"/>
              <a:cs typeface="Open Sans 1" panose="020B0604020202020204" charset="0"/>
            </a:endParaRPr>
          </a:p>
        </p:txBody>
      </p:sp>
      <p:sp>
        <p:nvSpPr>
          <p:cNvPr id="16" name="TextBox 16"/>
          <p:cNvSpPr txBox="1"/>
          <p:nvPr/>
        </p:nvSpPr>
        <p:spPr>
          <a:xfrm>
            <a:off x="575912" y="-190500"/>
            <a:ext cx="14697308" cy="958083"/>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НАЦІОНАЛЬНІ ІДЕНТИЧНОСТІ</a:t>
            </a:r>
            <a:endParaRPr lang="uk-UA"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9704915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11932808" y="9384190"/>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575912" y="960514"/>
            <a:ext cx="17598552" cy="5223994"/>
          </a:xfrm>
          <a:prstGeom prst="rect">
            <a:avLst/>
          </a:prstGeom>
        </p:spPr>
        <p:txBody>
          <a:bodyPr wrap="square" lIns="0" tIns="0" rIns="0" bIns="0" rtlCol="0" anchor="t">
            <a:spAutoFit/>
          </a:bodyPr>
          <a:lstStyle/>
          <a:p>
            <a:pPr>
              <a:lnSpc>
                <a:spcPct val="200000"/>
              </a:lnSpc>
            </a:pPr>
            <a:r>
              <a:rPr lang="uk-UA" sz="4400" dirty="0" smtClean="0">
                <a:solidFill>
                  <a:schemeClr val="tx2"/>
                </a:solidFill>
                <a:latin typeface="Open Sans 1" panose="020B0604020202020204" charset="0"/>
                <a:ea typeface="Open Sans 1" panose="020B0604020202020204" charset="0"/>
                <a:cs typeface="Open Sans 1" panose="020B0604020202020204" charset="0"/>
              </a:rPr>
              <a:t>Італія</a:t>
            </a:r>
            <a:r>
              <a:rPr lang="uk-UA" sz="4400" dirty="0">
                <a:solidFill>
                  <a:schemeClr val="tx2"/>
                </a:solidFill>
                <a:latin typeface="Open Sans 1" panose="020B0604020202020204" charset="0"/>
                <a:ea typeface="Open Sans 1" panose="020B0604020202020204" charset="0"/>
                <a:cs typeface="Open Sans 1" panose="020B0604020202020204" charset="0"/>
              </a:rPr>
              <a:t>: Італійці дуже пишаються своєю культурною спадщиною, мистецтвом та архітектурою. Італійська національна ідентичність також включає регіональні особливості, що зберігаються в різних частинах країни</a:t>
            </a:r>
            <a:r>
              <a:rPr lang="uk-UA" sz="4400" dirty="0" smtClean="0">
                <a:solidFill>
                  <a:schemeClr val="tx2"/>
                </a:solidFill>
                <a:latin typeface="Open Sans 1" panose="020B0604020202020204" charset="0"/>
                <a:ea typeface="Open Sans 1" panose="020B0604020202020204" charset="0"/>
                <a:cs typeface="Open Sans 1" panose="020B0604020202020204" charset="0"/>
              </a:rPr>
              <a:t>.</a:t>
            </a:r>
            <a:endParaRPr lang="uk-UA" sz="4400" dirty="0">
              <a:solidFill>
                <a:schemeClr val="tx2"/>
              </a:solidFill>
              <a:latin typeface="Open Sans 1" panose="020B0604020202020204" charset="0"/>
              <a:ea typeface="Open Sans 1" panose="020B0604020202020204" charset="0"/>
              <a:cs typeface="Open Sans 1" panose="020B0604020202020204" charset="0"/>
            </a:endParaRPr>
          </a:p>
        </p:txBody>
      </p:sp>
      <p:sp>
        <p:nvSpPr>
          <p:cNvPr id="16" name="TextBox 16"/>
          <p:cNvSpPr txBox="1"/>
          <p:nvPr/>
        </p:nvSpPr>
        <p:spPr>
          <a:xfrm>
            <a:off x="575912" y="-190500"/>
            <a:ext cx="14697308" cy="958083"/>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НАЦІОНАЛЬНІ ІДЕНТИЧНОСТІ</a:t>
            </a:r>
            <a:endParaRPr lang="uk-UA"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9756952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13335000" y="9265353"/>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16551079" y="9012768"/>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11932808" y="9384190"/>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575912" y="960514"/>
            <a:ext cx="17598552" cy="3869777"/>
          </a:xfrm>
          <a:prstGeom prst="rect">
            <a:avLst/>
          </a:prstGeom>
        </p:spPr>
        <p:txBody>
          <a:bodyPr wrap="square" lIns="0" tIns="0" rIns="0" bIns="0" rtlCol="0" anchor="t">
            <a:spAutoFit/>
          </a:bodyPr>
          <a:lstStyle/>
          <a:p>
            <a:pPr>
              <a:lnSpc>
                <a:spcPct val="200000"/>
              </a:lnSpc>
            </a:pPr>
            <a:r>
              <a:rPr lang="uk-UA" sz="4400" dirty="0" smtClean="0">
                <a:solidFill>
                  <a:schemeClr val="tx2"/>
                </a:solidFill>
                <a:latin typeface="Open Sans 1" panose="020B0604020202020204" charset="0"/>
                <a:ea typeface="Open Sans 1" panose="020B0604020202020204" charset="0"/>
                <a:cs typeface="Open Sans 1" panose="020B0604020202020204" charset="0"/>
              </a:rPr>
              <a:t>Іспанія</a:t>
            </a:r>
            <a:r>
              <a:rPr lang="uk-UA" sz="4400" dirty="0">
                <a:solidFill>
                  <a:schemeClr val="tx2"/>
                </a:solidFill>
                <a:latin typeface="Open Sans 1" panose="020B0604020202020204" charset="0"/>
                <a:ea typeface="Open Sans 1" panose="020B0604020202020204" charset="0"/>
                <a:cs typeface="Open Sans 1" panose="020B0604020202020204" charset="0"/>
              </a:rPr>
              <a:t>: Іспанська ідентичність включає </a:t>
            </a:r>
            <a:r>
              <a:rPr lang="uk-UA" sz="4400" dirty="0" err="1">
                <a:solidFill>
                  <a:schemeClr val="tx2"/>
                </a:solidFill>
                <a:latin typeface="Open Sans 1" panose="020B0604020202020204" charset="0"/>
                <a:ea typeface="Open Sans 1" panose="020B0604020202020204" charset="0"/>
                <a:cs typeface="Open Sans 1" panose="020B0604020202020204" charset="0"/>
              </a:rPr>
              <a:t>багатонаціональність</a:t>
            </a:r>
            <a:r>
              <a:rPr lang="uk-UA" sz="4400" dirty="0">
                <a:solidFill>
                  <a:schemeClr val="tx2"/>
                </a:solidFill>
                <a:latin typeface="Open Sans 1" panose="020B0604020202020204" charset="0"/>
                <a:ea typeface="Open Sans 1" panose="020B0604020202020204" charset="0"/>
                <a:cs typeface="Open Sans 1" panose="020B0604020202020204" charset="0"/>
              </a:rPr>
              <a:t>, зокрема каталонську, баскську та галісійську ідентичності. Іспанці пишаються своєю музикою, танцями та гастрономією.</a:t>
            </a:r>
          </a:p>
        </p:txBody>
      </p:sp>
      <p:sp>
        <p:nvSpPr>
          <p:cNvPr id="16" name="TextBox 16"/>
          <p:cNvSpPr txBox="1"/>
          <p:nvPr/>
        </p:nvSpPr>
        <p:spPr>
          <a:xfrm>
            <a:off x="575912" y="-190500"/>
            <a:ext cx="14697308" cy="958083"/>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НАЦІОНАЛЬНІ ІДЕНТИЧНОСТІ</a:t>
            </a:r>
            <a:endParaRPr lang="uk-UA"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8336267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96178">
            <a:off x="10480151" y="7114886"/>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143000" y="-3086100"/>
            <a:ext cx="15554562" cy="155545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7615503" y="3868229"/>
            <a:ext cx="3056994" cy="3233359"/>
          </a:xfrm>
          <a:prstGeom prst="rect">
            <a:avLst/>
          </a:prstGeom>
        </p:spPr>
        <p:txBody>
          <a:bodyPr lIns="50800" tIns="50800" rIns="50800" bIns="50800" rtlCol="0" anchor="ctr"/>
          <a:lstStyle/>
          <a:p>
            <a:pPr algn="ctr">
              <a:lnSpc>
                <a:spcPts val="2659"/>
              </a:lnSpc>
              <a:spcBef>
                <a:spcPct val="0"/>
              </a:spcBef>
            </a:pPr>
            <a:endParaRPr/>
          </a:p>
        </p:txBody>
      </p:sp>
      <p:grpSp>
        <p:nvGrpSpPr>
          <p:cNvPr id="11" name="Group 11"/>
          <p:cNvGrpSpPr/>
          <p:nvPr/>
        </p:nvGrpSpPr>
        <p:grpSpPr>
          <a:xfrm>
            <a:off x="11871350" y="3435198"/>
            <a:ext cx="3416603" cy="34166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000450" y="3435198"/>
            <a:ext cx="3416603" cy="34166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7482095" y="6438826"/>
            <a:ext cx="3457161" cy="1967554"/>
            <a:chOff x="0" y="0"/>
            <a:chExt cx="1427909" cy="812658"/>
          </a:xfrm>
        </p:grpSpPr>
        <p:sp>
          <p:nvSpPr>
            <p:cNvPr id="22" name="Freeform 22"/>
            <p:cNvSpPr/>
            <p:nvPr/>
          </p:nvSpPr>
          <p:spPr>
            <a:xfrm>
              <a:off x="0" y="0"/>
              <a:ext cx="1427909" cy="812658"/>
            </a:xfrm>
            <a:custGeom>
              <a:avLst/>
              <a:gdLst/>
              <a:ahLst/>
              <a:cxnLst/>
              <a:rect l="l" t="t" r="r" b="b"/>
              <a:pathLst>
                <a:path w="1427909" h="812658">
                  <a:moveTo>
                    <a:pt x="223939" y="0"/>
                  </a:moveTo>
                  <a:lnTo>
                    <a:pt x="1203970" y="0"/>
                  </a:lnTo>
                  <a:cubicBezTo>
                    <a:pt x="1327648" y="0"/>
                    <a:pt x="1427909" y="100261"/>
                    <a:pt x="1427909" y="223939"/>
                  </a:cubicBezTo>
                  <a:lnTo>
                    <a:pt x="1427909" y="588719"/>
                  </a:lnTo>
                  <a:cubicBezTo>
                    <a:pt x="1427909" y="712397"/>
                    <a:pt x="1327648" y="812658"/>
                    <a:pt x="1203970" y="812658"/>
                  </a:cubicBezTo>
                  <a:lnTo>
                    <a:pt x="223939" y="812658"/>
                  </a:lnTo>
                  <a:cubicBezTo>
                    <a:pt x="100261" y="812658"/>
                    <a:pt x="0" y="712397"/>
                    <a:pt x="0" y="588719"/>
                  </a:cubicBezTo>
                  <a:lnTo>
                    <a:pt x="0" y="223939"/>
                  </a:lnTo>
                  <a:cubicBezTo>
                    <a:pt x="0" y="100261"/>
                    <a:pt x="100261" y="0"/>
                    <a:pt x="223939" y="0"/>
                  </a:cubicBezTo>
                  <a:close/>
                </a:path>
              </a:pathLst>
            </a:custGeom>
            <a:solidFill>
              <a:srgbClr val="1C3879"/>
            </a:solidFill>
          </p:spPr>
        </p:sp>
        <p:sp>
          <p:nvSpPr>
            <p:cNvPr id="23" name="TextBox 23"/>
            <p:cNvSpPr txBox="1"/>
            <p:nvPr/>
          </p:nvSpPr>
          <p:spPr>
            <a:xfrm>
              <a:off x="0" y="-38100"/>
              <a:ext cx="1427909" cy="85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2044402" y="6314746"/>
            <a:ext cx="3243552" cy="1755892"/>
            <a:chOff x="0" y="0"/>
            <a:chExt cx="1734388" cy="938908"/>
          </a:xfrm>
        </p:grpSpPr>
        <p:sp>
          <p:nvSpPr>
            <p:cNvPr id="25" name="Freeform 25"/>
            <p:cNvSpPr/>
            <p:nvPr/>
          </p:nvSpPr>
          <p:spPr>
            <a:xfrm>
              <a:off x="0" y="0"/>
              <a:ext cx="1734388" cy="938908"/>
            </a:xfrm>
            <a:custGeom>
              <a:avLst/>
              <a:gdLst/>
              <a:ahLst/>
              <a:cxnLst/>
              <a:rect l="l" t="t" r="r" b="b"/>
              <a:pathLst>
                <a:path w="1734388" h="938908">
                  <a:moveTo>
                    <a:pt x="238686" y="0"/>
                  </a:moveTo>
                  <a:lnTo>
                    <a:pt x="1495701" y="0"/>
                  </a:lnTo>
                  <a:cubicBezTo>
                    <a:pt x="1559005" y="0"/>
                    <a:pt x="1619716" y="25147"/>
                    <a:pt x="1664478" y="69910"/>
                  </a:cubicBezTo>
                  <a:cubicBezTo>
                    <a:pt x="1709240" y="114672"/>
                    <a:pt x="1734388" y="175383"/>
                    <a:pt x="1734388" y="238686"/>
                  </a:cubicBezTo>
                  <a:lnTo>
                    <a:pt x="1734388" y="700222"/>
                  </a:lnTo>
                  <a:cubicBezTo>
                    <a:pt x="1734388" y="763525"/>
                    <a:pt x="1709240" y="824236"/>
                    <a:pt x="1664478" y="868999"/>
                  </a:cubicBezTo>
                  <a:cubicBezTo>
                    <a:pt x="1619716" y="913761"/>
                    <a:pt x="1559005" y="938908"/>
                    <a:pt x="1495701" y="938908"/>
                  </a:cubicBezTo>
                  <a:lnTo>
                    <a:pt x="238686" y="938908"/>
                  </a:lnTo>
                  <a:cubicBezTo>
                    <a:pt x="175383" y="938908"/>
                    <a:pt x="114672" y="913761"/>
                    <a:pt x="69910" y="868999"/>
                  </a:cubicBezTo>
                  <a:cubicBezTo>
                    <a:pt x="25147" y="824236"/>
                    <a:pt x="0" y="763525"/>
                    <a:pt x="0" y="700222"/>
                  </a:cubicBezTo>
                  <a:lnTo>
                    <a:pt x="0" y="238686"/>
                  </a:lnTo>
                  <a:cubicBezTo>
                    <a:pt x="0" y="175383"/>
                    <a:pt x="25147" y="114672"/>
                    <a:pt x="69910" y="69910"/>
                  </a:cubicBezTo>
                  <a:cubicBezTo>
                    <a:pt x="114672" y="25147"/>
                    <a:pt x="175383" y="0"/>
                    <a:pt x="238686" y="0"/>
                  </a:cubicBezTo>
                  <a:close/>
                </a:path>
              </a:pathLst>
            </a:custGeom>
            <a:solidFill>
              <a:srgbClr val="1C3879"/>
            </a:solidFill>
          </p:spPr>
        </p:sp>
        <p:sp>
          <p:nvSpPr>
            <p:cNvPr id="26" name="TextBox 26"/>
            <p:cNvSpPr txBox="1"/>
            <p:nvPr/>
          </p:nvSpPr>
          <p:spPr>
            <a:xfrm>
              <a:off x="0" y="-38100"/>
              <a:ext cx="1734388" cy="97700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572359" y="6149886"/>
            <a:ext cx="4217831" cy="1920752"/>
            <a:chOff x="0" y="0"/>
            <a:chExt cx="2255353" cy="1027062"/>
          </a:xfrm>
        </p:grpSpPr>
        <p:sp>
          <p:nvSpPr>
            <p:cNvPr id="28" name="Freeform 28"/>
            <p:cNvSpPr/>
            <p:nvPr/>
          </p:nvSpPr>
          <p:spPr>
            <a:xfrm>
              <a:off x="0" y="0"/>
              <a:ext cx="2255353" cy="1027062"/>
            </a:xfrm>
            <a:custGeom>
              <a:avLst/>
              <a:gdLst/>
              <a:ahLst/>
              <a:cxnLst/>
              <a:rect l="l" t="t" r="r" b="b"/>
              <a:pathLst>
                <a:path w="2255353" h="1027062">
                  <a:moveTo>
                    <a:pt x="183552" y="0"/>
                  </a:moveTo>
                  <a:lnTo>
                    <a:pt x="2071801" y="0"/>
                  </a:lnTo>
                  <a:cubicBezTo>
                    <a:pt x="2120482" y="0"/>
                    <a:pt x="2167169" y="19338"/>
                    <a:pt x="2201592" y="53761"/>
                  </a:cubicBezTo>
                  <a:cubicBezTo>
                    <a:pt x="2236015" y="88184"/>
                    <a:pt x="2255353" y="134871"/>
                    <a:pt x="2255353" y="183552"/>
                  </a:cubicBezTo>
                  <a:lnTo>
                    <a:pt x="2255353" y="843510"/>
                  </a:lnTo>
                  <a:cubicBezTo>
                    <a:pt x="2255353" y="944883"/>
                    <a:pt x="2173174" y="1027062"/>
                    <a:pt x="2071801" y="1027062"/>
                  </a:cubicBezTo>
                  <a:lnTo>
                    <a:pt x="183552" y="1027062"/>
                  </a:lnTo>
                  <a:cubicBezTo>
                    <a:pt x="82179" y="1027062"/>
                    <a:pt x="0" y="944883"/>
                    <a:pt x="0" y="843510"/>
                  </a:cubicBezTo>
                  <a:lnTo>
                    <a:pt x="0" y="183552"/>
                  </a:lnTo>
                  <a:cubicBezTo>
                    <a:pt x="0" y="82179"/>
                    <a:pt x="82179" y="0"/>
                    <a:pt x="183552" y="0"/>
                  </a:cubicBezTo>
                  <a:close/>
                </a:path>
              </a:pathLst>
            </a:custGeom>
            <a:solidFill>
              <a:srgbClr val="1C3879"/>
            </a:solidFill>
          </p:spPr>
        </p:sp>
        <p:sp>
          <p:nvSpPr>
            <p:cNvPr id="29" name="TextBox 29"/>
            <p:cNvSpPr txBox="1"/>
            <p:nvPr/>
          </p:nvSpPr>
          <p:spPr>
            <a:xfrm>
              <a:off x="0" y="-38100"/>
              <a:ext cx="2255353" cy="106516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1" name="Group 31"/>
          <p:cNvGrpSpPr/>
          <p:nvPr/>
        </p:nvGrpSpPr>
        <p:grpSpPr>
          <a:xfrm>
            <a:off x="12044402" y="8952110"/>
            <a:ext cx="2864073" cy="832562"/>
            <a:chOff x="0" y="0"/>
            <a:chExt cx="3818763" cy="1110083"/>
          </a:xfrm>
        </p:grpSpPr>
        <p:grpSp>
          <p:nvGrpSpPr>
            <p:cNvPr id="32" name="Group 32"/>
            <p:cNvGrpSpPr/>
            <p:nvPr/>
          </p:nvGrpSpPr>
          <p:grpSpPr>
            <a:xfrm>
              <a:off x="0" y="0"/>
              <a:ext cx="3818763" cy="1042557"/>
              <a:chOff x="0" y="0"/>
              <a:chExt cx="1147599" cy="313305"/>
            </a:xfrm>
          </p:grpSpPr>
          <p:sp>
            <p:nvSpPr>
              <p:cNvPr id="33" name="Freeform 33"/>
              <p:cNvSpPr/>
              <p:nvPr/>
            </p:nvSpPr>
            <p:spPr>
              <a:xfrm>
                <a:off x="0" y="0"/>
                <a:ext cx="1147599" cy="313305"/>
              </a:xfrm>
              <a:custGeom>
                <a:avLst/>
                <a:gdLst/>
                <a:ahLst/>
                <a:cxnLst/>
                <a:rect l="l" t="t" r="r" b="b"/>
                <a:pathLst>
                  <a:path w="1147599" h="313305">
                    <a:moveTo>
                      <a:pt x="944399" y="0"/>
                    </a:moveTo>
                    <a:cubicBezTo>
                      <a:pt x="1056623" y="0"/>
                      <a:pt x="1147599" y="70136"/>
                      <a:pt x="1147599" y="156652"/>
                    </a:cubicBezTo>
                    <a:cubicBezTo>
                      <a:pt x="1147599" y="243169"/>
                      <a:pt x="1056623" y="313305"/>
                      <a:pt x="944399"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34" name="TextBox 34"/>
              <p:cNvSpPr txBox="1"/>
              <p:nvPr/>
            </p:nvSpPr>
            <p:spPr>
              <a:xfrm>
                <a:off x="0" y="-38100"/>
                <a:ext cx="1147599" cy="351405"/>
              </a:xfrm>
              <a:prstGeom prst="rect">
                <a:avLst/>
              </a:prstGeom>
            </p:spPr>
            <p:txBody>
              <a:bodyPr lIns="50800" tIns="50800" rIns="50800" bIns="50800" rtlCol="0" anchor="ctr"/>
              <a:lstStyle/>
              <a:p>
                <a:pPr algn="ctr">
                  <a:lnSpc>
                    <a:spcPts val="2659"/>
                  </a:lnSpc>
                </a:pPr>
                <a:endParaRPr/>
              </a:p>
            </p:txBody>
          </p:sp>
        </p:grpSp>
        <p:sp>
          <p:nvSpPr>
            <p:cNvPr id="35" name="Freeform 35" descr="Изображение выглядит как текст  Автоматически созданное описание"/>
            <p:cNvSpPr/>
            <p:nvPr/>
          </p:nvSpPr>
          <p:spPr>
            <a:xfrm>
              <a:off x="347845" y="205563"/>
              <a:ext cx="2156949" cy="643795"/>
            </a:xfrm>
            <a:custGeom>
              <a:avLst/>
              <a:gdLst/>
              <a:ahLst/>
              <a:cxnLst/>
              <a:rect l="l" t="t" r="r" b="b"/>
              <a:pathLst>
                <a:path w="2156949" h="643795">
                  <a:moveTo>
                    <a:pt x="0" y="0"/>
                  </a:moveTo>
                  <a:lnTo>
                    <a:pt x="2156949" y="0"/>
                  </a:lnTo>
                  <a:lnTo>
                    <a:pt x="2156949" y="643795"/>
                  </a:lnTo>
                  <a:lnTo>
                    <a:pt x="0" y="643795"/>
                  </a:lnTo>
                  <a:lnTo>
                    <a:pt x="0" y="0"/>
                  </a:lnTo>
                  <a:close/>
                </a:path>
              </a:pathLst>
            </a:custGeom>
            <a:blipFill>
              <a:blip r:embed="rId4"/>
              <a:stretch>
                <a:fillRect l="-6246" r="-42347" b="-2227"/>
              </a:stretch>
            </a:blipFill>
          </p:spPr>
        </p:sp>
        <p:sp>
          <p:nvSpPr>
            <p:cNvPr id="36" name="Freeform 36"/>
            <p:cNvSpPr/>
            <p:nvPr/>
          </p:nvSpPr>
          <p:spPr>
            <a:xfrm>
              <a:off x="2534078" y="154892"/>
              <a:ext cx="1109547" cy="955191"/>
            </a:xfrm>
            <a:custGeom>
              <a:avLst/>
              <a:gdLst/>
              <a:ahLst/>
              <a:cxnLst/>
              <a:rect l="l" t="t" r="r" b="b"/>
              <a:pathLst>
                <a:path w="1109547" h="955191">
                  <a:moveTo>
                    <a:pt x="0" y="0"/>
                  </a:moveTo>
                  <a:lnTo>
                    <a:pt x="1109548" y="0"/>
                  </a:lnTo>
                  <a:lnTo>
                    <a:pt x="1109548" y="955191"/>
                  </a:lnTo>
                  <a:lnTo>
                    <a:pt x="0" y="955191"/>
                  </a:lnTo>
                  <a:lnTo>
                    <a:pt x="0" y="0"/>
                  </a:lnTo>
                  <a:close/>
                </a:path>
              </a:pathLst>
            </a:custGeom>
            <a:blipFill>
              <a:blip r:embed="rId5"/>
              <a:stretch>
                <a:fillRect l="-1468" t="-19572" r="-1468"/>
              </a:stretch>
            </a:blipFill>
          </p:spPr>
        </p:sp>
      </p:grpSp>
      <p:sp>
        <p:nvSpPr>
          <p:cNvPr id="38" name="TextBox 38"/>
          <p:cNvSpPr txBox="1"/>
          <p:nvPr/>
        </p:nvSpPr>
        <p:spPr>
          <a:xfrm>
            <a:off x="752160" y="592543"/>
            <a:ext cx="16259577" cy="9784730"/>
          </a:xfrm>
          <a:prstGeom prst="rect">
            <a:avLst/>
          </a:prstGeom>
        </p:spPr>
        <p:txBody>
          <a:bodyPr wrap="square" lIns="0" tIns="0" rIns="0" bIns="0" rtlCol="0" anchor="t">
            <a:spAutoFit/>
          </a:bodyPr>
          <a:lstStyle/>
          <a:p>
            <a:pPr algn="ctr">
              <a:lnSpc>
                <a:spcPts val="10920"/>
              </a:lnSpc>
            </a:pPr>
            <a:r>
              <a:rPr lang="uk-UA" sz="6600" dirty="0" smtClean="0">
                <a:solidFill>
                  <a:srgbClr val="FFFFFF"/>
                </a:solidFill>
                <a:latin typeface="Tex Gyre Adventor"/>
                <a:ea typeface="Tex Gyre Adventor"/>
                <a:cs typeface="Tex Gyre Adventor"/>
                <a:sym typeface="Tex Gyre Adventor"/>
              </a:rPr>
              <a:t>ВПРАВА: ОБГОВОРІТЬ МАРКЕРИ НАЦІОНАЛЬНОЇ ІДЕНТИЧНОСТІ</a:t>
            </a:r>
          </a:p>
          <a:p>
            <a:pPr algn="ctr">
              <a:lnSpc>
                <a:spcPts val="10920"/>
              </a:lnSpc>
            </a:pPr>
            <a:r>
              <a:rPr lang="uk-UA" sz="6600" dirty="0" smtClean="0">
                <a:solidFill>
                  <a:srgbClr val="FFFFFF"/>
                </a:solidFill>
                <a:latin typeface="Tex Gyre Adventor"/>
                <a:ea typeface="Tex Gyre Adventor"/>
                <a:cs typeface="Tex Gyre Adventor"/>
                <a:sym typeface="Tex Gyre Adventor"/>
              </a:rPr>
              <a:t>Мова 		Історія </a:t>
            </a:r>
          </a:p>
          <a:p>
            <a:pPr algn="ctr">
              <a:lnSpc>
                <a:spcPts val="10920"/>
              </a:lnSpc>
            </a:pPr>
            <a:r>
              <a:rPr lang="uk-UA" sz="6600" dirty="0" smtClean="0">
                <a:solidFill>
                  <a:srgbClr val="FFFFFF"/>
                </a:solidFill>
                <a:latin typeface="Tex Gyre Adventor"/>
                <a:ea typeface="Tex Gyre Adventor"/>
                <a:cs typeface="Tex Gyre Adventor"/>
                <a:sym typeface="Tex Gyre Adventor"/>
              </a:rPr>
              <a:t>Культура та традиції</a:t>
            </a:r>
          </a:p>
          <a:p>
            <a:pPr algn="ctr">
              <a:lnSpc>
                <a:spcPts val="10920"/>
              </a:lnSpc>
            </a:pPr>
            <a:r>
              <a:rPr lang="uk-UA" sz="6600" dirty="0" smtClean="0">
                <a:solidFill>
                  <a:srgbClr val="FFFFFF"/>
                </a:solidFill>
                <a:latin typeface="Tex Gyre Adventor"/>
                <a:ea typeface="Tex Gyre Adventor"/>
                <a:cs typeface="Tex Gyre Adventor"/>
                <a:sym typeface="Tex Gyre Adventor"/>
              </a:rPr>
              <a:t>Кухня 		Релігія</a:t>
            </a:r>
          </a:p>
          <a:p>
            <a:pPr algn="ctr">
              <a:lnSpc>
                <a:spcPts val="10920"/>
              </a:lnSpc>
            </a:pPr>
            <a:r>
              <a:rPr lang="uk-UA" sz="6600" dirty="0" smtClean="0">
                <a:solidFill>
                  <a:srgbClr val="FFFFFF"/>
                </a:solidFill>
                <a:latin typeface="Tex Gyre Adventor"/>
                <a:ea typeface="Tex Gyre Adventor"/>
                <a:cs typeface="Tex Gyre Adventor"/>
                <a:sym typeface="Tex Gyre Adventor"/>
              </a:rPr>
              <a:t>Пам'ятки та архітектура</a:t>
            </a:r>
          </a:p>
          <a:p>
            <a:pPr algn="ctr">
              <a:lnSpc>
                <a:spcPts val="10920"/>
              </a:lnSpc>
            </a:pPr>
            <a:endParaRPr lang="en-US" sz="6600" dirty="0">
              <a:solidFill>
                <a:srgbClr val="FFFFFF"/>
              </a:solidFill>
              <a:latin typeface="Tex Gyre Adventor"/>
              <a:ea typeface="Tex Gyre Adventor"/>
              <a:cs typeface="Tex Gyre Adventor"/>
              <a:sym typeface="Tex Gyre Adventor"/>
            </a:endParaRPr>
          </a:p>
        </p:txBody>
      </p:sp>
      <p:sp>
        <p:nvSpPr>
          <p:cNvPr id="39" name="TextBox 39"/>
          <p:cNvSpPr txBox="1"/>
          <p:nvPr/>
        </p:nvSpPr>
        <p:spPr>
          <a:xfrm>
            <a:off x="2440062" y="6476926"/>
            <a:ext cx="4482426" cy="553165"/>
          </a:xfrm>
          <a:prstGeom prst="rect">
            <a:avLst/>
          </a:prstGeom>
        </p:spPr>
        <p:txBody>
          <a:bodyPr wrap="square" lIns="0" tIns="0" rIns="0" bIns="0" rtlCol="0" anchor="t">
            <a:spAutoFit/>
          </a:bodyPr>
          <a:lstStyle/>
          <a:p>
            <a:pPr algn="ctr">
              <a:lnSpc>
                <a:spcPts val="3376"/>
              </a:lnSpc>
            </a:pPr>
            <a:endParaRPr lang="en-US" sz="7200" spc="3" dirty="0">
              <a:solidFill>
                <a:srgbClr val="FFFFFF"/>
              </a:solidFill>
              <a:latin typeface="Tex Gyre Adventor"/>
              <a:ea typeface="Tex Gyre Adventor"/>
              <a:cs typeface="Tex Gyre Adventor"/>
              <a:sym typeface="Tex Gyre Adventor"/>
            </a:endParaRPr>
          </a:p>
        </p:txBody>
      </p:sp>
      <p:sp>
        <p:nvSpPr>
          <p:cNvPr id="40" name="TextBox 40"/>
          <p:cNvSpPr txBox="1"/>
          <p:nvPr/>
        </p:nvSpPr>
        <p:spPr>
          <a:xfrm>
            <a:off x="7800304" y="6828147"/>
            <a:ext cx="2820742" cy="448841"/>
          </a:xfrm>
          <a:prstGeom prst="rect">
            <a:avLst/>
          </a:prstGeom>
        </p:spPr>
        <p:txBody>
          <a:bodyPr lIns="0" tIns="0" rIns="0" bIns="0" rtlCol="0" anchor="t">
            <a:spAutoFit/>
          </a:bodyPr>
          <a:lstStyle/>
          <a:p>
            <a:pPr algn="ctr">
              <a:lnSpc>
                <a:spcPts val="3513"/>
              </a:lnSpc>
            </a:pPr>
            <a:endParaRPr lang="en-US" sz="3193" dirty="0">
              <a:solidFill>
                <a:srgbClr val="FFFFFF"/>
              </a:solidFill>
              <a:latin typeface="Tex Gyre Adventor"/>
              <a:ea typeface="Tex Gyre Adventor"/>
              <a:cs typeface="Tex Gyre Adventor"/>
              <a:sym typeface="Tex Gyre Adventor"/>
            </a:endParaRPr>
          </a:p>
        </p:txBody>
      </p:sp>
      <p:sp>
        <p:nvSpPr>
          <p:cNvPr id="41" name="TextBox 41"/>
          <p:cNvSpPr txBox="1"/>
          <p:nvPr/>
        </p:nvSpPr>
        <p:spPr>
          <a:xfrm>
            <a:off x="12416694" y="6703957"/>
            <a:ext cx="2694846" cy="448841"/>
          </a:xfrm>
          <a:prstGeom prst="rect">
            <a:avLst/>
          </a:prstGeom>
        </p:spPr>
        <p:txBody>
          <a:bodyPr lIns="0" tIns="0" rIns="0" bIns="0" rtlCol="0" anchor="t">
            <a:spAutoFit/>
          </a:bodyPr>
          <a:lstStyle/>
          <a:p>
            <a:pPr algn="ctr">
              <a:lnSpc>
                <a:spcPts val="3486"/>
              </a:lnSpc>
            </a:pPr>
            <a:endParaRPr lang="en-US" sz="3169" dirty="0">
              <a:solidFill>
                <a:srgbClr val="FFFFFF"/>
              </a:solidFill>
              <a:latin typeface="Tex Gyre Adventor"/>
              <a:ea typeface="Tex Gyre Adventor"/>
              <a:cs typeface="Tex Gyre Adventor"/>
              <a:sym typeface="Tex Gyre Adventor"/>
            </a:endParaRPr>
          </a:p>
        </p:txBody>
      </p:sp>
      <p:sp>
        <p:nvSpPr>
          <p:cNvPr id="46" name="TextBox 46"/>
          <p:cNvSpPr txBox="1"/>
          <p:nvPr/>
        </p:nvSpPr>
        <p:spPr>
          <a:xfrm>
            <a:off x="7796577" y="9251028"/>
            <a:ext cx="2694846" cy="533644"/>
          </a:xfrm>
          <a:prstGeom prst="rect">
            <a:avLst/>
          </a:prstGeom>
        </p:spPr>
        <p:txBody>
          <a:bodyPr lIns="0" tIns="0" rIns="0" bIns="0" rtlCol="0" anchor="t">
            <a:spAutoFit/>
          </a:bodyPr>
          <a:lstStyle/>
          <a:p>
            <a:pPr algn="ctr">
              <a:lnSpc>
                <a:spcPts val="4146"/>
              </a:lnSpc>
            </a:pPr>
            <a:endParaRPr lang="en-US" sz="3769" dirty="0">
              <a:solidFill>
                <a:srgbClr val="FFFFFF"/>
              </a:solidFill>
              <a:latin typeface="Tex Gyre Adventor"/>
              <a:ea typeface="Tex Gyre Adventor"/>
              <a:cs typeface="Tex Gyre Adventor"/>
              <a:sym typeface="Tex Gyre Adventor"/>
            </a:endParaRPr>
          </a:p>
        </p:txBody>
      </p:sp>
    </p:spTree>
    <p:extLst>
      <p:ext uri="{BB962C8B-B14F-4D97-AF65-F5344CB8AC3E}">
        <p14:creationId xmlns:p14="http://schemas.microsoft.com/office/powerpoint/2010/main" val="666414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96178">
            <a:off x="10480151" y="7114886"/>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TextBox 8"/>
          <p:cNvSpPr txBox="1"/>
          <p:nvPr/>
        </p:nvSpPr>
        <p:spPr>
          <a:xfrm>
            <a:off x="7615503" y="3868229"/>
            <a:ext cx="3056994" cy="3233359"/>
          </a:xfrm>
          <a:prstGeom prst="rect">
            <a:avLst/>
          </a:prstGeom>
        </p:spPr>
        <p:txBody>
          <a:bodyPr lIns="50800" tIns="50800" rIns="50800" bIns="50800" rtlCol="0" anchor="ctr"/>
          <a:lstStyle/>
          <a:p>
            <a:pPr algn="ctr">
              <a:lnSpc>
                <a:spcPts val="2659"/>
              </a:lnSpc>
              <a:spcBef>
                <a:spcPct val="0"/>
              </a:spcBef>
            </a:pPr>
            <a:endParaRPr/>
          </a:p>
        </p:txBody>
      </p:sp>
      <p:grpSp>
        <p:nvGrpSpPr>
          <p:cNvPr id="11" name="Group 11"/>
          <p:cNvGrpSpPr/>
          <p:nvPr/>
        </p:nvGrpSpPr>
        <p:grpSpPr>
          <a:xfrm>
            <a:off x="14835228" y="41632"/>
            <a:ext cx="3416603" cy="34166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0" y="41633"/>
            <a:ext cx="3416603" cy="341660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387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p:cNvSpPr/>
          <p:nvPr/>
        </p:nvSpPr>
        <p:spPr>
          <a:xfrm rot="2932849">
            <a:off x="-4971409" y="5891864"/>
            <a:ext cx="13063173" cy="5339572"/>
          </a:xfrm>
          <a:custGeom>
            <a:avLst/>
            <a:gdLst/>
            <a:ahLst/>
            <a:cxnLst/>
            <a:rect l="l" t="t" r="r" b="b"/>
            <a:pathLst>
              <a:path w="13063173" h="5339572">
                <a:moveTo>
                  <a:pt x="0" y="0"/>
                </a:moveTo>
                <a:lnTo>
                  <a:pt x="13063173" y="0"/>
                </a:lnTo>
                <a:lnTo>
                  <a:pt x="13063173" y="5339572"/>
                </a:lnTo>
                <a:lnTo>
                  <a:pt x="0" y="53395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1" name="Group 31"/>
          <p:cNvGrpSpPr/>
          <p:nvPr/>
        </p:nvGrpSpPr>
        <p:grpSpPr>
          <a:xfrm>
            <a:off x="12044402" y="8952110"/>
            <a:ext cx="2864073" cy="832562"/>
            <a:chOff x="0" y="0"/>
            <a:chExt cx="3818763" cy="1110083"/>
          </a:xfrm>
        </p:grpSpPr>
        <p:grpSp>
          <p:nvGrpSpPr>
            <p:cNvPr id="32" name="Group 32"/>
            <p:cNvGrpSpPr/>
            <p:nvPr/>
          </p:nvGrpSpPr>
          <p:grpSpPr>
            <a:xfrm>
              <a:off x="0" y="0"/>
              <a:ext cx="3818763" cy="1042557"/>
              <a:chOff x="0" y="0"/>
              <a:chExt cx="1147599" cy="313305"/>
            </a:xfrm>
          </p:grpSpPr>
          <p:sp>
            <p:nvSpPr>
              <p:cNvPr id="33" name="Freeform 33"/>
              <p:cNvSpPr/>
              <p:nvPr/>
            </p:nvSpPr>
            <p:spPr>
              <a:xfrm>
                <a:off x="0" y="0"/>
                <a:ext cx="1147599" cy="313305"/>
              </a:xfrm>
              <a:custGeom>
                <a:avLst/>
                <a:gdLst/>
                <a:ahLst/>
                <a:cxnLst/>
                <a:rect l="l" t="t" r="r" b="b"/>
                <a:pathLst>
                  <a:path w="1147599" h="313305">
                    <a:moveTo>
                      <a:pt x="944399" y="0"/>
                    </a:moveTo>
                    <a:cubicBezTo>
                      <a:pt x="1056623" y="0"/>
                      <a:pt x="1147599" y="70136"/>
                      <a:pt x="1147599" y="156652"/>
                    </a:cubicBezTo>
                    <a:cubicBezTo>
                      <a:pt x="1147599" y="243169"/>
                      <a:pt x="1056623" y="313305"/>
                      <a:pt x="944399"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34" name="TextBox 34"/>
              <p:cNvSpPr txBox="1"/>
              <p:nvPr/>
            </p:nvSpPr>
            <p:spPr>
              <a:xfrm>
                <a:off x="0" y="-38100"/>
                <a:ext cx="1147599" cy="351405"/>
              </a:xfrm>
              <a:prstGeom prst="rect">
                <a:avLst/>
              </a:prstGeom>
            </p:spPr>
            <p:txBody>
              <a:bodyPr lIns="50800" tIns="50800" rIns="50800" bIns="50800" rtlCol="0" anchor="ctr"/>
              <a:lstStyle/>
              <a:p>
                <a:pPr algn="ctr">
                  <a:lnSpc>
                    <a:spcPts val="2659"/>
                  </a:lnSpc>
                </a:pPr>
                <a:endParaRPr/>
              </a:p>
            </p:txBody>
          </p:sp>
        </p:grpSp>
        <p:sp>
          <p:nvSpPr>
            <p:cNvPr id="35" name="Freeform 35" descr="Изображение выглядит как текст  Автоматически созданное описание"/>
            <p:cNvSpPr/>
            <p:nvPr/>
          </p:nvSpPr>
          <p:spPr>
            <a:xfrm>
              <a:off x="347845" y="205563"/>
              <a:ext cx="2156949" cy="643795"/>
            </a:xfrm>
            <a:custGeom>
              <a:avLst/>
              <a:gdLst/>
              <a:ahLst/>
              <a:cxnLst/>
              <a:rect l="l" t="t" r="r" b="b"/>
              <a:pathLst>
                <a:path w="2156949" h="643795">
                  <a:moveTo>
                    <a:pt x="0" y="0"/>
                  </a:moveTo>
                  <a:lnTo>
                    <a:pt x="2156949" y="0"/>
                  </a:lnTo>
                  <a:lnTo>
                    <a:pt x="2156949" y="643795"/>
                  </a:lnTo>
                  <a:lnTo>
                    <a:pt x="0" y="643795"/>
                  </a:lnTo>
                  <a:lnTo>
                    <a:pt x="0" y="0"/>
                  </a:lnTo>
                  <a:close/>
                </a:path>
              </a:pathLst>
            </a:custGeom>
            <a:blipFill>
              <a:blip r:embed="rId4"/>
              <a:stretch>
                <a:fillRect l="-6246" r="-42347" b="-2227"/>
              </a:stretch>
            </a:blipFill>
          </p:spPr>
        </p:sp>
        <p:sp>
          <p:nvSpPr>
            <p:cNvPr id="36" name="Freeform 36"/>
            <p:cNvSpPr/>
            <p:nvPr/>
          </p:nvSpPr>
          <p:spPr>
            <a:xfrm>
              <a:off x="2534078" y="154892"/>
              <a:ext cx="1109547" cy="955191"/>
            </a:xfrm>
            <a:custGeom>
              <a:avLst/>
              <a:gdLst/>
              <a:ahLst/>
              <a:cxnLst/>
              <a:rect l="l" t="t" r="r" b="b"/>
              <a:pathLst>
                <a:path w="1109547" h="955191">
                  <a:moveTo>
                    <a:pt x="0" y="0"/>
                  </a:moveTo>
                  <a:lnTo>
                    <a:pt x="1109548" y="0"/>
                  </a:lnTo>
                  <a:lnTo>
                    <a:pt x="1109548" y="955191"/>
                  </a:lnTo>
                  <a:lnTo>
                    <a:pt x="0" y="955191"/>
                  </a:lnTo>
                  <a:lnTo>
                    <a:pt x="0" y="0"/>
                  </a:lnTo>
                  <a:close/>
                </a:path>
              </a:pathLst>
            </a:custGeom>
            <a:blipFill>
              <a:blip r:embed="rId5"/>
              <a:stretch>
                <a:fillRect l="-1468" t="-19572" r="-1468"/>
              </a:stretch>
            </a:blipFill>
          </p:spPr>
        </p:sp>
      </p:grpSp>
      <p:sp>
        <p:nvSpPr>
          <p:cNvPr id="38" name="TextBox 38"/>
          <p:cNvSpPr txBox="1"/>
          <p:nvPr/>
        </p:nvSpPr>
        <p:spPr>
          <a:xfrm>
            <a:off x="1211144" y="2942641"/>
            <a:ext cx="30796107" cy="4153449"/>
          </a:xfrm>
          <a:prstGeom prst="rect">
            <a:avLst/>
          </a:prstGeom>
        </p:spPr>
        <p:txBody>
          <a:bodyPr wrap="square" lIns="0" tIns="0" rIns="0" bIns="0" rtlCol="0" anchor="t">
            <a:spAutoFit/>
          </a:bodyPr>
          <a:lstStyle/>
          <a:p>
            <a:pPr algn="ctr">
              <a:lnSpc>
                <a:spcPts val="10920"/>
              </a:lnSpc>
            </a:pPr>
            <a:endParaRPr lang="en-US" sz="7800" dirty="0">
              <a:solidFill>
                <a:srgbClr val="FFFFFF"/>
              </a:solidFill>
              <a:latin typeface="Tex Gyre Adventor"/>
              <a:ea typeface="Tex Gyre Adventor"/>
              <a:cs typeface="Tex Gyre Adventor"/>
              <a:sym typeface="Tex Gyre Adventor"/>
            </a:endParaRPr>
          </a:p>
        </p:txBody>
      </p:sp>
      <p:sp>
        <p:nvSpPr>
          <p:cNvPr id="39" name="TextBox 39"/>
          <p:cNvSpPr txBox="1"/>
          <p:nvPr/>
        </p:nvSpPr>
        <p:spPr>
          <a:xfrm>
            <a:off x="2440062" y="6476926"/>
            <a:ext cx="4482426" cy="553165"/>
          </a:xfrm>
          <a:prstGeom prst="rect">
            <a:avLst/>
          </a:prstGeom>
        </p:spPr>
        <p:txBody>
          <a:bodyPr wrap="square" lIns="0" tIns="0" rIns="0" bIns="0" rtlCol="0" anchor="t">
            <a:spAutoFit/>
          </a:bodyPr>
          <a:lstStyle/>
          <a:p>
            <a:pPr algn="ctr">
              <a:lnSpc>
                <a:spcPts val="3376"/>
              </a:lnSpc>
            </a:pPr>
            <a:endParaRPr lang="en-US" sz="7200" spc="3" dirty="0">
              <a:solidFill>
                <a:srgbClr val="FFFFFF"/>
              </a:solidFill>
              <a:latin typeface="Tex Gyre Adventor"/>
              <a:ea typeface="Tex Gyre Adventor"/>
              <a:cs typeface="Tex Gyre Adventor"/>
              <a:sym typeface="Tex Gyre Adventor"/>
            </a:endParaRPr>
          </a:p>
        </p:txBody>
      </p:sp>
      <p:sp>
        <p:nvSpPr>
          <p:cNvPr id="40" name="TextBox 40"/>
          <p:cNvSpPr txBox="1"/>
          <p:nvPr/>
        </p:nvSpPr>
        <p:spPr>
          <a:xfrm>
            <a:off x="7800304" y="6828147"/>
            <a:ext cx="2820742" cy="448841"/>
          </a:xfrm>
          <a:prstGeom prst="rect">
            <a:avLst/>
          </a:prstGeom>
        </p:spPr>
        <p:txBody>
          <a:bodyPr lIns="0" tIns="0" rIns="0" bIns="0" rtlCol="0" anchor="t">
            <a:spAutoFit/>
          </a:bodyPr>
          <a:lstStyle/>
          <a:p>
            <a:pPr algn="ctr">
              <a:lnSpc>
                <a:spcPts val="3513"/>
              </a:lnSpc>
            </a:pPr>
            <a:endParaRPr lang="en-US" sz="3193" dirty="0">
              <a:solidFill>
                <a:srgbClr val="FFFFFF"/>
              </a:solidFill>
              <a:latin typeface="Tex Gyre Adventor"/>
              <a:ea typeface="Tex Gyre Adventor"/>
              <a:cs typeface="Tex Gyre Adventor"/>
              <a:sym typeface="Tex Gyre Adventor"/>
            </a:endParaRPr>
          </a:p>
        </p:txBody>
      </p:sp>
      <p:sp>
        <p:nvSpPr>
          <p:cNvPr id="41" name="TextBox 41"/>
          <p:cNvSpPr txBox="1"/>
          <p:nvPr/>
        </p:nvSpPr>
        <p:spPr>
          <a:xfrm>
            <a:off x="12416694" y="6703957"/>
            <a:ext cx="2694846" cy="448841"/>
          </a:xfrm>
          <a:prstGeom prst="rect">
            <a:avLst/>
          </a:prstGeom>
        </p:spPr>
        <p:txBody>
          <a:bodyPr lIns="0" tIns="0" rIns="0" bIns="0" rtlCol="0" anchor="t">
            <a:spAutoFit/>
          </a:bodyPr>
          <a:lstStyle/>
          <a:p>
            <a:pPr algn="ctr">
              <a:lnSpc>
                <a:spcPts val="3486"/>
              </a:lnSpc>
            </a:pPr>
            <a:endParaRPr lang="en-US" sz="3169" dirty="0">
              <a:solidFill>
                <a:srgbClr val="FFFFFF"/>
              </a:solidFill>
              <a:latin typeface="Tex Gyre Adventor"/>
              <a:ea typeface="Tex Gyre Adventor"/>
              <a:cs typeface="Tex Gyre Adventor"/>
              <a:sym typeface="Tex Gyre Adventor"/>
            </a:endParaRPr>
          </a:p>
        </p:txBody>
      </p:sp>
      <p:sp>
        <p:nvSpPr>
          <p:cNvPr id="46" name="TextBox 46"/>
          <p:cNvSpPr txBox="1"/>
          <p:nvPr/>
        </p:nvSpPr>
        <p:spPr>
          <a:xfrm>
            <a:off x="7796577" y="9251028"/>
            <a:ext cx="2694846" cy="533644"/>
          </a:xfrm>
          <a:prstGeom prst="rect">
            <a:avLst/>
          </a:prstGeom>
        </p:spPr>
        <p:txBody>
          <a:bodyPr lIns="0" tIns="0" rIns="0" bIns="0" rtlCol="0" anchor="t">
            <a:spAutoFit/>
          </a:bodyPr>
          <a:lstStyle/>
          <a:p>
            <a:pPr algn="ctr">
              <a:lnSpc>
                <a:spcPts val="4146"/>
              </a:lnSpc>
            </a:pPr>
            <a:endParaRPr lang="en-US" sz="3769" dirty="0">
              <a:solidFill>
                <a:srgbClr val="FFFFFF"/>
              </a:solidFill>
              <a:latin typeface="Tex Gyre Adventor"/>
              <a:ea typeface="Tex Gyre Adventor"/>
              <a:cs typeface="Tex Gyre Adventor"/>
              <a:sym typeface="Tex Gyre Adventor"/>
            </a:endParaRPr>
          </a:p>
        </p:txBody>
      </p:sp>
      <p:pic>
        <p:nvPicPr>
          <p:cNvPr id="11268" name="Picture 4" descr="Україна та ЄС офіційно розпочали вільну торгівлю. Що це означає? |  Європейська правд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84" y="1300907"/>
            <a:ext cx="17070134" cy="666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80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25400" y="-1097742"/>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990600" y="2324100"/>
            <a:ext cx="16844600" cy="4525791"/>
          </a:xfrm>
          <a:prstGeom prst="rect">
            <a:avLst/>
          </a:prstGeom>
        </p:spPr>
        <p:txBody>
          <a:bodyPr wrap="square" lIns="0" tIns="0" rIns="0" bIns="0" rtlCol="0" anchor="t">
            <a:spAutoFit/>
          </a:bodyPr>
          <a:lstStyle/>
          <a:p>
            <a:pPr algn="ctr">
              <a:lnSpc>
                <a:spcPts val="3490"/>
              </a:lnSpc>
            </a:pPr>
            <a:endParaRPr dirty="0"/>
          </a:p>
          <a:p>
            <a:r>
              <a:rPr lang="uk-UA" sz="4800" dirty="0" smtClean="0">
                <a:solidFill>
                  <a:schemeClr val="tx2"/>
                </a:solidFill>
                <a:latin typeface="Open Sans 1" panose="020B0604020202020204" charset="0"/>
                <a:ea typeface="Open Sans 1" panose="020B0604020202020204" charset="0"/>
                <a:cs typeface="Open Sans 1" panose="020B0604020202020204" charset="0"/>
              </a:rPr>
              <a:t>Дослідники: </a:t>
            </a:r>
            <a:r>
              <a:rPr lang="uk-UA" sz="4800" dirty="0" err="1" smtClean="0">
                <a:solidFill>
                  <a:schemeClr val="tx2"/>
                </a:solidFill>
                <a:latin typeface="Open Sans 1" panose="020B0604020202020204" charset="0"/>
                <a:ea typeface="Open Sans 1" panose="020B0604020202020204" charset="0"/>
                <a:cs typeface="Open Sans 1" panose="020B0604020202020204" charset="0"/>
              </a:rPr>
              <a:t>О.А.Краєва</a:t>
            </a:r>
            <a:r>
              <a:rPr lang="uk-UA" sz="4800" dirty="0" smtClean="0">
                <a:solidFill>
                  <a:schemeClr val="tx2"/>
                </a:solidFill>
                <a:latin typeface="Open Sans 1" panose="020B0604020202020204" charset="0"/>
                <a:ea typeface="Open Sans 1" panose="020B0604020202020204" charset="0"/>
                <a:cs typeface="Open Sans 1" panose="020B0604020202020204" charset="0"/>
              </a:rPr>
              <a:t>, </a:t>
            </a:r>
            <a:r>
              <a:rPr lang="uk-UA" sz="4800" dirty="0" err="1" smtClean="0">
                <a:solidFill>
                  <a:schemeClr val="tx2"/>
                </a:solidFill>
                <a:latin typeface="Open Sans 1" panose="020B0604020202020204" charset="0"/>
                <a:ea typeface="Open Sans 1" panose="020B0604020202020204" charset="0"/>
                <a:cs typeface="Open Sans 1" panose="020B0604020202020204" charset="0"/>
              </a:rPr>
              <a:t>Т.С.Воропай</a:t>
            </a:r>
            <a:r>
              <a:rPr lang="uk-UA" sz="4800" dirty="0" smtClean="0">
                <a:solidFill>
                  <a:schemeClr val="tx2"/>
                </a:solidFill>
                <a:latin typeface="Open Sans 1" panose="020B0604020202020204" charset="0"/>
                <a:ea typeface="Open Sans 1" panose="020B0604020202020204" charset="0"/>
                <a:cs typeface="Open Sans 1" panose="020B0604020202020204" charset="0"/>
              </a:rPr>
              <a:t>, </a:t>
            </a:r>
            <a:r>
              <a:rPr lang="uk-UA" sz="4800" dirty="0" err="1" smtClean="0">
                <a:solidFill>
                  <a:schemeClr val="tx2"/>
                </a:solidFill>
                <a:latin typeface="Open Sans 1" panose="020B0604020202020204" charset="0"/>
                <a:ea typeface="Open Sans 1" panose="020B0604020202020204" charset="0"/>
                <a:cs typeface="Open Sans 1" panose="020B0604020202020204" charset="0"/>
              </a:rPr>
              <a:t>Ю.Габермас</a:t>
            </a:r>
            <a:r>
              <a:rPr lang="uk-UA" sz="4800" dirty="0">
                <a:solidFill>
                  <a:schemeClr val="tx2"/>
                </a:solidFill>
                <a:latin typeface="Open Sans 1" panose="020B0604020202020204" charset="0"/>
                <a:ea typeface="Open Sans 1" panose="020B0604020202020204" charset="0"/>
                <a:cs typeface="Open Sans 1" panose="020B0604020202020204" charset="0"/>
              </a:rPr>
              <a:t>, </a:t>
            </a:r>
            <a:r>
              <a:rPr lang="uk-UA" sz="4800" dirty="0" err="1">
                <a:solidFill>
                  <a:schemeClr val="tx2"/>
                </a:solidFill>
                <a:latin typeface="Open Sans 1" panose="020B0604020202020204" charset="0"/>
                <a:ea typeface="Open Sans 1" panose="020B0604020202020204" charset="0"/>
                <a:cs typeface="Open Sans 1" panose="020B0604020202020204" charset="0"/>
              </a:rPr>
              <a:t>М.Гайдеґґер</a:t>
            </a:r>
            <a:r>
              <a:rPr lang="uk-UA" sz="4800" dirty="0">
                <a:solidFill>
                  <a:schemeClr val="tx2"/>
                </a:solidFill>
                <a:latin typeface="Open Sans 1" panose="020B0604020202020204" charset="0"/>
                <a:ea typeface="Open Sans 1" panose="020B0604020202020204" charset="0"/>
                <a:cs typeface="Open Sans 1" panose="020B0604020202020204" charset="0"/>
              </a:rPr>
              <a:t>, </a:t>
            </a:r>
            <a:r>
              <a:rPr lang="uk-UA" sz="4800" dirty="0" err="1">
                <a:solidFill>
                  <a:schemeClr val="tx2"/>
                </a:solidFill>
                <a:latin typeface="Open Sans 1" panose="020B0604020202020204" charset="0"/>
                <a:ea typeface="Open Sans 1" panose="020B0604020202020204" charset="0"/>
                <a:cs typeface="Open Sans 1" panose="020B0604020202020204" charset="0"/>
              </a:rPr>
              <a:t>В.Г.Федотов</a:t>
            </a:r>
            <a:r>
              <a:rPr lang="uk-UA" sz="4800" dirty="0">
                <a:solidFill>
                  <a:schemeClr val="tx2"/>
                </a:solidFill>
                <a:latin typeface="Open Sans 1" panose="020B0604020202020204" charset="0"/>
                <a:ea typeface="Open Sans 1" panose="020B0604020202020204" charset="0"/>
                <a:cs typeface="Open Sans 1" panose="020B0604020202020204" charset="0"/>
              </a:rPr>
              <a:t>, </a:t>
            </a:r>
            <a:r>
              <a:rPr lang="uk-UA" sz="4800" dirty="0" err="1">
                <a:solidFill>
                  <a:schemeClr val="tx2"/>
                </a:solidFill>
                <a:latin typeface="Open Sans 1" panose="020B0604020202020204" charset="0"/>
                <a:ea typeface="Open Sans 1" panose="020B0604020202020204" charset="0"/>
                <a:cs typeface="Open Sans 1" panose="020B0604020202020204" charset="0"/>
              </a:rPr>
              <a:t>В.Хесле</a:t>
            </a:r>
            <a:r>
              <a:rPr lang="uk-UA" sz="4800" dirty="0">
                <a:solidFill>
                  <a:schemeClr val="tx2"/>
                </a:solidFill>
                <a:latin typeface="Open Sans 1" panose="020B0604020202020204" charset="0"/>
                <a:ea typeface="Open Sans 1" panose="020B0604020202020204" charset="0"/>
                <a:cs typeface="Open Sans 1" panose="020B0604020202020204" charset="0"/>
              </a:rPr>
              <a:t>, </a:t>
            </a:r>
            <a:r>
              <a:rPr lang="uk-UA" sz="4800" dirty="0" err="1" smtClean="0">
                <a:solidFill>
                  <a:schemeClr val="tx2"/>
                </a:solidFill>
                <a:latin typeface="Open Sans 1" panose="020B0604020202020204" charset="0"/>
                <a:ea typeface="Open Sans 1" panose="020B0604020202020204" charset="0"/>
                <a:cs typeface="Open Sans 1" panose="020B0604020202020204" charset="0"/>
              </a:rPr>
              <a:t>М.Горкгаймер</a:t>
            </a:r>
            <a:r>
              <a:rPr lang="uk-UA" sz="4800" dirty="0" smtClean="0">
                <a:solidFill>
                  <a:schemeClr val="tx2"/>
                </a:solidFill>
                <a:latin typeface="Open Sans 1" panose="020B0604020202020204" charset="0"/>
                <a:ea typeface="Open Sans 1" panose="020B0604020202020204" charset="0"/>
                <a:cs typeface="Open Sans 1" panose="020B0604020202020204" charset="0"/>
              </a:rPr>
              <a:t>, </a:t>
            </a:r>
            <a:r>
              <a:rPr lang="en-US" sz="4800" dirty="0" err="1" smtClean="0">
                <a:solidFill>
                  <a:schemeClr val="tx2"/>
                </a:solidFill>
                <a:latin typeface="Open Sans 1" panose="020B0604020202020204" charset="0"/>
                <a:ea typeface="Open Sans 1" panose="020B0604020202020204" charset="0"/>
                <a:cs typeface="Open Sans 1" panose="020B0604020202020204" charset="0"/>
              </a:rPr>
              <a:t>G.R.Adams</a:t>
            </a:r>
            <a:r>
              <a:rPr lang="en-US" sz="4800" dirty="0">
                <a:solidFill>
                  <a:schemeClr val="tx2"/>
                </a:solidFill>
                <a:latin typeface="Open Sans 1" panose="020B0604020202020204" charset="0"/>
                <a:ea typeface="Open Sans 1" panose="020B0604020202020204" charset="0"/>
                <a:cs typeface="Open Sans 1" panose="020B0604020202020204" charset="0"/>
              </a:rPr>
              <a:t>, </a:t>
            </a:r>
            <a:r>
              <a:rPr lang="en-US" sz="4800" dirty="0" err="1">
                <a:solidFill>
                  <a:schemeClr val="tx2"/>
                </a:solidFill>
                <a:latin typeface="Open Sans 1" panose="020B0604020202020204" charset="0"/>
                <a:ea typeface="Open Sans 1" panose="020B0604020202020204" charset="0"/>
                <a:cs typeface="Open Sans 1" panose="020B0604020202020204" charset="0"/>
              </a:rPr>
              <a:t>M.D.Berzonsky</a:t>
            </a:r>
            <a:r>
              <a:rPr lang="en-US" sz="4800" dirty="0">
                <a:solidFill>
                  <a:schemeClr val="tx2"/>
                </a:solidFill>
                <a:latin typeface="Open Sans 1" panose="020B0604020202020204" charset="0"/>
                <a:ea typeface="Open Sans 1" panose="020B0604020202020204" charset="0"/>
                <a:cs typeface="Open Sans 1" panose="020B0604020202020204" charset="0"/>
              </a:rPr>
              <a:t>, </a:t>
            </a:r>
            <a:r>
              <a:rPr lang="en-US" sz="4800" dirty="0" err="1">
                <a:solidFill>
                  <a:schemeClr val="tx2"/>
                </a:solidFill>
                <a:latin typeface="Open Sans 1" panose="020B0604020202020204" charset="0"/>
                <a:ea typeface="Open Sans 1" panose="020B0604020202020204" charset="0"/>
                <a:cs typeface="Open Sans 1" panose="020B0604020202020204" charset="0"/>
              </a:rPr>
              <a:t>G.M.Breakwell</a:t>
            </a:r>
            <a:r>
              <a:rPr lang="en-US" sz="4800" dirty="0">
                <a:solidFill>
                  <a:schemeClr val="tx2"/>
                </a:solidFill>
                <a:latin typeface="Open Sans 1" panose="020B0604020202020204" charset="0"/>
                <a:ea typeface="Open Sans 1" panose="020B0604020202020204" charset="0"/>
                <a:cs typeface="Open Sans 1" panose="020B0604020202020204" charset="0"/>
              </a:rPr>
              <a:t>, </a:t>
            </a:r>
            <a:r>
              <a:rPr lang="en-US" sz="4800" dirty="0" err="1">
                <a:solidFill>
                  <a:schemeClr val="tx2"/>
                </a:solidFill>
                <a:latin typeface="Open Sans 1" panose="020B0604020202020204" charset="0"/>
                <a:ea typeface="Open Sans 1" panose="020B0604020202020204" charset="0"/>
                <a:cs typeface="Open Sans 1" panose="020B0604020202020204" charset="0"/>
              </a:rPr>
              <a:t>E.Ericson</a:t>
            </a:r>
            <a:r>
              <a:rPr lang="en-US" sz="4800" dirty="0">
                <a:solidFill>
                  <a:schemeClr val="tx2"/>
                </a:solidFill>
                <a:latin typeface="Open Sans 1" panose="020B0604020202020204" charset="0"/>
                <a:ea typeface="Open Sans 1" panose="020B0604020202020204" charset="0"/>
                <a:cs typeface="Open Sans 1" panose="020B0604020202020204" charset="0"/>
              </a:rPr>
              <a:t>, </a:t>
            </a:r>
            <a:r>
              <a:rPr lang="en-US" sz="4800" dirty="0" err="1">
                <a:solidFill>
                  <a:schemeClr val="tx2"/>
                </a:solidFill>
                <a:latin typeface="Open Sans 1" panose="020B0604020202020204" charset="0"/>
                <a:ea typeface="Open Sans 1" panose="020B0604020202020204" charset="0"/>
                <a:cs typeface="Open Sans 1" panose="020B0604020202020204" charset="0"/>
              </a:rPr>
              <a:t>H.D.Grotevan</a:t>
            </a:r>
            <a:r>
              <a:rPr lang="en-US" sz="4800" dirty="0">
                <a:solidFill>
                  <a:schemeClr val="tx2"/>
                </a:solidFill>
                <a:latin typeface="Open Sans 1" panose="020B0604020202020204" charset="0"/>
                <a:ea typeface="Open Sans 1" panose="020B0604020202020204" charset="0"/>
                <a:cs typeface="Open Sans 1" panose="020B0604020202020204" charset="0"/>
              </a:rPr>
              <a:t>, </a:t>
            </a:r>
            <a:r>
              <a:rPr lang="en-US" sz="4800" dirty="0" err="1">
                <a:solidFill>
                  <a:schemeClr val="tx2"/>
                </a:solidFill>
                <a:latin typeface="Open Sans 1" panose="020B0604020202020204" charset="0"/>
                <a:ea typeface="Open Sans 1" panose="020B0604020202020204" charset="0"/>
                <a:cs typeface="Open Sans 1" panose="020B0604020202020204" charset="0"/>
              </a:rPr>
              <a:t>J.Marcia</a:t>
            </a:r>
            <a:r>
              <a:rPr lang="en-US" sz="4800" dirty="0">
                <a:solidFill>
                  <a:schemeClr val="tx2"/>
                </a:solidFill>
                <a:latin typeface="Open Sans 1" panose="020B0604020202020204" charset="0"/>
                <a:ea typeface="Open Sans 1" panose="020B0604020202020204" charset="0"/>
                <a:cs typeface="Open Sans 1" panose="020B0604020202020204" charset="0"/>
              </a:rPr>
              <a:t>, </a:t>
            </a:r>
            <a:r>
              <a:rPr lang="en-US" sz="4800" dirty="0" err="1">
                <a:solidFill>
                  <a:schemeClr val="tx2"/>
                </a:solidFill>
                <a:latin typeface="Open Sans 1" panose="020B0604020202020204" charset="0"/>
                <a:ea typeface="Open Sans 1" panose="020B0604020202020204" charset="0"/>
                <a:cs typeface="Open Sans 1" panose="020B0604020202020204" charset="0"/>
              </a:rPr>
              <a:t>G.H.Mead</a:t>
            </a:r>
            <a:r>
              <a:rPr lang="en-US" sz="4800" dirty="0">
                <a:solidFill>
                  <a:schemeClr val="tx2"/>
                </a:solidFill>
                <a:latin typeface="Open Sans 1" panose="020B0604020202020204" charset="0"/>
                <a:ea typeface="Open Sans 1" panose="020B0604020202020204" charset="0"/>
                <a:cs typeface="Open Sans 1" panose="020B0604020202020204" charset="0"/>
              </a:rPr>
              <a:t>, </a:t>
            </a:r>
            <a:r>
              <a:rPr lang="en-US" sz="4800" dirty="0" err="1">
                <a:solidFill>
                  <a:schemeClr val="tx2"/>
                </a:solidFill>
                <a:latin typeface="Open Sans 1" panose="020B0604020202020204" charset="0"/>
                <a:ea typeface="Open Sans 1" panose="020B0604020202020204" charset="0"/>
                <a:cs typeface="Open Sans 1" panose="020B0604020202020204" charset="0"/>
              </a:rPr>
              <a:t>H.Tajfel</a:t>
            </a:r>
            <a:r>
              <a:rPr lang="en-US" sz="4800" dirty="0">
                <a:solidFill>
                  <a:schemeClr val="tx2"/>
                </a:solidFill>
                <a:latin typeface="Open Sans 1" panose="020B0604020202020204" charset="0"/>
                <a:ea typeface="Open Sans 1" panose="020B0604020202020204" charset="0"/>
                <a:cs typeface="Open Sans 1" panose="020B0604020202020204" charset="0"/>
              </a:rPr>
              <a:t>, </a:t>
            </a:r>
            <a:r>
              <a:rPr lang="en-US" sz="4800" dirty="0" err="1">
                <a:solidFill>
                  <a:schemeClr val="tx2"/>
                </a:solidFill>
                <a:latin typeface="Open Sans 1" panose="020B0604020202020204" charset="0"/>
                <a:ea typeface="Open Sans 1" panose="020B0604020202020204" charset="0"/>
                <a:cs typeface="Open Sans 1" panose="020B0604020202020204" charset="0"/>
              </a:rPr>
              <a:t>J.C.Turner</a:t>
            </a:r>
            <a:r>
              <a:rPr lang="en-US" sz="4800" dirty="0">
                <a:solidFill>
                  <a:schemeClr val="tx2"/>
                </a:solidFill>
                <a:latin typeface="Open Sans 1" panose="020B0604020202020204" charset="0"/>
                <a:ea typeface="Open Sans 1" panose="020B0604020202020204" charset="0"/>
                <a:cs typeface="Open Sans 1" panose="020B0604020202020204" charset="0"/>
              </a:rPr>
              <a:t>, </a:t>
            </a:r>
            <a:r>
              <a:rPr lang="en-US" sz="4800" dirty="0" err="1">
                <a:solidFill>
                  <a:schemeClr val="tx2"/>
                </a:solidFill>
                <a:latin typeface="Open Sans 1" panose="020B0604020202020204" charset="0"/>
                <a:ea typeface="Open Sans 1" panose="020B0604020202020204" charset="0"/>
                <a:cs typeface="Open Sans 1" panose="020B0604020202020204" charset="0"/>
              </a:rPr>
              <a:t>A.S.Waterman</a:t>
            </a:r>
            <a:r>
              <a:rPr lang="en-US" sz="4800" dirty="0">
                <a:solidFill>
                  <a:schemeClr val="tx2"/>
                </a:solidFill>
                <a:latin typeface="Open Sans 1" panose="020B0604020202020204" charset="0"/>
                <a:ea typeface="Open Sans 1" panose="020B0604020202020204" charset="0"/>
                <a:cs typeface="Open Sans 1" panose="020B0604020202020204" charset="0"/>
              </a:rPr>
              <a:t>, </a:t>
            </a:r>
            <a:r>
              <a:rPr lang="en-US" sz="4800" dirty="0" err="1" smtClean="0">
                <a:solidFill>
                  <a:schemeClr val="tx2"/>
                </a:solidFill>
                <a:latin typeface="Open Sans 1" panose="020B0604020202020204" charset="0"/>
                <a:ea typeface="Open Sans 1" panose="020B0604020202020204" charset="0"/>
                <a:cs typeface="Open Sans 1" panose="020B0604020202020204" charset="0"/>
              </a:rPr>
              <a:t>P.Weireich</a:t>
            </a:r>
            <a:r>
              <a:rPr lang="uk-UA" sz="4800" dirty="0" smtClean="0">
                <a:solidFill>
                  <a:schemeClr val="tx2"/>
                </a:solidFill>
                <a:latin typeface="Open Sans 1" panose="020B0604020202020204" charset="0"/>
                <a:ea typeface="Open Sans 1" panose="020B0604020202020204" charset="0"/>
                <a:cs typeface="Open Sans 1" panose="020B0604020202020204" charset="0"/>
              </a:rPr>
              <a:t>,</a:t>
            </a:r>
            <a:r>
              <a:rPr lang="en-US" sz="4800" dirty="0" smtClean="0">
                <a:solidFill>
                  <a:schemeClr val="tx2"/>
                </a:solidFill>
                <a:latin typeface="Open Sans 1" panose="020B0604020202020204" charset="0"/>
                <a:ea typeface="Open Sans 1" panose="020B0604020202020204" charset="0"/>
                <a:cs typeface="Open Sans 1" panose="020B0604020202020204" charset="0"/>
              </a:rPr>
              <a:t> </a:t>
            </a:r>
            <a:r>
              <a:rPr lang="uk-UA" sz="4800" dirty="0" err="1" smtClean="0">
                <a:solidFill>
                  <a:schemeClr val="tx2"/>
                </a:solidFill>
                <a:latin typeface="Open Sans 1" panose="020B0604020202020204" charset="0"/>
                <a:ea typeface="Open Sans 1" panose="020B0604020202020204" charset="0"/>
                <a:cs typeface="Open Sans 1" panose="020B0604020202020204" charset="0"/>
              </a:rPr>
              <a:t>Т.Адорно</a:t>
            </a:r>
            <a:r>
              <a:rPr lang="uk-UA" sz="4800" dirty="0" smtClean="0">
                <a:solidFill>
                  <a:schemeClr val="tx2"/>
                </a:solidFill>
                <a:latin typeface="Open Sans 1" panose="020B0604020202020204" charset="0"/>
                <a:ea typeface="Open Sans 1" panose="020B0604020202020204" charset="0"/>
                <a:cs typeface="Open Sans 1" panose="020B0604020202020204" charset="0"/>
              </a:rPr>
              <a:t>, </a:t>
            </a:r>
            <a:r>
              <a:rPr lang="uk-UA" sz="4800" dirty="0" err="1" smtClean="0">
                <a:solidFill>
                  <a:schemeClr val="tx2"/>
                </a:solidFill>
                <a:latin typeface="Open Sans 1" panose="020B0604020202020204" charset="0"/>
                <a:ea typeface="Open Sans 1" panose="020B0604020202020204" charset="0"/>
                <a:cs typeface="Open Sans 1" panose="020B0604020202020204" charset="0"/>
              </a:rPr>
              <a:t>Р.Баумайстер</a:t>
            </a:r>
            <a:r>
              <a:rPr lang="uk-UA" sz="4800" dirty="0" smtClean="0">
                <a:solidFill>
                  <a:schemeClr val="tx2"/>
                </a:solidFill>
                <a:latin typeface="Open Sans 1" panose="020B0604020202020204" charset="0"/>
                <a:ea typeface="Open Sans 1" panose="020B0604020202020204" charset="0"/>
                <a:cs typeface="Open Sans 1" panose="020B0604020202020204" charset="0"/>
              </a:rPr>
              <a:t>.</a:t>
            </a:r>
            <a:r>
              <a:rPr lang="uk-UA" sz="2800" dirty="0" smtClean="0"/>
              <a:t/>
            </a:r>
            <a:br>
              <a:rPr lang="uk-UA" sz="2800" dirty="0" smtClean="0"/>
            </a:br>
            <a:r>
              <a:rPr lang="en-US" sz="2493" dirty="0" smtClean="0">
                <a:solidFill>
                  <a:srgbClr val="96A5C9"/>
                </a:solidFill>
                <a:latin typeface="Tex Gyre Adventor"/>
                <a:ea typeface="Tex Gyre Adventor"/>
                <a:cs typeface="Tex Gyre Adventor"/>
                <a:sym typeface="Tex Gyre Adventor"/>
              </a:rPr>
              <a:t> </a:t>
            </a:r>
            <a:endParaRPr lang="en-US" sz="2493"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1752600" y="-190500"/>
            <a:ext cx="13258800" cy="3077766"/>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ФІЛОСОФСЬКИЙ ПІДХІД ДО ІДЕНТИЧНОСТІ</a:t>
            </a:r>
            <a:endParaRPr lang="uk-UA" sz="5699" dirty="0">
              <a:solidFill>
                <a:srgbClr val="1C3879"/>
              </a:solidFill>
              <a:latin typeface="Open Sans 1"/>
              <a:ea typeface="Open Sans 1"/>
              <a:cs typeface="Open Sans 1"/>
              <a:sym typeface="Open Sans 1"/>
            </a:endParaRP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385552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685800" y="-3086100"/>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582451" y="-2272194"/>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8215697" y="663904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990600" y="2324100"/>
            <a:ext cx="16844600" cy="3787127"/>
          </a:xfrm>
          <a:prstGeom prst="rect">
            <a:avLst/>
          </a:prstGeom>
        </p:spPr>
        <p:txBody>
          <a:bodyPr wrap="square" lIns="0" tIns="0" rIns="0" bIns="0" rtlCol="0" anchor="t">
            <a:spAutoFit/>
          </a:bodyPr>
          <a:lstStyle/>
          <a:p>
            <a:pPr algn="ctr">
              <a:lnSpc>
                <a:spcPts val="3490"/>
              </a:lnSpc>
            </a:pPr>
            <a:endParaRPr dirty="0"/>
          </a:p>
          <a:p>
            <a:r>
              <a:rPr lang="uk-UA" sz="4800" dirty="0" smtClean="0">
                <a:solidFill>
                  <a:schemeClr val="tx2"/>
                </a:solidFill>
                <a:latin typeface="Open Sans 1" panose="020B0604020202020204" charset="0"/>
                <a:ea typeface="Open Sans 1" panose="020B0604020202020204" charset="0"/>
                <a:cs typeface="Open Sans 1" panose="020B0604020202020204" charset="0"/>
              </a:rPr>
              <a:t>За </a:t>
            </a:r>
            <a:r>
              <a:rPr lang="uk-UA" sz="4800" dirty="0" err="1" smtClean="0">
                <a:solidFill>
                  <a:schemeClr val="tx2"/>
                </a:solidFill>
                <a:latin typeface="Open Sans 1" panose="020B0604020202020204" charset="0"/>
                <a:ea typeface="Open Sans 1" panose="020B0604020202020204" charset="0"/>
                <a:cs typeface="Open Sans 1" panose="020B0604020202020204" charset="0"/>
              </a:rPr>
              <a:t>М.Бубера</a:t>
            </a:r>
            <a:r>
              <a:rPr lang="uk-UA" sz="4800" dirty="0" smtClean="0">
                <a:solidFill>
                  <a:schemeClr val="tx2"/>
                </a:solidFill>
                <a:latin typeface="Open Sans 1" panose="020B0604020202020204" charset="0"/>
                <a:ea typeface="Open Sans 1" panose="020B0604020202020204" charset="0"/>
                <a:cs typeface="Open Sans 1" panose="020B0604020202020204" charset="0"/>
              </a:rPr>
              <a:t> </a:t>
            </a:r>
            <a:r>
              <a:rPr lang="uk-UA" sz="4800" dirty="0">
                <a:solidFill>
                  <a:schemeClr val="tx2"/>
                </a:solidFill>
                <a:latin typeface="Open Sans 1" panose="020B0604020202020204" charset="0"/>
                <a:ea typeface="Open Sans 1" panose="020B0604020202020204" charset="0"/>
                <a:cs typeface="Open Sans 1" panose="020B0604020202020204" charset="0"/>
              </a:rPr>
              <a:t>ідентичність особистості </a:t>
            </a:r>
            <a:r>
              <a:rPr lang="uk-UA" sz="4800" dirty="0" smtClean="0">
                <a:solidFill>
                  <a:schemeClr val="tx2"/>
                </a:solidFill>
                <a:latin typeface="Open Sans 1" panose="020B0604020202020204" charset="0"/>
                <a:ea typeface="Open Sans 1" panose="020B0604020202020204" charset="0"/>
                <a:cs typeface="Open Sans 1" panose="020B0604020202020204" charset="0"/>
              </a:rPr>
              <a:t>вимірюється через “Я</a:t>
            </a:r>
            <a:r>
              <a:rPr lang="uk-UA" sz="4800" dirty="0">
                <a:solidFill>
                  <a:schemeClr val="tx2"/>
                </a:solidFill>
                <a:latin typeface="Open Sans 1" panose="020B0604020202020204" charset="0"/>
                <a:ea typeface="Open Sans 1" panose="020B0604020202020204" charset="0"/>
                <a:cs typeface="Open Sans 1" panose="020B0604020202020204" charset="0"/>
              </a:rPr>
              <a:t>” (особисте й особливе), що набуває власної реальності й справжності </a:t>
            </a:r>
            <a:r>
              <a:rPr lang="uk-UA" sz="4800" dirty="0" smtClean="0">
                <a:solidFill>
                  <a:schemeClr val="tx2"/>
                </a:solidFill>
                <a:latin typeface="Open Sans 1" panose="020B0604020202020204" charset="0"/>
                <a:ea typeface="Open Sans 1" panose="020B0604020202020204" charset="0"/>
                <a:cs typeface="Open Sans 1" panose="020B0604020202020204" charset="0"/>
              </a:rPr>
              <a:t>тільки у </a:t>
            </a:r>
            <a:r>
              <a:rPr lang="uk-UA" sz="4800" dirty="0">
                <a:solidFill>
                  <a:schemeClr val="tx2"/>
                </a:solidFill>
                <a:latin typeface="Open Sans 1" panose="020B0604020202020204" charset="0"/>
                <a:ea typeface="Open Sans 1" panose="020B0604020202020204" charset="0"/>
                <a:cs typeface="Open Sans 1" panose="020B0604020202020204" charset="0"/>
              </a:rPr>
              <a:t>співвідношенні з “Ти”, в </a:t>
            </a:r>
            <a:r>
              <a:rPr lang="uk-UA" sz="4800" dirty="0" smtClean="0">
                <a:solidFill>
                  <a:schemeClr val="tx2"/>
                </a:solidFill>
                <a:latin typeface="Open Sans 1" panose="020B0604020202020204" charset="0"/>
                <a:ea typeface="Open Sans 1" panose="020B0604020202020204" charset="0"/>
                <a:cs typeface="Open Sans 1" panose="020B0604020202020204" charset="0"/>
              </a:rPr>
              <a:t>процесі спілкування.</a:t>
            </a:r>
            <a:r>
              <a:rPr lang="uk-UA" sz="2800" dirty="0" smtClean="0"/>
              <a:t/>
            </a:r>
            <a:br>
              <a:rPr lang="uk-UA" sz="2800" dirty="0" smtClean="0"/>
            </a:br>
            <a:r>
              <a:rPr lang="en-US" sz="2493" dirty="0" smtClean="0">
                <a:solidFill>
                  <a:srgbClr val="96A5C9"/>
                </a:solidFill>
                <a:latin typeface="Tex Gyre Adventor"/>
                <a:ea typeface="Tex Gyre Adventor"/>
                <a:cs typeface="Tex Gyre Adventor"/>
                <a:sym typeface="Tex Gyre Adventor"/>
              </a:rPr>
              <a:t> </a:t>
            </a:r>
            <a:endParaRPr lang="en-US" sz="2493"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2057400" y="480402"/>
            <a:ext cx="12909898" cy="3077766"/>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ФІЛОСОФСЬКИЙ ПІДХІД ДО ІДЕНТИЧНОСТІ</a:t>
            </a:r>
            <a:endParaRPr lang="uk-UA" sz="5699" dirty="0">
              <a:solidFill>
                <a:srgbClr val="1C3879"/>
              </a:solidFill>
              <a:latin typeface="Open Sans 1"/>
              <a:ea typeface="Open Sans 1"/>
              <a:cs typeface="Open Sans 1"/>
              <a:sym typeface="Open Sans 1"/>
            </a:endParaRP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3336557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3879"/>
        </a:solidFill>
        <a:effectLst/>
      </p:bgPr>
    </p:bg>
    <p:spTree>
      <p:nvGrpSpPr>
        <p:cNvPr id="1" name=""/>
        <p:cNvGrpSpPr/>
        <p:nvPr/>
      </p:nvGrpSpPr>
      <p:grpSpPr>
        <a:xfrm>
          <a:off x="0" y="0"/>
          <a:ext cx="0" cy="0"/>
          <a:chOff x="0" y="0"/>
          <a:chExt cx="0" cy="0"/>
        </a:xfrm>
      </p:grpSpPr>
      <p:grpSp>
        <p:nvGrpSpPr>
          <p:cNvPr id="2" name="Group 2"/>
          <p:cNvGrpSpPr/>
          <p:nvPr/>
        </p:nvGrpSpPr>
        <p:grpSpPr>
          <a:xfrm>
            <a:off x="-98870" y="-1894486"/>
            <a:ext cx="18714340" cy="9761252"/>
            <a:chOff x="0" y="-38100"/>
            <a:chExt cx="4928880" cy="2570865"/>
          </a:xfrm>
        </p:grpSpPr>
        <p:sp>
          <p:nvSpPr>
            <p:cNvPr id="3" name="Freeform 3"/>
            <p:cNvSpPr/>
            <p:nvPr/>
          </p:nvSpPr>
          <p:spPr>
            <a:xfrm>
              <a:off x="0" y="19305"/>
              <a:ext cx="4928880" cy="2513460"/>
            </a:xfrm>
            <a:custGeom>
              <a:avLst/>
              <a:gdLst/>
              <a:ahLst/>
              <a:cxnLst/>
              <a:rect l="l" t="t" r="r" b="b"/>
              <a:pathLst>
                <a:path w="4928880" h="2513460">
                  <a:moveTo>
                    <a:pt x="41369" y="0"/>
                  </a:moveTo>
                  <a:lnTo>
                    <a:pt x="4887511" y="0"/>
                  </a:lnTo>
                  <a:cubicBezTo>
                    <a:pt x="4910358" y="0"/>
                    <a:pt x="4928880" y="18521"/>
                    <a:pt x="4928880" y="41369"/>
                  </a:cubicBezTo>
                  <a:lnTo>
                    <a:pt x="4928880" y="2472091"/>
                  </a:lnTo>
                  <a:cubicBezTo>
                    <a:pt x="4928880" y="2483063"/>
                    <a:pt x="4924521" y="2493585"/>
                    <a:pt x="4916763" y="2501343"/>
                  </a:cubicBezTo>
                  <a:cubicBezTo>
                    <a:pt x="4909005" y="2509101"/>
                    <a:pt x="4898482" y="2513460"/>
                    <a:pt x="4887511" y="2513460"/>
                  </a:cubicBezTo>
                  <a:lnTo>
                    <a:pt x="41369" y="2513460"/>
                  </a:lnTo>
                  <a:cubicBezTo>
                    <a:pt x="30397" y="2513460"/>
                    <a:pt x="19875" y="2509101"/>
                    <a:pt x="12117" y="2501343"/>
                  </a:cubicBezTo>
                  <a:cubicBezTo>
                    <a:pt x="4358" y="2493585"/>
                    <a:pt x="0" y="2483063"/>
                    <a:pt x="0" y="2472091"/>
                  </a:cubicBezTo>
                  <a:lnTo>
                    <a:pt x="0" y="41369"/>
                  </a:lnTo>
                  <a:cubicBezTo>
                    <a:pt x="0" y="30397"/>
                    <a:pt x="4358" y="19875"/>
                    <a:pt x="12117" y="12117"/>
                  </a:cubicBezTo>
                  <a:cubicBezTo>
                    <a:pt x="19875" y="4358"/>
                    <a:pt x="30397" y="0"/>
                    <a:pt x="41369" y="0"/>
                  </a:cubicBezTo>
                  <a:close/>
                </a:path>
              </a:pathLst>
            </a:custGeom>
            <a:solidFill>
              <a:srgbClr val="FFFFFF"/>
            </a:solidFill>
          </p:spPr>
        </p:sp>
        <p:sp>
          <p:nvSpPr>
            <p:cNvPr id="4" name="TextBox 4"/>
            <p:cNvSpPr txBox="1"/>
            <p:nvPr/>
          </p:nvSpPr>
          <p:spPr>
            <a:xfrm>
              <a:off x="0" y="-38100"/>
              <a:ext cx="4928880" cy="255156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3049897">
            <a:off x="9684051" y="-2010258"/>
            <a:ext cx="14801958" cy="6050300"/>
          </a:xfrm>
          <a:custGeom>
            <a:avLst/>
            <a:gdLst/>
            <a:ahLst/>
            <a:cxnLst/>
            <a:rect l="l" t="t" r="r" b="b"/>
            <a:pathLst>
              <a:path w="14801958" h="6050300">
                <a:moveTo>
                  <a:pt x="0" y="0"/>
                </a:moveTo>
                <a:lnTo>
                  <a:pt x="14801958" y="0"/>
                </a:lnTo>
                <a:lnTo>
                  <a:pt x="14801958" y="6050300"/>
                </a:lnTo>
                <a:lnTo>
                  <a:pt x="0" y="6050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814157">
            <a:off x="-7676045" y="6513621"/>
            <a:ext cx="15354838" cy="5489355"/>
          </a:xfrm>
          <a:custGeom>
            <a:avLst/>
            <a:gdLst/>
            <a:ahLst/>
            <a:cxnLst/>
            <a:rect l="l" t="t" r="r" b="b"/>
            <a:pathLst>
              <a:path w="15354838" h="5489355">
                <a:moveTo>
                  <a:pt x="0" y="0"/>
                </a:moveTo>
                <a:lnTo>
                  <a:pt x="15354838" y="0"/>
                </a:lnTo>
                <a:lnTo>
                  <a:pt x="15354838" y="5489355"/>
                </a:lnTo>
                <a:lnTo>
                  <a:pt x="0" y="548935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6198126" y="8663510"/>
            <a:ext cx="5279909" cy="1189579"/>
            <a:chOff x="0" y="0"/>
            <a:chExt cx="1390593" cy="313305"/>
          </a:xfrm>
        </p:grpSpPr>
        <p:sp>
          <p:nvSpPr>
            <p:cNvPr id="10" name="Freeform 10"/>
            <p:cNvSpPr/>
            <p:nvPr/>
          </p:nvSpPr>
          <p:spPr>
            <a:xfrm>
              <a:off x="0" y="0"/>
              <a:ext cx="1390593" cy="313305"/>
            </a:xfrm>
            <a:custGeom>
              <a:avLst/>
              <a:gdLst/>
              <a:ahLst/>
              <a:cxnLst/>
              <a:rect l="l" t="t" r="r" b="b"/>
              <a:pathLst>
                <a:path w="1390593" h="313305">
                  <a:moveTo>
                    <a:pt x="1187393" y="0"/>
                  </a:moveTo>
                  <a:cubicBezTo>
                    <a:pt x="1299618" y="0"/>
                    <a:pt x="1390593" y="70136"/>
                    <a:pt x="1390593" y="156652"/>
                  </a:cubicBezTo>
                  <a:cubicBezTo>
                    <a:pt x="1390593" y="243169"/>
                    <a:pt x="1299618" y="313305"/>
                    <a:pt x="1187393" y="313305"/>
                  </a:cubicBezTo>
                  <a:lnTo>
                    <a:pt x="203200" y="313305"/>
                  </a:lnTo>
                  <a:cubicBezTo>
                    <a:pt x="90976" y="313305"/>
                    <a:pt x="0" y="243169"/>
                    <a:pt x="0" y="156652"/>
                  </a:cubicBezTo>
                  <a:cubicBezTo>
                    <a:pt x="0" y="70136"/>
                    <a:pt x="90976" y="0"/>
                    <a:pt x="203200" y="0"/>
                  </a:cubicBezTo>
                  <a:close/>
                </a:path>
              </a:pathLst>
            </a:custGeom>
            <a:solidFill>
              <a:srgbClr val="FFFFFF"/>
            </a:solidFill>
          </p:spPr>
        </p:sp>
        <p:sp>
          <p:nvSpPr>
            <p:cNvPr id="11" name="TextBox 11"/>
            <p:cNvSpPr txBox="1"/>
            <p:nvPr/>
          </p:nvSpPr>
          <p:spPr>
            <a:xfrm>
              <a:off x="0" y="-38100"/>
              <a:ext cx="1390593" cy="351405"/>
            </a:xfrm>
            <a:prstGeom prst="rect">
              <a:avLst/>
            </a:prstGeom>
          </p:spPr>
          <p:txBody>
            <a:bodyPr lIns="50800" tIns="50800" rIns="50800" bIns="50800" rtlCol="0" anchor="ctr"/>
            <a:lstStyle/>
            <a:p>
              <a:pPr algn="ctr">
                <a:lnSpc>
                  <a:spcPts val="2659"/>
                </a:lnSpc>
              </a:pPr>
              <a:endParaRPr/>
            </a:p>
          </p:txBody>
        </p:sp>
      </p:grpSp>
      <p:sp>
        <p:nvSpPr>
          <p:cNvPr id="12" name="Freeform 12" descr="Изображение выглядит как текст  Автоматически созданное описание"/>
          <p:cNvSpPr/>
          <p:nvPr/>
        </p:nvSpPr>
        <p:spPr>
          <a:xfrm>
            <a:off x="7327890" y="8898062"/>
            <a:ext cx="2635692" cy="734583"/>
          </a:xfrm>
          <a:custGeom>
            <a:avLst/>
            <a:gdLst/>
            <a:ahLst/>
            <a:cxnLst/>
            <a:rect l="l" t="t" r="r" b="b"/>
            <a:pathLst>
              <a:path w="2635692" h="734583">
                <a:moveTo>
                  <a:pt x="0" y="0"/>
                </a:moveTo>
                <a:lnTo>
                  <a:pt x="2635693" y="0"/>
                </a:lnTo>
                <a:lnTo>
                  <a:pt x="2635693" y="734583"/>
                </a:lnTo>
                <a:lnTo>
                  <a:pt x="0" y="734583"/>
                </a:lnTo>
                <a:lnTo>
                  <a:pt x="0" y="0"/>
                </a:lnTo>
                <a:close/>
              </a:path>
            </a:pathLst>
          </a:custGeom>
          <a:blipFill>
            <a:blip r:embed="rId7"/>
            <a:stretch>
              <a:fillRect l="-2532" t="-10" r="-36249" b="-2238"/>
            </a:stretch>
          </a:blipFill>
        </p:spPr>
      </p:sp>
      <p:sp>
        <p:nvSpPr>
          <p:cNvPr id="13" name="Freeform 13"/>
          <p:cNvSpPr/>
          <p:nvPr/>
        </p:nvSpPr>
        <p:spPr>
          <a:xfrm>
            <a:off x="9999367" y="8840246"/>
            <a:ext cx="1355815" cy="1089893"/>
          </a:xfrm>
          <a:custGeom>
            <a:avLst/>
            <a:gdLst/>
            <a:ahLst/>
            <a:cxnLst/>
            <a:rect l="l" t="t" r="r" b="b"/>
            <a:pathLst>
              <a:path w="1355815" h="1089893">
                <a:moveTo>
                  <a:pt x="0" y="0"/>
                </a:moveTo>
                <a:lnTo>
                  <a:pt x="1355815" y="0"/>
                </a:lnTo>
                <a:lnTo>
                  <a:pt x="1355815" y="1089893"/>
                </a:lnTo>
                <a:lnTo>
                  <a:pt x="0" y="1089893"/>
                </a:lnTo>
                <a:lnTo>
                  <a:pt x="0" y="0"/>
                </a:lnTo>
                <a:close/>
              </a:path>
            </a:pathLst>
          </a:custGeom>
          <a:blipFill>
            <a:blip r:embed="rId8"/>
            <a:stretch>
              <a:fillRect t="-22380" b="-2018"/>
            </a:stretch>
          </a:blipFill>
        </p:spPr>
      </p:sp>
      <p:sp>
        <p:nvSpPr>
          <p:cNvPr id="14" name="Freeform 14"/>
          <p:cNvSpPr/>
          <p:nvPr/>
        </p:nvSpPr>
        <p:spPr>
          <a:xfrm>
            <a:off x="6581115" y="8898062"/>
            <a:ext cx="617050" cy="734583"/>
          </a:xfrm>
          <a:custGeom>
            <a:avLst/>
            <a:gdLst/>
            <a:ahLst/>
            <a:cxnLst/>
            <a:rect l="l" t="t" r="r" b="b"/>
            <a:pathLst>
              <a:path w="617050" h="734583">
                <a:moveTo>
                  <a:pt x="0" y="0"/>
                </a:moveTo>
                <a:lnTo>
                  <a:pt x="617050" y="0"/>
                </a:lnTo>
                <a:lnTo>
                  <a:pt x="617050" y="734583"/>
                </a:lnTo>
                <a:lnTo>
                  <a:pt x="0" y="734583"/>
                </a:lnTo>
                <a:lnTo>
                  <a:pt x="0" y="0"/>
                </a:lnTo>
                <a:close/>
              </a:path>
            </a:pathLst>
          </a:custGeom>
          <a:blipFill>
            <a:blip r:embed="rId9"/>
            <a:stretch>
              <a:fillRect/>
            </a:stretch>
          </a:blipFill>
        </p:spPr>
      </p:sp>
      <p:sp>
        <p:nvSpPr>
          <p:cNvPr id="15" name="TextBox 15"/>
          <p:cNvSpPr txBox="1"/>
          <p:nvPr/>
        </p:nvSpPr>
        <p:spPr>
          <a:xfrm>
            <a:off x="838200" y="1714500"/>
            <a:ext cx="16840200" cy="4757713"/>
          </a:xfrm>
          <a:prstGeom prst="rect">
            <a:avLst/>
          </a:prstGeom>
        </p:spPr>
        <p:txBody>
          <a:bodyPr wrap="square" lIns="0" tIns="0" rIns="0" bIns="0" rtlCol="0" anchor="t">
            <a:spAutoFit/>
          </a:bodyPr>
          <a:lstStyle/>
          <a:p>
            <a:pPr algn="ctr">
              <a:lnSpc>
                <a:spcPts val="3490"/>
              </a:lnSpc>
            </a:pPr>
            <a:endParaRPr dirty="0"/>
          </a:p>
          <a:p>
            <a:r>
              <a:rPr lang="uk-UA" sz="4000" dirty="0">
                <a:solidFill>
                  <a:schemeClr val="tx2"/>
                </a:solidFill>
                <a:latin typeface="Open Sans 1" panose="020B0604020202020204" charset="0"/>
                <a:ea typeface="Open Sans 1" panose="020B0604020202020204" charset="0"/>
                <a:cs typeface="Open Sans 1" panose="020B0604020202020204" charset="0"/>
              </a:rPr>
              <a:t>Ідентичність, за </a:t>
            </a:r>
            <a:r>
              <a:rPr lang="uk-UA" sz="4000" dirty="0" err="1">
                <a:solidFill>
                  <a:schemeClr val="tx2"/>
                </a:solidFill>
                <a:latin typeface="Open Sans 1" panose="020B0604020202020204" charset="0"/>
                <a:ea typeface="Open Sans 1" panose="020B0604020202020204" charset="0"/>
                <a:cs typeface="Open Sans 1" panose="020B0604020202020204" charset="0"/>
              </a:rPr>
              <a:t>С.Л.Франком</a:t>
            </a:r>
            <a:r>
              <a:rPr lang="uk-UA" sz="4000" dirty="0">
                <a:solidFill>
                  <a:schemeClr val="tx2"/>
                </a:solidFill>
                <a:latin typeface="Open Sans 1" panose="020B0604020202020204" charset="0"/>
                <a:ea typeface="Open Sans 1" panose="020B0604020202020204" charset="0"/>
                <a:cs typeface="Open Sans 1" panose="020B0604020202020204" charset="0"/>
              </a:rPr>
              <a:t>, є проявом </a:t>
            </a:r>
            <a:r>
              <a:rPr lang="uk-UA" sz="4000" dirty="0" err="1">
                <a:solidFill>
                  <a:schemeClr val="tx2"/>
                </a:solidFill>
                <a:latin typeface="Open Sans 1" panose="020B0604020202020204" charset="0"/>
                <a:ea typeface="Open Sans 1" panose="020B0604020202020204" charset="0"/>
                <a:cs typeface="Open Sans 1" panose="020B0604020202020204" charset="0"/>
              </a:rPr>
              <a:t>співбуття</a:t>
            </a:r>
            <a:r>
              <a:rPr lang="uk-UA" sz="4000" dirty="0">
                <a:solidFill>
                  <a:schemeClr val="tx2"/>
                </a:solidFill>
                <a:latin typeface="Open Sans 1" panose="020B0604020202020204" charset="0"/>
                <a:ea typeface="Open Sans 1" panose="020B0604020202020204" charset="0"/>
                <a:cs typeface="Open Sans 1" panose="020B0604020202020204" charset="0"/>
              </a:rPr>
              <a:t> й </a:t>
            </a:r>
            <a:r>
              <a:rPr lang="uk-UA" sz="4000" dirty="0" err="1">
                <a:solidFill>
                  <a:schemeClr val="tx2"/>
                </a:solidFill>
                <a:latin typeface="Open Sans 1" panose="020B0604020202020204" charset="0"/>
                <a:ea typeface="Open Sans 1" panose="020B0604020202020204" charset="0"/>
                <a:cs typeface="Open Sans 1" panose="020B0604020202020204" charset="0"/>
              </a:rPr>
              <a:t>самобуття</a:t>
            </a:r>
            <a:r>
              <a:rPr lang="uk-UA" sz="4000" dirty="0">
                <a:solidFill>
                  <a:schemeClr val="tx2"/>
                </a:solidFill>
                <a:latin typeface="Open Sans 1" panose="020B0604020202020204" charset="0"/>
                <a:ea typeface="Open Sans 1" panose="020B0604020202020204" charset="0"/>
                <a:cs typeface="Open Sans 1" panose="020B0604020202020204" charset="0"/>
              </a:rPr>
              <a:t>. </a:t>
            </a:r>
            <a:r>
              <a:rPr lang="uk-UA" sz="4000" b="1" dirty="0" err="1">
                <a:solidFill>
                  <a:schemeClr val="tx2"/>
                </a:solidFill>
                <a:latin typeface="Open Sans 1" panose="020B0604020202020204" charset="0"/>
                <a:ea typeface="Open Sans 1" panose="020B0604020202020204" charset="0"/>
                <a:cs typeface="Open Sans 1" panose="020B0604020202020204" charset="0"/>
              </a:rPr>
              <a:t>Співбуття</a:t>
            </a:r>
            <a:r>
              <a:rPr lang="uk-UA" sz="4000" dirty="0">
                <a:solidFill>
                  <a:schemeClr val="tx2"/>
                </a:solidFill>
                <a:latin typeface="Open Sans 1" panose="020B0604020202020204" charset="0"/>
                <a:ea typeface="Open Sans 1" panose="020B0604020202020204" charset="0"/>
                <a:cs typeface="Open Sans 1" panose="020B0604020202020204" charset="0"/>
              </a:rPr>
              <a:t> виявляється в ідентифікації індивіда з суспільними символами, а </a:t>
            </a:r>
            <a:r>
              <a:rPr lang="uk-UA" sz="4000" dirty="0" err="1">
                <a:solidFill>
                  <a:schemeClr val="tx2"/>
                </a:solidFill>
                <a:latin typeface="Open Sans 1" panose="020B0604020202020204" charset="0"/>
                <a:ea typeface="Open Sans 1" panose="020B0604020202020204" charset="0"/>
                <a:cs typeface="Open Sans 1" panose="020B0604020202020204" charset="0"/>
              </a:rPr>
              <a:t>самобуття</a:t>
            </a:r>
            <a:r>
              <a:rPr lang="uk-UA" sz="4000" dirty="0">
                <a:solidFill>
                  <a:schemeClr val="tx2"/>
                </a:solidFill>
                <a:latin typeface="Open Sans 1" panose="020B0604020202020204" charset="0"/>
                <a:ea typeface="Open Sans 1" panose="020B0604020202020204" charset="0"/>
                <a:cs typeface="Open Sans 1" panose="020B0604020202020204" charset="0"/>
              </a:rPr>
              <a:t> особистості проявляється як процес </a:t>
            </a:r>
            <a:r>
              <a:rPr lang="uk-UA" sz="4000" dirty="0" err="1">
                <a:solidFill>
                  <a:schemeClr val="tx2"/>
                </a:solidFill>
                <a:latin typeface="Open Sans 1" panose="020B0604020202020204" charset="0"/>
                <a:ea typeface="Open Sans 1" panose="020B0604020202020204" charset="0"/>
                <a:cs typeface="Open Sans 1" panose="020B0604020202020204" charset="0"/>
              </a:rPr>
              <a:t>ідентації-індивідуації</a:t>
            </a:r>
            <a:r>
              <a:rPr lang="uk-UA" sz="4000" dirty="0">
                <a:solidFill>
                  <a:schemeClr val="tx2"/>
                </a:solidFill>
                <a:latin typeface="Open Sans 1" panose="020B0604020202020204" charset="0"/>
                <a:ea typeface="Open Sans 1" panose="020B0604020202020204" charset="0"/>
                <a:cs typeface="Open Sans 1" panose="020B0604020202020204" charset="0"/>
              </a:rPr>
              <a:t>. </a:t>
            </a:r>
            <a:r>
              <a:rPr lang="uk-UA" sz="4000" b="1" dirty="0" err="1" smtClean="0">
                <a:solidFill>
                  <a:schemeClr val="tx2"/>
                </a:solidFill>
                <a:latin typeface="Open Sans 1" panose="020B0604020202020204" charset="0"/>
                <a:ea typeface="Open Sans 1" panose="020B0604020202020204" charset="0"/>
                <a:cs typeface="Open Sans 1" panose="020B0604020202020204" charset="0"/>
              </a:rPr>
              <a:t>Самобуття</a:t>
            </a:r>
            <a:r>
              <a:rPr lang="uk-UA" sz="4000" dirty="0" smtClean="0">
                <a:solidFill>
                  <a:schemeClr val="tx2"/>
                </a:solidFill>
                <a:latin typeface="Open Sans 1" panose="020B0604020202020204" charset="0"/>
                <a:ea typeface="Open Sans 1" panose="020B0604020202020204" charset="0"/>
                <a:cs typeface="Open Sans 1" panose="020B0604020202020204" charset="0"/>
              </a:rPr>
              <a:t> особистості</a:t>
            </a:r>
            <a:r>
              <a:rPr lang="uk-UA" sz="4000" dirty="0">
                <a:solidFill>
                  <a:schemeClr val="tx2"/>
                </a:solidFill>
                <a:latin typeface="Open Sans 1" panose="020B0604020202020204" charset="0"/>
                <a:ea typeface="Open Sans 1" panose="020B0604020202020204" charset="0"/>
                <a:cs typeface="Open Sans 1" panose="020B0604020202020204" charset="0"/>
              </a:rPr>
              <a:t>, відкриття відчуття власного “Я” відбувається </a:t>
            </a:r>
            <a:r>
              <a:rPr lang="uk-UA" sz="4000" dirty="0" smtClean="0">
                <a:solidFill>
                  <a:schemeClr val="tx2"/>
                </a:solidFill>
                <a:latin typeface="Open Sans 1" panose="020B0604020202020204" charset="0"/>
                <a:ea typeface="Open Sans 1" panose="020B0604020202020204" charset="0"/>
                <a:cs typeface="Open Sans 1" panose="020B0604020202020204" charset="0"/>
              </a:rPr>
              <a:t>під </a:t>
            </a:r>
            <a:r>
              <a:rPr lang="uk-UA" sz="4000" dirty="0">
                <a:solidFill>
                  <a:schemeClr val="tx2"/>
                </a:solidFill>
                <a:latin typeface="Open Sans 1" panose="020B0604020202020204" charset="0"/>
                <a:ea typeface="Open Sans 1" panose="020B0604020202020204" charset="0"/>
                <a:cs typeface="Open Sans 1" panose="020B0604020202020204" charset="0"/>
              </a:rPr>
              <a:t>час взаємодії з “Ти”, власне ця взаємодія й породжує “Ми” й </a:t>
            </a:r>
            <a:r>
              <a:rPr lang="uk-UA" sz="4000" dirty="0" err="1">
                <a:solidFill>
                  <a:schemeClr val="tx2"/>
                </a:solidFill>
                <a:latin typeface="Open Sans 1" panose="020B0604020202020204" charset="0"/>
                <a:ea typeface="Open Sans 1" panose="020B0604020202020204" charset="0"/>
                <a:cs typeface="Open Sans 1" panose="020B0604020202020204" charset="0"/>
              </a:rPr>
              <a:t>упрозорює</a:t>
            </a:r>
            <a:r>
              <a:rPr lang="uk-UA" sz="4000" dirty="0">
                <a:solidFill>
                  <a:schemeClr val="tx2"/>
                </a:solidFill>
                <a:latin typeface="Open Sans 1" panose="020B0604020202020204" charset="0"/>
                <a:ea typeface="Open Sans 1" panose="020B0604020202020204" charset="0"/>
                <a:cs typeface="Open Sans 1" panose="020B0604020202020204" charset="0"/>
              </a:rPr>
              <a:t> унікальність свого “Я” й “Ти” </a:t>
            </a:r>
            <a:r>
              <a:rPr lang="uk-UA" sz="4000" dirty="0" smtClean="0">
                <a:solidFill>
                  <a:schemeClr val="tx2"/>
                </a:solidFill>
                <a:latin typeface="Open Sans 1" panose="020B0604020202020204" charset="0"/>
                <a:ea typeface="Open Sans 1" panose="020B0604020202020204" charset="0"/>
                <a:cs typeface="Open Sans 1" panose="020B0604020202020204" charset="0"/>
              </a:rPr>
              <a:t>іншого</a:t>
            </a:r>
            <a:r>
              <a:rPr lang="uk-UA" sz="4000" dirty="0">
                <a:solidFill>
                  <a:srgbClr val="96A5C9"/>
                </a:solidFill>
                <a:latin typeface="Tex Gyre Adventor"/>
                <a:ea typeface="Open Sans 1" panose="020B0604020202020204" charset="0"/>
                <a:cs typeface="Open Sans 1" panose="020B0604020202020204" charset="0"/>
                <a:sym typeface="Tex Gyre Adventor"/>
              </a:rPr>
              <a:t>.</a:t>
            </a:r>
            <a:endParaRPr lang="en-US" sz="4000" dirty="0">
              <a:solidFill>
                <a:srgbClr val="96A5C9"/>
              </a:solidFill>
              <a:latin typeface="Tex Gyre Adventor"/>
              <a:ea typeface="Tex Gyre Adventor"/>
              <a:cs typeface="Tex Gyre Adventor"/>
              <a:sym typeface="Tex Gyre Adventor"/>
            </a:endParaRPr>
          </a:p>
        </p:txBody>
      </p:sp>
      <p:sp>
        <p:nvSpPr>
          <p:cNvPr id="16" name="TextBox 16"/>
          <p:cNvSpPr txBox="1"/>
          <p:nvPr/>
        </p:nvSpPr>
        <p:spPr>
          <a:xfrm>
            <a:off x="2819400" y="190500"/>
            <a:ext cx="12147898" cy="3077766"/>
          </a:xfrm>
          <a:prstGeom prst="rect">
            <a:avLst/>
          </a:prstGeom>
        </p:spPr>
        <p:txBody>
          <a:bodyPr wrap="square" lIns="0" tIns="0" rIns="0" bIns="0" rtlCol="0" anchor="t">
            <a:spAutoFit/>
          </a:bodyPr>
          <a:lstStyle/>
          <a:p>
            <a:pPr algn="ctr">
              <a:lnSpc>
                <a:spcPts val="7979"/>
              </a:lnSpc>
              <a:spcBef>
                <a:spcPct val="0"/>
              </a:spcBef>
            </a:pPr>
            <a:r>
              <a:rPr lang="uk-UA" sz="5699" dirty="0" smtClean="0">
                <a:solidFill>
                  <a:srgbClr val="1C3879"/>
                </a:solidFill>
                <a:latin typeface="Open Sans 1"/>
                <a:ea typeface="Open Sans 1"/>
                <a:cs typeface="Open Sans 1"/>
                <a:sym typeface="Open Sans 1"/>
              </a:rPr>
              <a:t>ФІЛОСОФСЬКИЙ ПІДХІД ДО ІДЕНТИЧНІСТІ</a:t>
            </a:r>
            <a:endParaRPr lang="uk-UA" sz="5699" dirty="0">
              <a:solidFill>
                <a:srgbClr val="1C3879"/>
              </a:solidFill>
              <a:latin typeface="Open Sans 1"/>
              <a:ea typeface="Open Sans 1"/>
              <a:cs typeface="Open Sans 1"/>
              <a:sym typeface="Open Sans 1"/>
            </a:endParaRPr>
          </a:p>
          <a:p>
            <a:pPr algn="ctr">
              <a:lnSpc>
                <a:spcPts val="7979"/>
              </a:lnSpc>
              <a:spcBef>
                <a:spcPct val="0"/>
              </a:spcBef>
            </a:pPr>
            <a:endParaRPr lang="en-US" sz="5699" dirty="0">
              <a:solidFill>
                <a:srgbClr val="1C3879"/>
              </a:solidFill>
              <a:latin typeface="Open Sans 1"/>
              <a:ea typeface="Open Sans 1"/>
              <a:cs typeface="Open Sans 1"/>
              <a:sym typeface="Open Sans 1"/>
            </a:endParaRPr>
          </a:p>
        </p:txBody>
      </p:sp>
      <p:sp>
        <p:nvSpPr>
          <p:cNvPr id="17" name="TextBox 17"/>
          <p:cNvSpPr txBox="1"/>
          <p:nvPr/>
        </p:nvSpPr>
        <p:spPr>
          <a:xfrm>
            <a:off x="5170310" y="5013059"/>
            <a:ext cx="899041" cy="587376"/>
          </a:xfrm>
          <a:prstGeom prst="rect">
            <a:avLst/>
          </a:prstGeom>
        </p:spPr>
        <p:txBody>
          <a:bodyPr lIns="0" tIns="0" rIns="0" bIns="0" rtlCol="0" anchor="t">
            <a:spAutoFit/>
          </a:bodyPr>
          <a:lstStyle/>
          <a:p>
            <a:pPr algn="ctr">
              <a:lnSpc>
                <a:spcPts val="4899"/>
              </a:lnSpc>
              <a:spcBef>
                <a:spcPct val="0"/>
              </a:spcBef>
            </a:pPr>
            <a:r>
              <a:rPr lang="en-US" sz="3499" dirty="0" smtClean="0">
                <a:solidFill>
                  <a:srgbClr val="1C3879"/>
                </a:solidFill>
                <a:latin typeface="Open Sans 1"/>
                <a:ea typeface="Open Sans 1"/>
                <a:cs typeface="Open Sans 1"/>
                <a:sym typeface="Open Sans 1"/>
              </a:rPr>
              <a:t>:</a:t>
            </a:r>
            <a:endParaRPr lang="en-US" sz="3499" dirty="0">
              <a:solidFill>
                <a:srgbClr val="1C3879"/>
              </a:solidFill>
              <a:latin typeface="Open Sans 1"/>
              <a:ea typeface="Open Sans 1"/>
              <a:cs typeface="Open Sans 1"/>
              <a:sym typeface="Open Sans 1"/>
            </a:endParaRPr>
          </a:p>
        </p:txBody>
      </p:sp>
    </p:spTree>
    <p:extLst>
      <p:ext uri="{BB962C8B-B14F-4D97-AF65-F5344CB8AC3E}">
        <p14:creationId xmlns:p14="http://schemas.microsoft.com/office/powerpoint/2010/main" val="2367882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2929</Words>
  <Application>Microsoft Office PowerPoint</Application>
  <PresentationFormat>Произвольный</PresentationFormat>
  <Paragraphs>267</Paragraphs>
  <Slides>65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65</vt:i4>
      </vt:variant>
    </vt:vector>
  </HeadingPairs>
  <TitlesOfParts>
    <vt:vector size="74" baseType="lpstr">
      <vt:lpstr>Tex Gyre Adventor Bold</vt:lpstr>
      <vt:lpstr>TT Ramillas</vt:lpstr>
      <vt:lpstr>Calibri</vt:lpstr>
      <vt:lpstr>Open Sans 1</vt:lpstr>
      <vt:lpstr>Open Sans 2</vt:lpstr>
      <vt:lpstr>Open Sans 2 Bold</vt:lpstr>
      <vt:lpstr>Arial</vt:lpstr>
      <vt:lpstr>Tex Gyre Adventor</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Побудова стійкості європейської ідентичності  для українського суспільства</dc:title>
  <cp:lastModifiedBy>User</cp:lastModifiedBy>
  <cp:revision>76</cp:revision>
  <dcterms:created xsi:type="dcterms:W3CDTF">2006-08-16T00:00:00Z</dcterms:created>
  <dcterms:modified xsi:type="dcterms:W3CDTF">2025-03-14T13:14:16Z</dcterms:modified>
  <dc:identifier>DAGTeTbSyUE</dc:identifier>
</cp:coreProperties>
</file>