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4" r:id="rId19"/>
    <p:sldId id="275" r:id="rId20"/>
    <p:sldId id="273" r:id="rId21"/>
    <p:sldId id="278" r:id="rId22"/>
    <p:sldId id="276" r:id="rId23"/>
    <p:sldId id="277" r:id="rId24"/>
    <p:sldId id="283" r:id="rId25"/>
    <p:sldId id="284" r:id="rId26"/>
    <p:sldId id="285" r:id="rId27"/>
    <p:sldId id="286" r:id="rId28"/>
    <p:sldId id="289" r:id="rId29"/>
    <p:sldId id="288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6" r:id="rId40"/>
    <p:sldId id="299" r:id="rId41"/>
    <p:sldId id="301" r:id="rId42"/>
    <p:sldId id="300" r:id="rId43"/>
    <p:sldId id="279" r:id="rId44"/>
    <p:sldId id="302" r:id="rId45"/>
    <p:sldId id="303" r:id="rId46"/>
    <p:sldId id="280" r:id="rId47"/>
    <p:sldId id="281" r:id="rId48"/>
    <p:sldId id="282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9735-34BD-48BD-92A1-891791EBD509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7B23-CD2A-40E0-B04C-94AD3A2DDA8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74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7B23-CD2A-40E0-B04C-94AD3A2DDA8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00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6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215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14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34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8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791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252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728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629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91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2BB9-07EC-43F2-AE11-815BB3DF2427}" type="datetimeFigureOut">
              <a:rPr lang="uk-UA" smtClean="0"/>
              <a:t>14.04.2025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C7EE-3810-4A13-B2C5-B27C65CA75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371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2852928"/>
            <a:ext cx="8723376" cy="4663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розробки бюджетів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1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74" y="570637"/>
            <a:ext cx="10887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калькуляції витрат лежить чітке уявлення про впроваджувані на підприємстві виробничі процеси. Розуміння природи виникнення виробничих витрат та їх елементів дозволяє відповідним чином ідентифікувати дані витрати у визначений період для певного обсягу виробництва і виду продукту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3050" y="1581835"/>
            <a:ext cx="923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калькуляція собівартості продукції містить такі статті витрат: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4210" y="2039035"/>
            <a:ext cx="75580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 та матеріали</a:t>
            </a:r>
          </a:p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Покупні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комплектуючі вироби, напівфабрикати, роботи і послуги 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 характеру сторонніх підприємств та організацій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Паливо та енергія на технологічні цілі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«Зворотні відходи» (вираховуються)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Основна заробітна плата робітників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Додаткова заробітна плата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Відрахування на соціальні заходи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Витрати на утримання та експлуатацію устаткування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Загальновиробничі витрати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Втрати від браку</a:t>
            </a:r>
          </a:p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Інші виробничі витрати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Адміністративні витрати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Позавиробничі (комерційні) витрат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638425" y="2039035"/>
            <a:ext cx="495300" cy="32956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2450" y="3141896"/>
            <a:ext cx="1981200" cy="1089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Цехова собівартість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9782175" y="2039035"/>
            <a:ext cx="628650" cy="405818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0591800" y="3686860"/>
            <a:ext cx="1524000" cy="799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17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9" y="251163"/>
            <a:ext cx="10601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фінансовому обліку для оцінки запасів незавершеного виробництва, готової продукції і собівартості реалізованої продукції застосовується система калькуляції собівартості з повним розподілом виробничих витрат (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099" y="1305610"/>
            <a:ext cx="8201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калькуляції собівартості реалізованої продукції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повним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поглинанням виробничих витрат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96" y="2083058"/>
            <a:ext cx="8522829" cy="43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0" y="395585"/>
            <a:ext cx="10010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формування повної виробничої собівартості: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0" y="1476375"/>
            <a:ext cx="9281712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5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03" y="1306244"/>
            <a:ext cx="9178559" cy="62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78" y="2706953"/>
            <a:ext cx="8229660" cy="1665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9" y="520249"/>
            <a:ext cx="573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прямих витрат на матеріали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2625" y="4774683"/>
            <a:ext cx="8543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 = Плановий обсяг виробництва * Норма витрат матеріалів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9700" y="2257424"/>
            <a:ext cx="9744076" cy="38766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данні:</a:t>
            </a: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підприємстві запас матеріалів на кінець кварталу – 20 % від запланованої потреби в них у наступному кварталі;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витрат матеріалу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одиницю продукції, кг:</a:t>
            </a:r>
          </a:p>
          <a:p>
            <a:pPr indent="809625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 1 – 0,1</a:t>
            </a:r>
          </a:p>
          <a:p>
            <a:pPr indent="809625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 2 – 0,2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Норма витрат матеріалу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одиницю продукції, кг:</a:t>
            </a:r>
          </a:p>
          <a:p>
            <a:pPr indent="809625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 1 – 0,2</a:t>
            </a:r>
          </a:p>
          <a:p>
            <a:pPr indent="809625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 2 – 0,3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Запаси матеріалів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початок кварталу, кг.: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101,2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113,0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126,4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- 149,4</a:t>
            </a: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Запаси матеріалів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початок кварталу, кг.: </a:t>
            </a: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162,0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181,6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202,8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- 237,6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9700" y="2257424"/>
            <a:ext cx="9744076" cy="38766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данні:</a:t>
            </a:r>
          </a:p>
          <a:p>
            <a:pPr indent="809625"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Ціна 1 кг матеріалу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М1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кв.  -  60,0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кв. -   66,0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кв. -   72,6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кв.  - 79,86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Ціна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кг матеріалу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грн.: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-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72,0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79,2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87,12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95,83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5274"/>
              </p:ext>
            </p:extLst>
          </p:nvPr>
        </p:nvGraphicFramePr>
        <p:xfrm>
          <a:off x="1142998" y="457959"/>
          <a:ext cx="9648826" cy="5785585"/>
        </p:xfrm>
        <a:graphic>
          <a:graphicData uri="http://schemas.openxmlformats.org/drawingml/2006/table">
            <a:tbl>
              <a:tblPr firstRow="1" firstCol="1" bandRow="1"/>
              <a:tblGrid>
                <a:gridCol w="609602">
                  <a:extLst>
                    <a:ext uri="{9D8B030D-6E8A-4147-A177-3AD203B41FA5}">
                      <a16:colId xmlns:a16="http://schemas.microsoft.com/office/drawing/2014/main" val="3786001732"/>
                    </a:ext>
                  </a:extLst>
                </a:gridCol>
                <a:gridCol w="2396585">
                  <a:extLst>
                    <a:ext uri="{9D8B030D-6E8A-4147-A177-3AD203B41FA5}">
                      <a16:colId xmlns:a16="http://schemas.microsoft.com/office/drawing/2014/main" val="3523423429"/>
                    </a:ext>
                  </a:extLst>
                </a:gridCol>
                <a:gridCol w="1273164">
                  <a:extLst>
                    <a:ext uri="{9D8B030D-6E8A-4147-A177-3AD203B41FA5}">
                      <a16:colId xmlns:a16="http://schemas.microsoft.com/office/drawing/2014/main" val="4193423271"/>
                    </a:ext>
                  </a:extLst>
                </a:gridCol>
                <a:gridCol w="1276773">
                  <a:extLst>
                    <a:ext uri="{9D8B030D-6E8A-4147-A177-3AD203B41FA5}">
                      <a16:colId xmlns:a16="http://schemas.microsoft.com/office/drawing/2014/main" val="1193689166"/>
                    </a:ext>
                  </a:extLst>
                </a:gridCol>
                <a:gridCol w="1279476">
                  <a:extLst>
                    <a:ext uri="{9D8B030D-6E8A-4147-A177-3AD203B41FA5}">
                      <a16:colId xmlns:a16="http://schemas.microsoft.com/office/drawing/2014/main" val="2243546964"/>
                    </a:ext>
                  </a:extLst>
                </a:gridCol>
                <a:gridCol w="1406613">
                  <a:extLst>
                    <a:ext uri="{9D8B030D-6E8A-4147-A177-3AD203B41FA5}">
                      <a16:colId xmlns:a16="http://schemas.microsoft.com/office/drawing/2014/main" val="1218835279"/>
                    </a:ext>
                  </a:extLst>
                </a:gridCol>
                <a:gridCol w="1406613">
                  <a:extLst>
                    <a:ext uri="{9D8B030D-6E8A-4147-A177-3AD203B41FA5}">
                      <a16:colId xmlns:a16="http://schemas.microsoft.com/office/drawing/2014/main" val="1359613772"/>
                    </a:ext>
                  </a:extLst>
                </a:gridCol>
              </a:tblGrid>
              <a:tr h="934062">
                <a:tc rowSpan="2"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рік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91161"/>
                  </a:ext>
                </a:extLst>
              </a:tr>
              <a:tr h="25284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80708"/>
                  </a:ext>
                </a:extLst>
              </a:tr>
              <a:tr h="748846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виробництва, од.: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75778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84650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685" algn="r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2020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97560" algn="r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2220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0100" algn="r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2500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2005" algn="r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3060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1540" algn="r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9800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18962"/>
                  </a:ext>
                </a:extLst>
              </a:tr>
              <a:tr h="996845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витрат матеріалу М1 на </a:t>
                      </a:r>
                    </a:p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одиницю </a:t>
                      </a:r>
                    </a:p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продукції, кг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90667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68914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88988"/>
                  </a:ext>
                </a:extLst>
              </a:tr>
              <a:tr h="996845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Необхідний обсяг матеріалу М1, кг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8474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370" marR="18387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0344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444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612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66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3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17358"/>
              </p:ext>
            </p:extLst>
          </p:nvPr>
        </p:nvGraphicFramePr>
        <p:xfrm>
          <a:off x="1314448" y="991359"/>
          <a:ext cx="9648826" cy="4787734"/>
        </p:xfrm>
        <a:graphic>
          <a:graphicData uri="http://schemas.openxmlformats.org/drawingml/2006/table">
            <a:tbl>
              <a:tblPr firstRow="1" firstCol="1" bandRow="1"/>
              <a:tblGrid>
                <a:gridCol w="523877">
                  <a:extLst>
                    <a:ext uri="{9D8B030D-6E8A-4147-A177-3AD203B41FA5}">
                      <a16:colId xmlns:a16="http://schemas.microsoft.com/office/drawing/2014/main" val="3786001732"/>
                    </a:ext>
                  </a:extLst>
                </a:gridCol>
                <a:gridCol w="2482310">
                  <a:extLst>
                    <a:ext uri="{9D8B030D-6E8A-4147-A177-3AD203B41FA5}">
                      <a16:colId xmlns:a16="http://schemas.microsoft.com/office/drawing/2014/main" val="3523423429"/>
                    </a:ext>
                  </a:extLst>
                </a:gridCol>
                <a:gridCol w="1273164">
                  <a:extLst>
                    <a:ext uri="{9D8B030D-6E8A-4147-A177-3AD203B41FA5}">
                      <a16:colId xmlns:a16="http://schemas.microsoft.com/office/drawing/2014/main" val="4193423271"/>
                    </a:ext>
                  </a:extLst>
                </a:gridCol>
                <a:gridCol w="1276773">
                  <a:extLst>
                    <a:ext uri="{9D8B030D-6E8A-4147-A177-3AD203B41FA5}">
                      <a16:colId xmlns:a16="http://schemas.microsoft.com/office/drawing/2014/main" val="1193689166"/>
                    </a:ext>
                  </a:extLst>
                </a:gridCol>
                <a:gridCol w="1279476">
                  <a:extLst>
                    <a:ext uri="{9D8B030D-6E8A-4147-A177-3AD203B41FA5}">
                      <a16:colId xmlns:a16="http://schemas.microsoft.com/office/drawing/2014/main" val="2243546964"/>
                    </a:ext>
                  </a:extLst>
                </a:gridCol>
                <a:gridCol w="1406613">
                  <a:extLst>
                    <a:ext uri="{9D8B030D-6E8A-4147-A177-3AD203B41FA5}">
                      <a16:colId xmlns:a16="http://schemas.microsoft.com/office/drawing/2014/main" val="1218835279"/>
                    </a:ext>
                  </a:extLst>
                </a:gridCol>
                <a:gridCol w="1406613">
                  <a:extLst>
                    <a:ext uri="{9D8B030D-6E8A-4147-A177-3AD203B41FA5}">
                      <a16:colId xmlns:a16="http://schemas.microsoft.com/office/drawing/2014/main" val="1359613772"/>
                    </a:ext>
                  </a:extLst>
                </a:gridCol>
              </a:tblGrid>
              <a:tr h="934062">
                <a:tc rowSpan="2"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рік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91161"/>
                  </a:ext>
                </a:extLst>
              </a:tr>
              <a:tr h="25580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80708"/>
                  </a:ext>
                </a:extLst>
              </a:tr>
              <a:tr h="700021">
                <a:tc>
                  <a:txBody>
                    <a:bodyPr/>
                    <a:lstStyle/>
                    <a:p>
                      <a:pPr marL="68263" indent="17463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25400" indent="17463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Запаси матеріалу М1 на кінець кварталу, кг </a:t>
                      </a:r>
                    </a:p>
                  </a:txBody>
                  <a:tcPr marL="68580" marR="3048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126,4 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149,4 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62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7620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75778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263" indent="17463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25400" indent="17463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Запаси матеріалу М1 на початок кварталу, кг </a:t>
                      </a:r>
                    </a:p>
                  </a:txBody>
                  <a:tcPr marL="68580" marR="3048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126,4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149,4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84650"/>
                  </a:ext>
                </a:extLst>
              </a:tr>
              <a:tr h="272469"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indent="1746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закупівлі матеріалу М1, кг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517,8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578,4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597,6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2348,8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18962"/>
                  </a:ext>
                </a:extLst>
              </a:tr>
              <a:tr h="6853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indent="1746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1 кг матеріалу М1, грн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66,00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72,60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79,86 </a:t>
                      </a:r>
                    </a:p>
                  </a:txBody>
                  <a:tcPr marL="68580" marR="3048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90667"/>
                  </a:ext>
                </a:extLst>
              </a:tr>
              <a:tr h="99684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закупівлі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матеріалу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М1, грн.</a:t>
                      </a:r>
                      <a:endParaRPr lang="uk-UA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370" marR="18387" marT="53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2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0"/>
            <a:ext cx="7403083" cy="67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420620"/>
            <a:ext cx="7484996" cy="2036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58" y="2457449"/>
            <a:ext cx="7388088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12" y="597924"/>
            <a:ext cx="6969347" cy="59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575" y="460713"/>
            <a:ext cx="1024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Припустимо, попередня оплата складає 30% від об'єму поставки (вартості  закупівлі). По факту отримання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50% кредиторської заборгованості, а інші 50 % у наступному періоді.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89438"/>
              </p:ext>
            </p:extLst>
          </p:nvPr>
        </p:nvGraphicFramePr>
        <p:xfrm>
          <a:off x="1388569" y="1276349"/>
          <a:ext cx="9574706" cy="4966305"/>
        </p:xfrm>
        <a:graphic>
          <a:graphicData uri="http://schemas.openxmlformats.org/drawingml/2006/table">
            <a:tbl>
              <a:tblPr firstRow="1" firstCol="1" bandRow="1"/>
              <a:tblGrid>
                <a:gridCol w="354506">
                  <a:extLst>
                    <a:ext uri="{9D8B030D-6E8A-4147-A177-3AD203B41FA5}">
                      <a16:colId xmlns:a16="http://schemas.microsoft.com/office/drawing/2014/main" val="3199135120"/>
                    </a:ext>
                  </a:extLst>
                </a:gridCol>
                <a:gridCol w="3017437">
                  <a:extLst>
                    <a:ext uri="{9D8B030D-6E8A-4147-A177-3AD203B41FA5}">
                      <a16:colId xmlns:a16="http://schemas.microsoft.com/office/drawing/2014/main" val="4150973782"/>
                    </a:ext>
                  </a:extLst>
                </a:gridCol>
                <a:gridCol w="1337801">
                  <a:extLst>
                    <a:ext uri="{9D8B030D-6E8A-4147-A177-3AD203B41FA5}">
                      <a16:colId xmlns:a16="http://schemas.microsoft.com/office/drawing/2014/main" val="174841857"/>
                    </a:ext>
                  </a:extLst>
                </a:gridCol>
                <a:gridCol w="1216884">
                  <a:extLst>
                    <a:ext uri="{9D8B030D-6E8A-4147-A177-3AD203B41FA5}">
                      <a16:colId xmlns:a16="http://schemas.microsoft.com/office/drawing/2014/main" val="1056407300"/>
                    </a:ext>
                  </a:extLst>
                </a:gridCol>
                <a:gridCol w="1216026">
                  <a:extLst>
                    <a:ext uri="{9D8B030D-6E8A-4147-A177-3AD203B41FA5}">
                      <a16:colId xmlns:a16="http://schemas.microsoft.com/office/drawing/2014/main" val="1708440359"/>
                    </a:ext>
                  </a:extLst>
                </a:gridCol>
                <a:gridCol w="1216026">
                  <a:extLst>
                    <a:ext uri="{9D8B030D-6E8A-4147-A177-3AD203B41FA5}">
                      <a16:colId xmlns:a16="http://schemas.microsoft.com/office/drawing/2014/main" val="3642341944"/>
                    </a:ext>
                  </a:extLst>
                </a:gridCol>
                <a:gridCol w="1216026">
                  <a:extLst>
                    <a:ext uri="{9D8B030D-6E8A-4147-A177-3AD203B41FA5}">
                      <a16:colId xmlns:a16="http://schemas.microsoft.com/office/drawing/2014/main" val="1736103860"/>
                    </a:ext>
                  </a:extLst>
                </a:gridCol>
              </a:tblGrid>
              <a:tr h="628061">
                <a:tc rowSpan="2">
                  <a:txBody>
                    <a:bodyPr/>
                    <a:lstStyle/>
                    <a:p>
                      <a:pPr marL="6858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3937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 marR="1295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846" marR="20376" marT="1740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46" marR="20376" marT="17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0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2270" algn="ctr"/>
                        </a:tabLs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96158"/>
                  </a:ext>
                </a:extLst>
              </a:tr>
              <a:tr h="295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3937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91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6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91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119130"/>
                  </a:ext>
                </a:extLst>
              </a:tr>
              <a:tr h="434035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 вартість закупівлі матеріалів, грн 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90 799,20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111 767,04 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138 924,46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138 803,07 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480 293,76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239722"/>
                  </a:ext>
                </a:extLst>
              </a:tr>
              <a:tr h="572570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Попередня оплата за матеріали (30%), грн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27239,76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33530,11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86367"/>
                  </a:ext>
                </a:extLst>
              </a:tr>
              <a:tr h="711106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матеріали по факту відвантаження, грн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31779,72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39118,46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30801"/>
                  </a:ext>
                </a:extLst>
              </a:tr>
              <a:tr h="847080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Погашення кредиторської заборгованості за попередній період, грн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31779,72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66956"/>
                  </a:ext>
                </a:extLst>
              </a:tr>
              <a:tr h="711106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кредиторської заборгованості на кінець періоду, грн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31779,72</a:t>
                      </a:r>
                    </a:p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428872"/>
                  </a:ext>
                </a:extLst>
              </a:tr>
              <a:tr h="572570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постачальникам у поточному кварталі, грн </a:t>
                      </a: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59019,48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46" marR="20376" marT="17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7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9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00" y="1476375"/>
            <a:ext cx="8377473" cy="42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4" y="1088874"/>
            <a:ext cx="9356519" cy="32331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34507"/>
              </p:ext>
            </p:extLst>
          </p:nvPr>
        </p:nvGraphicFramePr>
        <p:xfrm>
          <a:off x="2381249" y="1904999"/>
          <a:ext cx="7629526" cy="2467008"/>
        </p:xfrm>
        <a:graphic>
          <a:graphicData uri="http://schemas.openxmlformats.org/drawingml/2006/table">
            <a:tbl>
              <a:tblPr firstRow="1" firstCol="1" bandRow="1"/>
              <a:tblGrid>
                <a:gridCol w="424900">
                  <a:extLst>
                    <a:ext uri="{9D8B030D-6E8A-4147-A177-3AD203B41FA5}">
                      <a16:colId xmlns:a16="http://schemas.microsoft.com/office/drawing/2014/main" val="3376408492"/>
                    </a:ext>
                  </a:extLst>
                </a:gridCol>
                <a:gridCol w="1435908">
                  <a:extLst>
                    <a:ext uri="{9D8B030D-6E8A-4147-A177-3AD203B41FA5}">
                      <a16:colId xmlns:a16="http://schemas.microsoft.com/office/drawing/2014/main" val="1099411703"/>
                    </a:ext>
                  </a:extLst>
                </a:gridCol>
                <a:gridCol w="840343">
                  <a:extLst>
                    <a:ext uri="{9D8B030D-6E8A-4147-A177-3AD203B41FA5}">
                      <a16:colId xmlns:a16="http://schemas.microsoft.com/office/drawing/2014/main" val="2541935055"/>
                    </a:ext>
                  </a:extLst>
                </a:gridCol>
                <a:gridCol w="1071123">
                  <a:extLst>
                    <a:ext uri="{9D8B030D-6E8A-4147-A177-3AD203B41FA5}">
                      <a16:colId xmlns:a16="http://schemas.microsoft.com/office/drawing/2014/main" val="1751381135"/>
                    </a:ext>
                  </a:extLst>
                </a:gridCol>
                <a:gridCol w="652028">
                  <a:extLst>
                    <a:ext uri="{9D8B030D-6E8A-4147-A177-3AD203B41FA5}">
                      <a16:colId xmlns:a16="http://schemas.microsoft.com/office/drawing/2014/main" val="3740888595"/>
                    </a:ext>
                  </a:extLst>
                </a:gridCol>
                <a:gridCol w="1203018">
                  <a:extLst>
                    <a:ext uri="{9D8B030D-6E8A-4147-A177-3AD203B41FA5}">
                      <a16:colId xmlns:a16="http://schemas.microsoft.com/office/drawing/2014/main" val="2078855275"/>
                    </a:ext>
                  </a:extLst>
                </a:gridCol>
                <a:gridCol w="837915">
                  <a:extLst>
                    <a:ext uri="{9D8B030D-6E8A-4147-A177-3AD203B41FA5}">
                      <a16:colId xmlns:a16="http://schemas.microsoft.com/office/drawing/2014/main" val="30364561"/>
                    </a:ext>
                  </a:extLst>
                </a:gridCol>
                <a:gridCol w="1164291">
                  <a:extLst>
                    <a:ext uri="{9D8B030D-6E8A-4147-A177-3AD203B41FA5}">
                      <a16:colId xmlns:a16="http://schemas.microsoft.com/office/drawing/2014/main" val="2309499943"/>
                    </a:ext>
                  </a:extLst>
                </a:gridCol>
              </a:tblGrid>
              <a:tr h="309787">
                <a:tc rowSpan="2">
                  <a:txBody>
                    <a:bodyPr/>
                    <a:lstStyle/>
                    <a:p>
                      <a:pPr marL="685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5969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93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 marR="552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Операція 1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marR="5778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Операція 2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marR="539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17226"/>
                  </a:ext>
                </a:extLst>
              </a:tr>
              <a:tr h="11255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витрат праці, люд.-год.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 1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люд.год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витрат праці, люд.-год.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 1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люд.год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витрат праці, люд.-год.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 трудовитрат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335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виріб, грн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00443"/>
                  </a:ext>
                </a:extLst>
              </a:tr>
              <a:tr h="515842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15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15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842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15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785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96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57363"/>
                  </a:ext>
                </a:extLst>
              </a:tr>
              <a:tr h="515842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15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15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842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15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7785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96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11430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91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30473"/>
            <a:ext cx="9239249" cy="59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88" y="539668"/>
            <a:ext cx="8773787" cy="308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27" y="1914525"/>
            <a:ext cx="9281273" cy="25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88" y="539668"/>
            <a:ext cx="8773787" cy="308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37" y="847725"/>
            <a:ext cx="8516647" cy="49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88" y="539668"/>
            <a:ext cx="8773787" cy="308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456" y="1657350"/>
            <a:ext cx="9733620" cy="33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1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88" y="539668"/>
            <a:ext cx="8773787" cy="308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58" y="2428875"/>
            <a:ext cx="10508518" cy="14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79" y="1133476"/>
            <a:ext cx="9185783" cy="41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47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056" y="752475"/>
            <a:ext cx="7795119" cy="46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63" y="94961"/>
            <a:ext cx="7017017" cy="66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26" y="542924"/>
            <a:ext cx="8704248" cy="60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1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22" y="1114425"/>
            <a:ext cx="8632903" cy="42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7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2" y="1833393"/>
            <a:ext cx="10544451" cy="2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42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28" y="1371600"/>
            <a:ext cx="9344223" cy="4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1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55" y="1095376"/>
            <a:ext cx="9026447" cy="48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5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9" y="942976"/>
            <a:ext cx="10278564" cy="43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9" y="1628776"/>
            <a:ext cx="11942310" cy="29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45" y="666750"/>
            <a:ext cx="8854014" cy="45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255174"/>
            <a:ext cx="10439399" cy="516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656969"/>
            <a:ext cx="8982075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3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428366"/>
            <a:ext cx="8774697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8" y="110302"/>
            <a:ext cx="8217152" cy="61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25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-68974"/>
            <a:ext cx="7878085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7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4" y="1038225"/>
            <a:ext cx="8815310" cy="38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1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52" y="1019175"/>
            <a:ext cx="8663601" cy="27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9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19" y="658501"/>
            <a:ext cx="8618932" cy="903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732403"/>
            <a:ext cx="10033397" cy="3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20644"/>
            <a:ext cx="8924924" cy="68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80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6" y="74688"/>
            <a:ext cx="6576440" cy="65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21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29" y="403033"/>
            <a:ext cx="7451840" cy="6356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98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4023"/>
              </p:ext>
            </p:extLst>
          </p:nvPr>
        </p:nvGraphicFramePr>
        <p:xfrm>
          <a:off x="1095375" y="778511"/>
          <a:ext cx="9467851" cy="5666642"/>
        </p:xfrm>
        <a:graphic>
          <a:graphicData uri="http://schemas.openxmlformats.org/drawingml/2006/table">
            <a:tbl>
              <a:tblPr firstRow="1" firstCol="1" bandRow="1"/>
              <a:tblGrid>
                <a:gridCol w="390525">
                  <a:extLst>
                    <a:ext uri="{9D8B030D-6E8A-4147-A177-3AD203B41FA5}">
                      <a16:colId xmlns:a16="http://schemas.microsoft.com/office/drawing/2014/main" val="1534685056"/>
                    </a:ext>
                  </a:extLst>
                </a:gridCol>
                <a:gridCol w="2811899">
                  <a:extLst>
                    <a:ext uri="{9D8B030D-6E8A-4147-A177-3AD203B41FA5}">
                      <a16:colId xmlns:a16="http://schemas.microsoft.com/office/drawing/2014/main" val="4190143268"/>
                    </a:ext>
                  </a:extLst>
                </a:gridCol>
                <a:gridCol w="1216751">
                  <a:extLst>
                    <a:ext uri="{9D8B030D-6E8A-4147-A177-3AD203B41FA5}">
                      <a16:colId xmlns:a16="http://schemas.microsoft.com/office/drawing/2014/main" val="1990331687"/>
                    </a:ext>
                  </a:extLst>
                </a:gridCol>
                <a:gridCol w="1216751">
                  <a:extLst>
                    <a:ext uri="{9D8B030D-6E8A-4147-A177-3AD203B41FA5}">
                      <a16:colId xmlns:a16="http://schemas.microsoft.com/office/drawing/2014/main" val="2002191720"/>
                    </a:ext>
                  </a:extLst>
                </a:gridCol>
                <a:gridCol w="1199007">
                  <a:extLst>
                    <a:ext uri="{9D8B030D-6E8A-4147-A177-3AD203B41FA5}">
                      <a16:colId xmlns:a16="http://schemas.microsoft.com/office/drawing/2014/main" val="1583959663"/>
                    </a:ext>
                  </a:extLst>
                </a:gridCol>
                <a:gridCol w="1316459">
                  <a:extLst>
                    <a:ext uri="{9D8B030D-6E8A-4147-A177-3AD203B41FA5}">
                      <a16:colId xmlns:a16="http://schemas.microsoft.com/office/drawing/2014/main" val="1158771890"/>
                    </a:ext>
                  </a:extLst>
                </a:gridCol>
                <a:gridCol w="1316459">
                  <a:extLst>
                    <a:ext uri="{9D8B030D-6E8A-4147-A177-3AD203B41FA5}">
                      <a16:colId xmlns:a16="http://schemas.microsoft.com/office/drawing/2014/main" val="112343609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68580" indent="0" algn="just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406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8580" marR="4127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рік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83217"/>
                  </a:ext>
                </a:extLst>
              </a:tr>
              <a:tr h="1730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254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170080"/>
                  </a:ext>
                </a:extLst>
              </a:tr>
              <a:tr h="483120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157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продажу (без врахування ПДВ), грн.: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41275" indent="17463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40005" indent="17463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977 000,00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2 755 000,00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691469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41275" indent="17463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40005" indent="17463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113696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41275" indent="17463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263" marR="40005" indent="17463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2 172 000,00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26418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19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Змінні витрати на збут, грн: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52 300,00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60 820,40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68 314,40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94 498,20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275 933,00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74826"/>
                  </a:ext>
                </a:extLst>
              </a:tr>
              <a:tr h="470113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Комісійна винагорода продавцям (3 % від обсягу продажу)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12273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 соціальний внесок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485136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Пакування і тара (8 грн за од.)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441315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Транспортування та страхування (2 %)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762024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19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175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Постійні витрати на збут, грн: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34 520,00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34 520,00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34 520,00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34 520,00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138 080,00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405152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Заробітна плата 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510194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 соціальний внесок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3 520,00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3 520,00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3 520,00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3 520,00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14 080,00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792129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873708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Оренда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4447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Відрядження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901814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Освітлення та опалення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155497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Амортизація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613053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6 000,00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57367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68580" indent="0" algn="l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витрати на збут, грн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27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00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36" marR="15264" marT="13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36555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51" y="286784"/>
            <a:ext cx="6472997" cy="3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17152"/>
            <a:ext cx="8027935" cy="57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6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59" y="2423160"/>
            <a:ext cx="7582160" cy="14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04" y="690879"/>
            <a:ext cx="9034295" cy="52450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3982" y="321547"/>
            <a:ext cx="5282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Етапи розробки операційних бюджетів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51859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25" y="1444753"/>
            <a:ext cx="8728818" cy="42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0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15" y="1499616"/>
            <a:ext cx="8863331" cy="34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38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696" y="555426"/>
            <a:ext cx="669950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4860" marR="168910" indent="-6350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3.14 – Бюджет доходів і витрат підприємства на ХХ рік </a:t>
            </a:r>
            <a:endParaRPr lang="uk-UA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20" y="1043733"/>
            <a:ext cx="6042880" cy="56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2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69" y="483285"/>
            <a:ext cx="6472997" cy="222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24" y="947928"/>
            <a:ext cx="5656562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0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7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9624" y="643374"/>
            <a:ext cx="2983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Бюджет продажу </a:t>
            </a:r>
            <a:endParaRPr lang="uk-UA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86139"/>
              </p:ext>
            </p:extLst>
          </p:nvPr>
        </p:nvGraphicFramePr>
        <p:xfrm>
          <a:off x="2794000" y="1166596"/>
          <a:ext cx="6786879" cy="5398806"/>
        </p:xfrm>
        <a:graphic>
          <a:graphicData uri="http://schemas.openxmlformats.org/drawingml/2006/table">
            <a:tbl>
              <a:tblPr firstRow="1" firstCol="1" bandRow="1"/>
              <a:tblGrid>
                <a:gridCol w="477520">
                  <a:extLst>
                    <a:ext uri="{9D8B030D-6E8A-4147-A177-3AD203B41FA5}">
                      <a16:colId xmlns:a16="http://schemas.microsoft.com/office/drawing/2014/main" val="412433638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3972692602"/>
                    </a:ext>
                  </a:extLst>
                </a:gridCol>
                <a:gridCol w="870204">
                  <a:extLst>
                    <a:ext uri="{9D8B030D-6E8A-4147-A177-3AD203B41FA5}">
                      <a16:colId xmlns:a16="http://schemas.microsoft.com/office/drawing/2014/main" val="2827714114"/>
                    </a:ext>
                  </a:extLst>
                </a:gridCol>
                <a:gridCol w="872580">
                  <a:extLst>
                    <a:ext uri="{9D8B030D-6E8A-4147-A177-3AD203B41FA5}">
                      <a16:colId xmlns:a16="http://schemas.microsoft.com/office/drawing/2014/main" val="50020118"/>
                    </a:ext>
                  </a:extLst>
                </a:gridCol>
                <a:gridCol w="960828">
                  <a:extLst>
                    <a:ext uri="{9D8B030D-6E8A-4147-A177-3AD203B41FA5}">
                      <a16:colId xmlns:a16="http://schemas.microsoft.com/office/drawing/2014/main" val="2070357399"/>
                    </a:ext>
                  </a:extLst>
                </a:gridCol>
                <a:gridCol w="960828">
                  <a:extLst>
                    <a:ext uri="{9D8B030D-6E8A-4147-A177-3AD203B41FA5}">
                      <a16:colId xmlns:a16="http://schemas.microsoft.com/office/drawing/2014/main" val="596688762"/>
                    </a:ext>
                  </a:extLst>
                </a:gridCol>
                <a:gridCol w="958359">
                  <a:extLst>
                    <a:ext uri="{9D8B030D-6E8A-4147-A177-3AD203B41FA5}">
                      <a16:colId xmlns:a16="http://schemas.microsoft.com/office/drawing/2014/main" val="4101364129"/>
                    </a:ext>
                  </a:extLst>
                </a:gridCol>
              </a:tblGrid>
              <a:tr h="33472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рік</a:t>
                      </a: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226446"/>
                  </a:ext>
                </a:extLst>
              </a:tr>
              <a:tr h="20252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082430"/>
                  </a:ext>
                </a:extLst>
              </a:tr>
              <a:tr h="3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9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продажу, од.: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09247"/>
                  </a:ext>
                </a:extLst>
              </a:tr>
              <a:tr h="171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51775"/>
                  </a:ext>
                </a:extLst>
              </a:tr>
              <a:tr h="202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147922"/>
                  </a:ext>
                </a:extLst>
              </a:tr>
              <a:tr h="3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95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за одиницю, грн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990434"/>
                  </a:ext>
                </a:extLst>
              </a:tr>
              <a:tr h="171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145,20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159,72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317092"/>
                  </a:ext>
                </a:extLst>
              </a:tr>
              <a:tr h="202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264,00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290,40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319,44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6863"/>
                  </a:ext>
                </a:extLst>
              </a:tr>
              <a:tr h="56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7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 (виручка) від реалізації, грн: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19683"/>
                  </a:ext>
                </a:extLst>
              </a:tr>
              <a:tr h="334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59346"/>
                  </a:ext>
                </a:extLst>
              </a:tr>
              <a:tr h="334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06589"/>
                  </a:ext>
                </a:extLst>
              </a:tr>
              <a:tr h="56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7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4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додану вартість, грн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320436"/>
                  </a:ext>
                </a:extLst>
              </a:tr>
              <a:tr h="17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13931"/>
                  </a:ext>
                </a:extLst>
              </a:tr>
              <a:tr h="202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063019"/>
                  </a:ext>
                </a:extLst>
              </a:tr>
              <a:tr h="56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7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Чистий дохід (виручка) від реалізації, грн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76808"/>
                  </a:ext>
                </a:extLst>
              </a:tr>
              <a:tr h="334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23192"/>
                  </a:ext>
                </a:extLst>
              </a:tr>
              <a:tr h="334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1" marR="21303" marT="6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605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504875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Прогноз грошових надходжень підприємства на ХХ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endParaRPr lang="uk-UA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29226"/>
              </p:ext>
            </p:extLst>
          </p:nvPr>
        </p:nvGraphicFramePr>
        <p:xfrm>
          <a:off x="741678" y="1563209"/>
          <a:ext cx="10078721" cy="4288175"/>
        </p:xfrm>
        <a:graphic>
          <a:graphicData uri="http://schemas.openxmlformats.org/drawingml/2006/table">
            <a:tbl>
              <a:tblPr firstRow="1" firstCol="1" bandRow="1"/>
              <a:tblGrid>
                <a:gridCol w="499557">
                  <a:extLst>
                    <a:ext uri="{9D8B030D-6E8A-4147-A177-3AD203B41FA5}">
                      <a16:colId xmlns:a16="http://schemas.microsoft.com/office/drawing/2014/main" val="2889744834"/>
                    </a:ext>
                  </a:extLst>
                </a:gridCol>
                <a:gridCol w="2446845">
                  <a:extLst>
                    <a:ext uri="{9D8B030D-6E8A-4147-A177-3AD203B41FA5}">
                      <a16:colId xmlns:a16="http://schemas.microsoft.com/office/drawing/2014/main" val="3778062895"/>
                    </a:ext>
                  </a:extLst>
                </a:gridCol>
                <a:gridCol w="1616011">
                  <a:extLst>
                    <a:ext uri="{9D8B030D-6E8A-4147-A177-3AD203B41FA5}">
                      <a16:colId xmlns:a16="http://schemas.microsoft.com/office/drawing/2014/main" val="2454859278"/>
                    </a:ext>
                  </a:extLst>
                </a:gridCol>
                <a:gridCol w="1283008">
                  <a:extLst>
                    <a:ext uri="{9D8B030D-6E8A-4147-A177-3AD203B41FA5}">
                      <a16:colId xmlns:a16="http://schemas.microsoft.com/office/drawing/2014/main" val="2769161829"/>
                    </a:ext>
                  </a:extLst>
                </a:gridCol>
                <a:gridCol w="1411402">
                  <a:extLst>
                    <a:ext uri="{9D8B030D-6E8A-4147-A177-3AD203B41FA5}">
                      <a16:colId xmlns:a16="http://schemas.microsoft.com/office/drawing/2014/main" val="330413265"/>
                    </a:ext>
                  </a:extLst>
                </a:gridCol>
                <a:gridCol w="1411402">
                  <a:extLst>
                    <a:ext uri="{9D8B030D-6E8A-4147-A177-3AD203B41FA5}">
                      <a16:colId xmlns:a16="http://schemas.microsoft.com/office/drawing/2014/main" val="2473598427"/>
                    </a:ext>
                  </a:extLst>
                </a:gridCol>
                <a:gridCol w="1410496">
                  <a:extLst>
                    <a:ext uri="{9D8B030D-6E8A-4147-A177-3AD203B41FA5}">
                      <a16:colId xmlns:a16="http://schemas.microsoft.com/office/drawing/2014/main" val="2269831719"/>
                    </a:ext>
                  </a:extLst>
                </a:gridCol>
              </a:tblGrid>
              <a:tr h="594027">
                <a:tc rowSpan="2">
                  <a:txBody>
                    <a:bodyPr/>
                    <a:lstStyle/>
                    <a:p>
                      <a:pPr marL="8890" indent="4508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3619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8580" marR="4127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рік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69692"/>
                  </a:ext>
                </a:extLst>
              </a:tr>
              <a:tr h="28116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406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746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746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43254"/>
                  </a:ext>
                </a:extLst>
              </a:tr>
              <a:tr h="594027"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19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 (виручка) від реалізації, грн: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890108"/>
                  </a:ext>
                </a:extLst>
              </a:tr>
              <a:tr h="594027"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642298"/>
                  </a:ext>
                </a:extLst>
              </a:tr>
              <a:tr h="594027"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9511"/>
                  </a:ext>
                </a:extLst>
              </a:tr>
              <a:tr h="429033"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195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Очікувані надходження, грн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4508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02711"/>
                  </a:ext>
                </a:extLst>
              </a:tr>
              <a:tr h="594027"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1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37680"/>
                  </a:ext>
                </a:extLst>
              </a:tr>
              <a:tr h="594027">
                <a:tc>
                  <a:txBody>
                    <a:bodyPr/>
                    <a:lstStyle/>
                    <a:p>
                      <a:pPr marL="6858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Продукція 2 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37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10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8735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indent="4508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048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086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6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54" y="185167"/>
            <a:ext cx="7056732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3" y="1268471"/>
            <a:ext cx="7387186" cy="4021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2062" y="899139"/>
            <a:ext cx="584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витрат підприємства у фінансовому обліку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20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1135</Words>
  <Application>Microsoft Office PowerPoint</Application>
  <PresentationFormat>Широкоэкранный</PresentationFormat>
  <Paragraphs>512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93</cp:revision>
  <dcterms:created xsi:type="dcterms:W3CDTF">2024-09-16T21:54:32Z</dcterms:created>
  <dcterms:modified xsi:type="dcterms:W3CDTF">2025-04-14T14:49:20Z</dcterms:modified>
</cp:coreProperties>
</file>