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sldIdLst>
    <p:sldId id="256" r:id="rId2"/>
    <p:sldId id="328" r:id="rId3"/>
    <p:sldId id="274" r:id="rId4"/>
    <p:sldId id="329" r:id="rId5"/>
    <p:sldId id="330" r:id="rId6"/>
    <p:sldId id="331" r:id="rId7"/>
    <p:sldId id="332" r:id="rId8"/>
    <p:sldId id="334" r:id="rId9"/>
    <p:sldId id="333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2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Злочинні групи</c:v>
                </c:pt>
                <c:pt idx="1">
                  <c:v>Злочинні організації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0.97</c:v>
                </c:pt>
                <c:pt idx="1">
                  <c:v>3.0000000000000006E-2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20-4D64-8256-9788846DE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2451A-BDBF-4FEB-8447-A85DDA054D3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368395-840D-471A-BB28-0C7CF8038FD0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Примітивний</a:t>
          </a:r>
          <a:endParaRPr lang="ru-RU" dirty="0"/>
        </a:p>
      </dgm:t>
    </dgm:pt>
    <dgm:pt modelId="{40646ED4-E182-42AB-B6D9-A7CE71BC29CA}" type="parTrans" cxnId="{267049EB-8909-42B0-867F-44411142ACD0}">
      <dgm:prSet/>
      <dgm:spPr/>
      <dgm:t>
        <a:bodyPr/>
        <a:lstStyle/>
        <a:p>
          <a:endParaRPr lang="ru-RU"/>
        </a:p>
      </dgm:t>
    </dgm:pt>
    <dgm:pt modelId="{BB265394-1D22-4B6F-988B-FCE571EBD320}" type="sibTrans" cxnId="{267049EB-8909-42B0-867F-44411142ACD0}">
      <dgm:prSet/>
      <dgm:spPr/>
      <dgm:t>
        <a:bodyPr/>
        <a:lstStyle/>
        <a:p>
          <a:endParaRPr lang="ru-RU"/>
        </a:p>
      </dgm:t>
    </dgm:pt>
    <dgm:pt modelId="{FB4413C1-519E-41F9-B923-64047E9840D7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uk-UA" dirty="0"/>
            <a:t>Середній</a:t>
          </a:r>
          <a:endParaRPr lang="ru-RU" dirty="0"/>
        </a:p>
      </dgm:t>
    </dgm:pt>
    <dgm:pt modelId="{73714BCA-126F-48BF-BA08-CE223409CCD0}" type="parTrans" cxnId="{C0C5F0BC-A2B1-4C73-AED5-102B7407F719}">
      <dgm:prSet/>
      <dgm:spPr/>
      <dgm:t>
        <a:bodyPr/>
        <a:lstStyle/>
        <a:p>
          <a:endParaRPr lang="ru-RU"/>
        </a:p>
      </dgm:t>
    </dgm:pt>
    <dgm:pt modelId="{ECF19A65-705F-4F73-B055-B5FE0108E17B}" type="sibTrans" cxnId="{C0C5F0BC-A2B1-4C73-AED5-102B7407F719}">
      <dgm:prSet/>
      <dgm:spPr/>
      <dgm:t>
        <a:bodyPr/>
        <a:lstStyle/>
        <a:p>
          <a:endParaRPr lang="ru-RU"/>
        </a:p>
      </dgm:t>
    </dgm:pt>
    <dgm:pt modelId="{D4095715-7E8A-4B9B-8EB3-B58B567FCD54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Високий</a:t>
          </a:r>
          <a:endParaRPr lang="ru-RU" dirty="0"/>
        </a:p>
      </dgm:t>
    </dgm:pt>
    <dgm:pt modelId="{8F88EF6D-DB4F-496C-91CF-EB44B4499084}" type="parTrans" cxnId="{F8E632E9-D0A0-48BE-A91C-879731821BFB}">
      <dgm:prSet/>
      <dgm:spPr/>
      <dgm:t>
        <a:bodyPr/>
        <a:lstStyle/>
        <a:p>
          <a:endParaRPr lang="ru-RU"/>
        </a:p>
      </dgm:t>
    </dgm:pt>
    <dgm:pt modelId="{633E431D-03A6-4381-A0B2-BC050190F845}" type="sibTrans" cxnId="{F8E632E9-D0A0-48BE-A91C-879731821BFB}">
      <dgm:prSet/>
      <dgm:spPr/>
      <dgm:t>
        <a:bodyPr/>
        <a:lstStyle/>
        <a:p>
          <a:endParaRPr lang="ru-RU"/>
        </a:p>
      </dgm:t>
    </dgm:pt>
    <dgm:pt modelId="{AC0BA9C1-677C-47E8-9D87-56D2255AD990}" type="pres">
      <dgm:prSet presAssocID="{6422451A-BDBF-4FEB-8447-A85DDA054D3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166D033-BED0-48F7-9A45-28B6A4FB0880}" type="pres">
      <dgm:prSet presAssocID="{9E368395-840D-471A-BB28-0C7CF8038FD0}" presName="circle1" presStyleLbl="node1" presStyleIdx="0" presStyleCnt="3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38206341-E8FF-432E-B18D-2999BCAEADD6}" type="pres">
      <dgm:prSet presAssocID="{9E368395-840D-471A-BB28-0C7CF8038FD0}" presName="space" presStyleCnt="0"/>
      <dgm:spPr/>
    </dgm:pt>
    <dgm:pt modelId="{176A5F08-745D-4411-8DE0-4A6BDB136A2E}" type="pres">
      <dgm:prSet presAssocID="{9E368395-840D-471A-BB28-0C7CF8038FD0}" presName="rect1" presStyleLbl="alignAcc1" presStyleIdx="0" presStyleCnt="3"/>
      <dgm:spPr/>
    </dgm:pt>
    <dgm:pt modelId="{8F06A670-EE64-4FC3-96A6-C164665890B6}" type="pres">
      <dgm:prSet presAssocID="{FB4413C1-519E-41F9-B923-64047E9840D7}" presName="vertSpace2" presStyleLbl="node1" presStyleIdx="0" presStyleCnt="3"/>
      <dgm:spPr/>
    </dgm:pt>
    <dgm:pt modelId="{2E7B0898-B488-4A35-B318-0B8043589AF8}" type="pres">
      <dgm:prSet presAssocID="{FB4413C1-519E-41F9-B923-64047E9840D7}" presName="circle2" presStyleLbl="node1" presStyleIdx="1" presStyleCnt="3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9A1399E5-C7A7-4238-8449-908EA3858EB2}" type="pres">
      <dgm:prSet presAssocID="{FB4413C1-519E-41F9-B923-64047E9840D7}" presName="rect2" presStyleLbl="alignAcc1" presStyleIdx="1" presStyleCnt="3"/>
      <dgm:spPr/>
    </dgm:pt>
    <dgm:pt modelId="{14548016-D75D-4CDE-BEDD-DC05ED6378B4}" type="pres">
      <dgm:prSet presAssocID="{D4095715-7E8A-4B9B-8EB3-B58B567FCD54}" presName="vertSpace3" presStyleLbl="node1" presStyleIdx="1" presStyleCnt="3"/>
      <dgm:spPr/>
    </dgm:pt>
    <dgm:pt modelId="{025B2975-938D-4E9C-BE94-98E77068C6BA}" type="pres">
      <dgm:prSet presAssocID="{D4095715-7E8A-4B9B-8EB3-B58B567FCD54}" presName="circle3" presStyleLbl="node1" presStyleIdx="2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01344B05-7121-469F-ACD7-A2FCFFD3ED6C}" type="pres">
      <dgm:prSet presAssocID="{D4095715-7E8A-4B9B-8EB3-B58B567FCD54}" presName="rect3" presStyleLbl="alignAcc1" presStyleIdx="2" presStyleCnt="3"/>
      <dgm:spPr/>
    </dgm:pt>
    <dgm:pt modelId="{DAB5E42B-63E3-430F-AB0E-958897482CA4}" type="pres">
      <dgm:prSet presAssocID="{9E368395-840D-471A-BB28-0C7CF8038FD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E5404B93-6371-4F2F-BE69-73E64F2F14C1}" type="pres">
      <dgm:prSet presAssocID="{FB4413C1-519E-41F9-B923-64047E9840D7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570AAC8-5168-4575-8C71-892B8072D4DD}" type="pres">
      <dgm:prSet presAssocID="{D4095715-7E8A-4B9B-8EB3-B58B567FCD54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7214301-5E2E-45BC-A44C-2D0FB035F9B2}" type="presOf" srcId="{9E368395-840D-471A-BB28-0C7CF8038FD0}" destId="{DAB5E42B-63E3-430F-AB0E-958897482CA4}" srcOrd="1" destOrd="0" presId="urn:microsoft.com/office/officeart/2005/8/layout/target3"/>
    <dgm:cxn modelId="{B48F0E2C-191F-4E62-AF5D-84FA11CEE99C}" type="presOf" srcId="{FB4413C1-519E-41F9-B923-64047E9840D7}" destId="{9A1399E5-C7A7-4238-8449-908EA3858EB2}" srcOrd="0" destOrd="0" presId="urn:microsoft.com/office/officeart/2005/8/layout/target3"/>
    <dgm:cxn modelId="{BC46E78A-19C6-4531-B2CF-090BB31ACCF3}" type="presOf" srcId="{D4095715-7E8A-4B9B-8EB3-B58B567FCD54}" destId="{01344B05-7121-469F-ACD7-A2FCFFD3ED6C}" srcOrd="0" destOrd="0" presId="urn:microsoft.com/office/officeart/2005/8/layout/target3"/>
    <dgm:cxn modelId="{09A1F58D-B4F0-4D9A-B7E4-71042F894733}" type="presOf" srcId="{D4095715-7E8A-4B9B-8EB3-B58B567FCD54}" destId="{5570AAC8-5168-4575-8C71-892B8072D4DD}" srcOrd="1" destOrd="0" presId="urn:microsoft.com/office/officeart/2005/8/layout/target3"/>
    <dgm:cxn modelId="{F54544A6-07B8-40FD-897D-F767C8540AAC}" type="presOf" srcId="{9E368395-840D-471A-BB28-0C7CF8038FD0}" destId="{176A5F08-745D-4411-8DE0-4A6BDB136A2E}" srcOrd="0" destOrd="0" presId="urn:microsoft.com/office/officeart/2005/8/layout/target3"/>
    <dgm:cxn modelId="{C0C5F0BC-A2B1-4C73-AED5-102B7407F719}" srcId="{6422451A-BDBF-4FEB-8447-A85DDA054D38}" destId="{FB4413C1-519E-41F9-B923-64047E9840D7}" srcOrd="1" destOrd="0" parTransId="{73714BCA-126F-48BF-BA08-CE223409CCD0}" sibTransId="{ECF19A65-705F-4F73-B055-B5FE0108E17B}"/>
    <dgm:cxn modelId="{1797ACC0-2D9E-40DE-AC30-733AD46C2E54}" type="presOf" srcId="{FB4413C1-519E-41F9-B923-64047E9840D7}" destId="{E5404B93-6371-4F2F-BE69-73E64F2F14C1}" srcOrd="1" destOrd="0" presId="urn:microsoft.com/office/officeart/2005/8/layout/target3"/>
    <dgm:cxn modelId="{1B36A9E3-6D7E-45E9-86D3-8F9A5727AD6E}" type="presOf" srcId="{6422451A-BDBF-4FEB-8447-A85DDA054D38}" destId="{AC0BA9C1-677C-47E8-9D87-56D2255AD990}" srcOrd="0" destOrd="0" presId="urn:microsoft.com/office/officeart/2005/8/layout/target3"/>
    <dgm:cxn modelId="{F8E632E9-D0A0-48BE-A91C-879731821BFB}" srcId="{6422451A-BDBF-4FEB-8447-A85DDA054D38}" destId="{D4095715-7E8A-4B9B-8EB3-B58B567FCD54}" srcOrd="2" destOrd="0" parTransId="{8F88EF6D-DB4F-496C-91CF-EB44B4499084}" sibTransId="{633E431D-03A6-4381-A0B2-BC050190F845}"/>
    <dgm:cxn modelId="{267049EB-8909-42B0-867F-44411142ACD0}" srcId="{6422451A-BDBF-4FEB-8447-A85DDA054D38}" destId="{9E368395-840D-471A-BB28-0C7CF8038FD0}" srcOrd="0" destOrd="0" parTransId="{40646ED4-E182-42AB-B6D9-A7CE71BC29CA}" sibTransId="{BB265394-1D22-4B6F-988B-FCE571EBD320}"/>
    <dgm:cxn modelId="{CA50EDF0-E927-4C1B-9AFE-0B9E83FB0E79}" type="presParOf" srcId="{AC0BA9C1-677C-47E8-9D87-56D2255AD990}" destId="{A166D033-BED0-48F7-9A45-28B6A4FB0880}" srcOrd="0" destOrd="0" presId="urn:microsoft.com/office/officeart/2005/8/layout/target3"/>
    <dgm:cxn modelId="{1AABED38-84C8-4975-A17B-7E5F889E4E8F}" type="presParOf" srcId="{AC0BA9C1-677C-47E8-9D87-56D2255AD990}" destId="{38206341-E8FF-432E-B18D-2999BCAEADD6}" srcOrd="1" destOrd="0" presId="urn:microsoft.com/office/officeart/2005/8/layout/target3"/>
    <dgm:cxn modelId="{04E7EF85-8C58-4B63-97F6-A494162DFDCA}" type="presParOf" srcId="{AC0BA9C1-677C-47E8-9D87-56D2255AD990}" destId="{176A5F08-745D-4411-8DE0-4A6BDB136A2E}" srcOrd="2" destOrd="0" presId="urn:microsoft.com/office/officeart/2005/8/layout/target3"/>
    <dgm:cxn modelId="{3460A039-0657-47A8-B85D-A534F9D1677A}" type="presParOf" srcId="{AC0BA9C1-677C-47E8-9D87-56D2255AD990}" destId="{8F06A670-EE64-4FC3-96A6-C164665890B6}" srcOrd="3" destOrd="0" presId="urn:microsoft.com/office/officeart/2005/8/layout/target3"/>
    <dgm:cxn modelId="{1BD7FABD-1C4E-4A89-B0E5-646AA1A85407}" type="presParOf" srcId="{AC0BA9C1-677C-47E8-9D87-56D2255AD990}" destId="{2E7B0898-B488-4A35-B318-0B8043589AF8}" srcOrd="4" destOrd="0" presId="urn:microsoft.com/office/officeart/2005/8/layout/target3"/>
    <dgm:cxn modelId="{6362E8FE-FFAB-46EE-B374-470F018851DC}" type="presParOf" srcId="{AC0BA9C1-677C-47E8-9D87-56D2255AD990}" destId="{9A1399E5-C7A7-4238-8449-908EA3858EB2}" srcOrd="5" destOrd="0" presId="urn:microsoft.com/office/officeart/2005/8/layout/target3"/>
    <dgm:cxn modelId="{B47EFB6F-D85B-44CE-92F8-6EDDD6A15C8D}" type="presParOf" srcId="{AC0BA9C1-677C-47E8-9D87-56D2255AD990}" destId="{14548016-D75D-4CDE-BEDD-DC05ED6378B4}" srcOrd="6" destOrd="0" presId="urn:microsoft.com/office/officeart/2005/8/layout/target3"/>
    <dgm:cxn modelId="{4F3EC260-52BD-4744-827B-E3067F0A779F}" type="presParOf" srcId="{AC0BA9C1-677C-47E8-9D87-56D2255AD990}" destId="{025B2975-938D-4E9C-BE94-98E77068C6BA}" srcOrd="7" destOrd="0" presId="urn:microsoft.com/office/officeart/2005/8/layout/target3"/>
    <dgm:cxn modelId="{51F519B6-6FA6-4FD5-AA70-ED17079F334C}" type="presParOf" srcId="{AC0BA9C1-677C-47E8-9D87-56D2255AD990}" destId="{01344B05-7121-469F-ACD7-A2FCFFD3ED6C}" srcOrd="8" destOrd="0" presId="urn:microsoft.com/office/officeart/2005/8/layout/target3"/>
    <dgm:cxn modelId="{1DE650D5-A8EF-4072-ACE2-9DDFCB89B428}" type="presParOf" srcId="{AC0BA9C1-677C-47E8-9D87-56D2255AD990}" destId="{DAB5E42B-63E3-430F-AB0E-958897482CA4}" srcOrd="9" destOrd="0" presId="urn:microsoft.com/office/officeart/2005/8/layout/target3"/>
    <dgm:cxn modelId="{024B009D-A96C-4F01-96EB-E3979368CB81}" type="presParOf" srcId="{AC0BA9C1-677C-47E8-9D87-56D2255AD990}" destId="{E5404B93-6371-4F2F-BE69-73E64F2F14C1}" srcOrd="10" destOrd="0" presId="urn:microsoft.com/office/officeart/2005/8/layout/target3"/>
    <dgm:cxn modelId="{5E3DC125-F459-4868-82E9-915A76DAC427}" type="presParOf" srcId="{AC0BA9C1-677C-47E8-9D87-56D2255AD990}" destId="{5570AAC8-5168-4575-8C71-892B8072D4DD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6D033-BED0-48F7-9A45-28B6A4FB0880}">
      <dsp:nvSpPr>
        <dsp:cNvPr id="0" name=""/>
        <dsp:cNvSpPr/>
      </dsp:nvSpPr>
      <dsp:spPr>
        <a:xfrm>
          <a:off x="0" y="86409"/>
          <a:ext cx="5011756" cy="501175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176A5F08-745D-4411-8DE0-4A6BDB136A2E}">
      <dsp:nvSpPr>
        <dsp:cNvPr id="0" name=""/>
        <dsp:cNvSpPr/>
      </dsp:nvSpPr>
      <dsp:spPr>
        <a:xfrm>
          <a:off x="2505878" y="86409"/>
          <a:ext cx="5847049" cy="501175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Примітивний</a:t>
          </a:r>
          <a:endParaRPr lang="ru-RU" sz="6500" kern="1200" dirty="0"/>
        </a:p>
      </dsp:txBody>
      <dsp:txXfrm>
        <a:off x="2505878" y="86409"/>
        <a:ext cx="5847049" cy="1503530"/>
      </dsp:txXfrm>
    </dsp:sp>
    <dsp:sp modelId="{2E7B0898-B488-4A35-B318-0B8043589AF8}">
      <dsp:nvSpPr>
        <dsp:cNvPr id="0" name=""/>
        <dsp:cNvSpPr/>
      </dsp:nvSpPr>
      <dsp:spPr>
        <a:xfrm>
          <a:off x="877059" y="1589939"/>
          <a:ext cx="3257638" cy="325763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9A1399E5-C7A7-4238-8449-908EA3858EB2}">
      <dsp:nvSpPr>
        <dsp:cNvPr id="0" name=""/>
        <dsp:cNvSpPr/>
      </dsp:nvSpPr>
      <dsp:spPr>
        <a:xfrm>
          <a:off x="2505878" y="1589939"/>
          <a:ext cx="5847049" cy="325763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Середній</a:t>
          </a:r>
          <a:endParaRPr lang="ru-RU" sz="6500" kern="1200" dirty="0"/>
        </a:p>
      </dsp:txBody>
      <dsp:txXfrm>
        <a:off x="2505878" y="1589939"/>
        <a:ext cx="5847049" cy="1503525"/>
      </dsp:txXfrm>
    </dsp:sp>
    <dsp:sp modelId="{025B2975-938D-4E9C-BE94-98E77068C6BA}">
      <dsp:nvSpPr>
        <dsp:cNvPr id="0" name=""/>
        <dsp:cNvSpPr/>
      </dsp:nvSpPr>
      <dsp:spPr>
        <a:xfrm>
          <a:off x="1754115" y="3093465"/>
          <a:ext cx="1503525" cy="1503525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shade val="63000"/>
                <a:satMod val="165000"/>
              </a:schemeClr>
            </a:gs>
            <a:gs pos="30000">
              <a:schemeClr val="accent2">
                <a:shade val="58000"/>
                <a:satMod val="165000"/>
              </a:schemeClr>
            </a:gs>
            <a:gs pos="75000">
              <a:schemeClr val="accent2">
                <a:shade val="30000"/>
                <a:satMod val="175000"/>
              </a:schemeClr>
            </a:gs>
            <a:gs pos="100000">
              <a:schemeClr val="accent2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01344B05-7121-469F-ACD7-A2FCFFD3ED6C}">
      <dsp:nvSpPr>
        <dsp:cNvPr id="0" name=""/>
        <dsp:cNvSpPr/>
      </dsp:nvSpPr>
      <dsp:spPr>
        <a:xfrm>
          <a:off x="2505878" y="3093465"/>
          <a:ext cx="5847049" cy="15035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Високий</a:t>
          </a:r>
          <a:endParaRPr lang="ru-RU" sz="6500" kern="1200" dirty="0"/>
        </a:p>
      </dsp:txBody>
      <dsp:txXfrm>
        <a:off x="2505878" y="3093465"/>
        <a:ext cx="5847049" cy="1503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B0702-E246-4E72-936E-2E22DA743D2B}" type="datetimeFigureOut">
              <a:rPr lang="ru-RU" smtClean="0"/>
              <a:pPr/>
              <a:t>20.04.2023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1B6E5-8ED0-424E-A773-8993E0425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A3838-F3DE-4939-9C1A-BDE5BE95EA82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3B1F4-49A5-4945-A373-51D3B17D1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8563-9203-460A-A74B-3334D2F49BC6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49ADF-11AF-41DB-B3EF-AF6984686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98FF2-9C13-4D69-AC6C-542777388B62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9EFCF-220D-4B65-97BB-4812589A6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CDD45-CB3C-4720-9B1A-D1826D84C2AE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53B9-59FC-4FED-9BCA-33B492E88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57E4-3EB2-48F1-B3CD-DA3841A0C178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B5F07-9B9E-4C4D-8510-AD14A1505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9871-CB25-44D9-92DF-C14CA5842711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A9056-BA10-466F-A53A-2293AD5A38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EBD0-99C4-4D53-9A51-86C29DACB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205C4-3880-4B08-BADD-B260DE1BC201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5E0B-7A60-4BC9-9CC4-D7401621C590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4578-68B8-40FA-ABAC-D486CFF90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2CCE2-71C3-42CC-9D27-0C435CCFA7A8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7676B-4EEA-4542-A2C1-FCD82FD24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3F515-A3FD-494D-B85E-2D2C3281E2D5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E721-509B-4BCE-8E71-C3BEC422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C7EFE-60DE-4CB0-B818-5D45FD6CC3C0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4CEE-041A-42ED-AA0C-47A25CB50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A5420-B589-4994-9510-C1B894593B06}" type="datetimeFigureOut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D8F9CD-61F8-4189-B4D8-0AD4E694F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5" r:id="rId2"/>
    <p:sldLayoutId id="2147483714" r:id="rId3"/>
    <p:sldLayoutId id="2147483706" r:id="rId4"/>
    <p:sldLayoutId id="2147483715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A25C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C27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513"/>
            <a:ext cx="8305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dirty="0"/>
              <a:t>КРИМІНОЛОГІЧНА ХАРАКТЕРИСТИКА ТА ЗАПОБІГАННЯ ОРГАНІЗОВАНІЙ ЗЛОЧИННОСТІ</a:t>
            </a:r>
            <a:endParaRPr lang="ru-RU" sz="4000" b="1" dirty="0"/>
          </a:p>
        </p:txBody>
      </p:sp>
      <p:sp>
        <p:nvSpPr>
          <p:cNvPr id="5125" name="AutoShape 5" descr="ÐÐ°ÑÑÐ¸Ð½ÐºÐ¸ Ð¿Ð¾ Ð·Ð°Ð¿ÑÐ¾ÑÑ ÑÐµÐ¾Ñ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ÐÐ°ÑÑÐ¸Ð½ÐºÐ¸ Ð¿Ð¾ Ð·Ð°Ð¿ÑÐ¾ÑÑ ÑÐµÐ¾Ñ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ÐÐ°ÑÑÐ¸Ð½ÐºÐ¸ Ð¿Ð¾ Ð·Ð°Ð¿ÑÐ¾ÑÑ Ð¼Ð°ÑÐ¸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679760"/>
            <a:ext cx="6264696" cy="28455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6525344"/>
          </a:xfrm>
        </p:spPr>
        <p:txBody>
          <a:bodyPr/>
          <a:lstStyle/>
          <a:p>
            <a:pPr marL="0" indent="447675" algn="ctr">
              <a:buNone/>
            </a:pPr>
            <a:r>
              <a:rPr lang="uk-UA" sz="2800" b="1" u="sng" dirty="0"/>
              <a:t>Обов’язкові ознаки </a:t>
            </a:r>
            <a:r>
              <a:rPr lang="uk-UA" sz="2800" dirty="0"/>
              <a:t>організованих злочинних групувань :</a:t>
            </a:r>
            <a:endParaRPr lang="ru-RU" sz="2800" dirty="0"/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стійкість і тривалість існування;</a:t>
            </a:r>
            <a:endParaRPr lang="ru-RU" sz="2800" dirty="0">
              <a:solidFill>
                <a:schemeClr val="bg1"/>
              </a:solidFill>
            </a:endParaRPr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розмежування функцій між учасниками;</a:t>
            </a:r>
            <a:endParaRPr lang="ru-RU" sz="2800" dirty="0">
              <a:solidFill>
                <a:schemeClr val="bg1"/>
              </a:solidFill>
            </a:endParaRPr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ієрархічність;</a:t>
            </a:r>
            <a:endParaRPr lang="ru-RU" sz="2800" dirty="0">
              <a:solidFill>
                <a:schemeClr val="bg1"/>
              </a:solidFill>
            </a:endParaRPr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спеціалізація діяльності;</a:t>
            </a:r>
            <a:endParaRPr lang="ru-RU" sz="2800" dirty="0">
              <a:solidFill>
                <a:schemeClr val="bg1"/>
              </a:solidFill>
            </a:endParaRPr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мета – максимальний прибуток у мінімальний термін;</a:t>
            </a:r>
            <a:endParaRPr lang="ru-RU" sz="2800" dirty="0">
              <a:solidFill>
                <a:schemeClr val="bg1"/>
              </a:solidFill>
            </a:endParaRPr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специфічне соціальне «страхування» членів групи;</a:t>
            </a:r>
            <a:endParaRPr lang="ru-RU" sz="2800" dirty="0">
              <a:solidFill>
                <a:schemeClr val="bg1"/>
              </a:solidFill>
            </a:endParaRPr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заходи безпеки;</a:t>
            </a:r>
            <a:endParaRPr lang="ru-RU" sz="2800" dirty="0">
              <a:solidFill>
                <a:schemeClr val="bg1"/>
              </a:solidFill>
            </a:endParaRPr>
          </a:p>
          <a:p>
            <a:pPr marL="0" lvl="2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жорстка дисципліна (аж до вбивства тих, хто не підкорюється наказам);</a:t>
            </a:r>
            <a:endParaRPr lang="ru-RU" sz="2800" dirty="0">
              <a:solidFill>
                <a:schemeClr val="bg1"/>
              </a:solidFill>
            </a:endParaRPr>
          </a:p>
          <a:p>
            <a:pPr marL="0" lvl="0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ретельне планування злочинної діяльності.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55232"/>
          </a:xfrm>
        </p:spPr>
        <p:txBody>
          <a:bodyPr/>
          <a:lstStyle/>
          <a:p>
            <a:pPr marL="0" indent="447675" algn="just">
              <a:buNone/>
            </a:pPr>
            <a:r>
              <a:rPr lang="uk-UA" sz="2200" i="1" dirty="0">
                <a:solidFill>
                  <a:schemeClr val="bg1"/>
                </a:solidFill>
              </a:rPr>
              <a:t>1) 	Організована група (ОГ) – </a:t>
            </a:r>
            <a:r>
              <a:rPr lang="uk-UA" sz="2200" dirty="0">
                <a:solidFill>
                  <a:schemeClr val="bg1"/>
                </a:solidFill>
              </a:rPr>
              <a:t>стійке об’єднання трьох або більше осіб, які попередньо зорганізувалися для скоєння злочину (злочинів), об’єднаних єдиним планом, з розподілом функцій учасників групи, спрямованих на досягнення цього плану, відомого всім учасникам групи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447675" algn="just">
              <a:buNone/>
            </a:pPr>
            <a:r>
              <a:rPr lang="uk-UA" sz="2200" i="1" dirty="0">
                <a:solidFill>
                  <a:schemeClr val="bg1"/>
                </a:solidFill>
              </a:rPr>
              <a:t>Ознаки: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наявність декількох осіб (трьох або більше);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попередня їх зорганізованість у спільне об’єднання для готування або скоєння злочину (злочинів);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стійкість;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обізнаність усіх учасників такої групи з цим планом;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об’єднаність злочинів єдиним планом із розподілом функцій учасників групи, спрямованих на досягнення цього плану.</a:t>
            </a:r>
            <a:endParaRPr lang="ru-RU" sz="2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uk-UA" dirty="0"/>
              <a:t>ІІ. Типи та ознаки організованих злочинних формувань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5979368"/>
          </a:xfrm>
        </p:spPr>
        <p:txBody>
          <a:bodyPr/>
          <a:lstStyle/>
          <a:p>
            <a:pPr marL="0" indent="447675" algn="just">
              <a:buNone/>
            </a:pPr>
            <a:r>
              <a:rPr lang="uk-UA" sz="2200" i="1" dirty="0">
                <a:solidFill>
                  <a:schemeClr val="bg1"/>
                </a:solidFill>
              </a:rPr>
              <a:t>2. Злочинна організація (ЗО) – </a:t>
            </a:r>
            <a:r>
              <a:rPr lang="uk-UA" sz="2200" dirty="0">
                <a:solidFill>
                  <a:schemeClr val="bg1"/>
                </a:solidFill>
              </a:rPr>
              <a:t>стійке ієрархічне об’єднання декількох осіб (п’ять і більше), члени якого або структурні частини якого за попередньою змовою зорганізувалися для спільної діяльності з метою безпосереднього скоєння тяжких або особливо тяжких злочинів.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447675" algn="just">
              <a:buNone/>
            </a:pPr>
            <a:r>
              <a:rPr lang="uk-UA" sz="2200" i="1" dirty="0">
                <a:solidFill>
                  <a:schemeClr val="bg1"/>
                </a:solidFill>
              </a:rPr>
              <a:t>Ознаки:</a:t>
            </a:r>
            <a:endParaRPr lang="ru-RU" sz="2200" dirty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стійкість;</a:t>
            </a:r>
            <a:endParaRPr lang="ru-RU" sz="2200" dirty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ієрархічність;</a:t>
            </a:r>
            <a:endParaRPr lang="ru-RU" sz="2200" dirty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наявність декількох осіб (п’ять і більше);</a:t>
            </a:r>
            <a:endParaRPr lang="ru-RU" sz="2200" dirty="0">
              <a:solidFill>
                <a:schemeClr val="bg1"/>
              </a:solidFill>
            </a:endParaRP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зорганізованість членів або структурних складників за попередньою змовою для спільної діяльності, метою якої є:</a:t>
            </a:r>
            <a:endParaRPr lang="ru-RU" sz="2200" dirty="0">
              <a:solidFill>
                <a:schemeClr val="bg1"/>
              </a:solidFill>
            </a:endParaRPr>
          </a:p>
          <a:p>
            <a:pPr lvl="1">
              <a:buClr>
                <a:srgbClr val="C00000"/>
              </a:buClr>
            </a:pPr>
            <a:r>
              <a:rPr lang="uk-UA" sz="2200" i="1" dirty="0">
                <a:solidFill>
                  <a:schemeClr val="bg1"/>
                </a:solidFill>
              </a:rPr>
              <a:t>безпосереднє скоєння ними тяжких та особливо тяжких злочинів</a:t>
            </a:r>
            <a:endParaRPr lang="ru-RU" sz="2200" i="1" dirty="0">
              <a:solidFill>
                <a:schemeClr val="bg1"/>
              </a:solidFill>
            </a:endParaRPr>
          </a:p>
          <a:p>
            <a:pPr lvl="1">
              <a:buClr>
                <a:srgbClr val="C00000"/>
              </a:buClr>
            </a:pPr>
            <a:r>
              <a:rPr lang="uk-UA" sz="2200" i="1" dirty="0">
                <a:solidFill>
                  <a:schemeClr val="bg1"/>
                </a:solidFill>
              </a:rPr>
              <a:t>керівництво чи координація злочинної діяльності інших осіб</a:t>
            </a:r>
            <a:endParaRPr lang="ru-RU" sz="2200" i="1" dirty="0">
              <a:solidFill>
                <a:schemeClr val="bg1"/>
              </a:solidFill>
            </a:endParaRPr>
          </a:p>
          <a:p>
            <a:pPr lvl="1">
              <a:buClr>
                <a:srgbClr val="C00000"/>
              </a:buClr>
            </a:pPr>
            <a:r>
              <a:rPr lang="uk-UA" sz="2200" i="1" dirty="0">
                <a:solidFill>
                  <a:schemeClr val="bg1"/>
                </a:solidFill>
              </a:rPr>
              <a:t>забезпечення функціонування як самої злочинної організації, так і інших злочинних груп.</a:t>
            </a:r>
            <a:endParaRPr lang="ru-RU" sz="2200" i="1" dirty="0">
              <a:solidFill>
                <a:schemeClr val="bg1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pPr marL="0" indent="447675" algn="just">
              <a:buNone/>
            </a:pPr>
            <a:r>
              <a:rPr lang="uk-UA" sz="2200" dirty="0">
                <a:solidFill>
                  <a:schemeClr val="bg1"/>
                </a:solidFill>
              </a:rPr>
              <a:t>3. Банда – організована озброєна злочинна група, яка створюється для нападу на юридичних або фізичних осіб.</a:t>
            </a:r>
            <a:endParaRPr lang="ru-RU" sz="2200" dirty="0">
              <a:solidFill>
                <a:schemeClr val="bg1"/>
              </a:solidFill>
            </a:endParaRPr>
          </a:p>
          <a:p>
            <a:pPr marL="0" indent="447675" algn="just">
              <a:buNone/>
            </a:pPr>
            <a:r>
              <a:rPr lang="uk-UA" sz="2200" dirty="0">
                <a:solidFill>
                  <a:schemeClr val="bg1"/>
                </a:solidFill>
              </a:rPr>
              <a:t>Ознаки: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стійкість;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ієрархічність;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наявність декількох осіб (трьох або більше);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озброєність;</a:t>
            </a:r>
            <a:endParaRPr lang="ru-RU" sz="2200" dirty="0">
              <a:solidFill>
                <a:schemeClr val="bg1"/>
              </a:solidFill>
            </a:endParaRPr>
          </a:p>
          <a:p>
            <a:pPr marL="0" lvl="0" indent="447675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uk-UA" sz="2200" dirty="0">
                <a:solidFill>
                  <a:schemeClr val="bg1"/>
                </a:solidFill>
              </a:rPr>
              <a:t>попередня зорганізованість членів або структурних частин для спільної діяльності для:</a:t>
            </a:r>
            <a:endParaRPr lang="ru-RU" sz="2200" dirty="0">
              <a:solidFill>
                <a:schemeClr val="bg1"/>
              </a:solidFill>
            </a:endParaRPr>
          </a:p>
          <a:p>
            <a:pPr marL="806450" lvl="1" indent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uk-UA" sz="2200" i="1" dirty="0">
                <a:solidFill>
                  <a:schemeClr val="bg1"/>
                </a:solidFill>
              </a:rPr>
              <a:t>нападу на підприємства, установи, організації;</a:t>
            </a:r>
            <a:endParaRPr lang="ru-RU" sz="2200" i="1" dirty="0">
              <a:solidFill>
                <a:schemeClr val="bg1"/>
              </a:solidFill>
            </a:endParaRPr>
          </a:p>
          <a:p>
            <a:pPr marL="806450" lvl="1" indent="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uk-UA" sz="2200" i="1" dirty="0">
                <a:solidFill>
                  <a:schemeClr val="bg1"/>
                </a:solidFill>
              </a:rPr>
              <a:t>нападу на окремих громадян.</a:t>
            </a:r>
            <a:endParaRPr lang="ru-RU" sz="2200" i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447675">
              <a:buNone/>
            </a:pPr>
            <a:r>
              <a:rPr lang="uk-UA" i="1" dirty="0">
                <a:solidFill>
                  <a:schemeClr val="bg1"/>
                </a:solidFill>
              </a:rPr>
              <a:t>4. Воєнізоване формування — </a:t>
            </a:r>
            <a:r>
              <a:rPr lang="uk-UA" dirty="0">
                <a:solidFill>
                  <a:schemeClr val="bg1"/>
                </a:solidFill>
              </a:rPr>
              <a:t>організації, яким крім загальних ознак злочинної організації, також притаманні такі </a:t>
            </a:r>
            <a:r>
              <a:rPr lang="uk-UA" i="1" dirty="0">
                <a:solidFill>
                  <a:schemeClr val="bg1"/>
                </a:solidFill>
              </a:rPr>
              <a:t>ознаки</a:t>
            </a:r>
            <a:r>
              <a:rPr lang="uk-UA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  <a:p>
            <a:pPr marL="0" lvl="0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bg1"/>
                </a:solidFill>
              </a:rPr>
              <a:t>вони схожі на передбачені законами України, військові формування, але їх створення законодавчо не передбачене;</a:t>
            </a:r>
            <a:endParaRPr lang="ru-RU" dirty="0">
              <a:solidFill>
                <a:schemeClr val="bg1"/>
              </a:solidFill>
            </a:endParaRPr>
          </a:p>
          <a:p>
            <a:pPr marL="0" lvl="0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bg1"/>
                </a:solidFill>
              </a:rPr>
              <a:t>мають організаційну структуру військового типу, що характеризується наявністю єдиного керівництва, підлеглості, дисципліни;</a:t>
            </a:r>
            <a:endParaRPr lang="ru-RU" dirty="0">
              <a:solidFill>
                <a:schemeClr val="bg1"/>
              </a:solidFill>
            </a:endParaRPr>
          </a:p>
          <a:p>
            <a:pPr marL="0" lvl="0" indent="447675">
              <a:buClr>
                <a:srgbClr val="C00000"/>
              </a:buClr>
              <a:buFont typeface="Wingdings" pitchFamily="2" charset="2"/>
              <a:buChar char="Ø"/>
            </a:pPr>
            <a:r>
              <a:rPr lang="uk-UA" dirty="0">
                <a:solidFill>
                  <a:schemeClr val="bg1"/>
                </a:solidFill>
              </a:rPr>
              <a:t>воєнізований характер завдань і методів, які ставляться перед такою організацією, та засобів, що нею використовуються.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7675" algn="just">
              <a:buNone/>
            </a:pPr>
            <a:r>
              <a:rPr lang="uk-UA" i="1" dirty="0">
                <a:solidFill>
                  <a:schemeClr val="bg1"/>
                </a:solidFill>
              </a:rPr>
              <a:t>5. Озброєне формування — </a:t>
            </a:r>
            <a:r>
              <a:rPr lang="uk-UA" dirty="0">
                <a:solidFill>
                  <a:schemeClr val="bg1"/>
                </a:solidFill>
              </a:rPr>
              <a:t>воєнізована група, яка характеризується такою специфічною (крім загальних ознак злочинної організації і воєнізованого формування) рисою: незаконно має на озброєнні придатне для використання вогнепальну, вибухову чи іншого виду зброю.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4827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8836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ІІІ. Кримінологічна характеристика організованої злочинності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336704"/>
          </a:xfrm>
        </p:spPr>
        <p:txBody>
          <a:bodyPr/>
          <a:lstStyle/>
          <a:p>
            <a:pPr marL="0" indent="447675">
              <a:buNone/>
            </a:pPr>
            <a:r>
              <a:rPr lang="uk-UA" sz="2000" dirty="0">
                <a:solidFill>
                  <a:schemeClr val="bg1"/>
                </a:solidFill>
              </a:rPr>
              <a:t>Основні види злочинної діяльності організованих злочинних формувань: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наркобізнес;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незаконна торгівля дикими тваринами;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рекет (вимагання, викрадання людей);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контроль над банками і фінансово-кредитною системою;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тероризм (підриви, підпали);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незаконний автомобільний бізнес;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незаконний експорт стратегічної сировини;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організований напад на вантажі під час їх перевезення;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організована проституція, сутенерство;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антикварний бізнес;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розкрадання й незаконний продаж зброї;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проникнення в законну (легальну) економіку;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незаконна торгівля людськими органами для трансплантації;</a:t>
            </a:r>
            <a:endParaRPr lang="ru-RU" sz="2000" dirty="0">
              <a:solidFill>
                <a:schemeClr val="bg1"/>
              </a:solidFill>
            </a:endParaRPr>
          </a:p>
          <a:p>
            <a:pPr marL="0" lvl="1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контроль за контрабандними поставками тютюнових та горілчаних виробів;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447675">
              <a:buFont typeface="Wingdings" pitchFamily="2" charset="2"/>
              <a:buChar char="Ø"/>
            </a:pPr>
            <a:r>
              <a:rPr lang="uk-UA" sz="2000" dirty="0">
                <a:solidFill>
                  <a:schemeClr val="bg1"/>
                </a:solidFill>
              </a:rPr>
              <a:t>проникнення в органи влади та управління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r>
              <a:rPr lang="en-US" dirty="0"/>
              <a:t>https://ocindex.net/country/ukraine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1074" y="692696"/>
            <a:ext cx="451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dirty="0">
                <a:latin typeface="+mn-lt"/>
              </a:rPr>
              <a:t>ЛЕКЦІЮ</a:t>
            </a:r>
            <a:r>
              <a:rPr lang="ru-RU" sz="3200" dirty="0">
                <a:latin typeface="+mn-lt"/>
              </a:rPr>
              <a:t> ЗАВЕРШЕНО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 rot="20220146">
            <a:off x="685800" y="1981200"/>
            <a:ext cx="38100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ВДЯЧНА ЗА УВАГУ. ГОТОВА ВІДПОВІСТИ НА ПИТАННЯ, ЯКЩО ВОНИ Є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987824" y="4581128"/>
            <a:ext cx="58324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kumimoji="1" lang="en-US" sz="2400" b="1" dirty="0">
                <a:latin typeface="Times New Roman" pitchFamily="18" charset="0"/>
                <a:cs typeface="Times New Roman" pitchFamily="18" charset="0"/>
              </a:rPr>
              <a:t>©</a:t>
            </a:r>
            <a:r>
              <a:rPr kumimoji="1" lang="ru-RU" sz="2400" b="1" dirty="0">
                <a:latin typeface="Times New Roman" pitchFamily="18" charset="0"/>
              </a:rPr>
              <a:t>Лектор ПЛУТИЦЬКА КАТЕРИНА</a:t>
            </a:r>
          </a:p>
          <a:p>
            <a:pPr algn="ctr"/>
            <a:r>
              <a:rPr kumimoji="1" lang="uk-UA" sz="2400" b="1" dirty="0">
                <a:latin typeface="Times New Roman" pitchFamily="18" charset="0"/>
              </a:rPr>
              <a:t>МИКОЛАЇВНА</a:t>
            </a:r>
            <a:endParaRPr kumimoji="1" lang="ru-RU" sz="2400" b="1" dirty="0">
              <a:latin typeface="Times New Roman" pitchFamily="18" charset="0"/>
            </a:endParaRPr>
          </a:p>
          <a:p>
            <a:pPr algn="ctr"/>
            <a:r>
              <a:rPr kumimoji="1" lang="ru-RU" sz="2400" b="1" dirty="0" err="1">
                <a:latin typeface="Times New Roman" pitchFamily="18" charset="0"/>
              </a:rPr>
              <a:t>Запоріжжя</a:t>
            </a:r>
            <a:r>
              <a:rPr kumimoji="1" lang="ru-RU" sz="2400" b="1" dirty="0">
                <a:latin typeface="Times New Roman" pitchFamily="18" charset="0"/>
              </a:rPr>
              <a:t>, 2018</a:t>
            </a:r>
            <a:r>
              <a:rPr kumimoji="1" lang="en-US" sz="2400" b="1" dirty="0">
                <a:latin typeface="Times New Roman" pitchFamily="18" charset="0"/>
              </a:rPr>
              <a:t> </a:t>
            </a:r>
            <a:endParaRPr kumimoji="1" lang="ru-RU" sz="2400" b="1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ºÑÐ½ÐµÑ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340768"/>
            <a:ext cx="3024336" cy="302433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uk-UA" i="1" dirty="0"/>
              <a:t>«Що у нас добре організовано, так це злочинність»</a:t>
            </a:r>
            <a:endParaRPr lang="ru-RU" dirty="0"/>
          </a:p>
          <a:p>
            <a:pPr algn="r">
              <a:buNone/>
            </a:pPr>
            <a:r>
              <a:rPr lang="uk-UA" i="1" dirty="0"/>
              <a:t>К. С. Меліхан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lenv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711077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План: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24000"/>
            <a:ext cx="8712968" cy="4929336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І. 	Поняття організованої злочинності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II.	Типи та ознаки організованих злочинних формувань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III.	Кримінологічна характеристика організованої злочинності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IV.	Кримінологічна характеристика особи, яка займається організованою злочинною діяльністю.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V.	Детермінанти організованої злочинності.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</a:rPr>
              <a:t>VI.	Запобігання організованій злочинній діяльності</a:t>
            </a:r>
            <a:r>
              <a:rPr lang="uk-UA" sz="2400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47675" algn="just">
              <a:buNone/>
            </a:pPr>
            <a:r>
              <a:rPr lang="uk-UA" b="1" i="1" dirty="0">
                <a:solidFill>
                  <a:schemeClr val="bg1"/>
                </a:solidFill>
              </a:rPr>
              <a:t>Організована злочинність — </a:t>
            </a:r>
            <a:r>
              <a:rPr lang="uk-UA" dirty="0">
                <a:solidFill>
                  <a:schemeClr val="bg1"/>
                </a:solidFill>
              </a:rPr>
              <a:t>сукупність злочинів, які вчиняються учасниками стійких, жорстко структурованих і планомірно діючих злочинних структур (груп, спільнот, асоціацій) для отримання прибутку зі злочинного бізнесу на певній території або в певній сфері, взятої ними під контроль.</a:t>
            </a:r>
            <a:endParaRPr lang="ru-RU" dirty="0">
              <a:solidFill>
                <a:schemeClr val="bg1"/>
              </a:solidFill>
            </a:endParaRPr>
          </a:p>
          <a:p>
            <a:pPr marL="0" indent="447675" algn="just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400" b="1" dirty="0">
                <a:solidFill>
                  <a:schemeClr val="bg1"/>
                </a:solidFill>
              </a:rPr>
              <a:t>І. Поняття організованої злочинності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ClrTx/>
              <a:buSzPct val="100000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Наявність об’єднання осіб для </a:t>
            </a:r>
            <a:r>
              <a:rPr lang="uk-UA" u="sng" dirty="0">
                <a:solidFill>
                  <a:schemeClr val="bg1"/>
                </a:solidFill>
              </a:rPr>
              <a:t>систематичного</a:t>
            </a:r>
            <a:r>
              <a:rPr lang="uk-UA" dirty="0">
                <a:solidFill>
                  <a:schemeClr val="bg1"/>
                </a:solidFill>
              </a:rPr>
              <a:t> заняття злочинами з вираженою </a:t>
            </a:r>
            <a:r>
              <a:rPr lang="uk-UA" u="sng" dirty="0">
                <a:solidFill>
                  <a:schemeClr val="bg1"/>
                </a:solidFill>
              </a:rPr>
              <a:t>ієрархією</a:t>
            </a:r>
            <a:r>
              <a:rPr lang="uk-UA" dirty="0">
                <a:solidFill>
                  <a:schemeClr val="bg1"/>
                </a:solidFill>
              </a:rPr>
              <a:t>, суворою </a:t>
            </a:r>
            <a:r>
              <a:rPr lang="uk-UA" u="sng" dirty="0">
                <a:solidFill>
                  <a:schemeClr val="bg1"/>
                </a:solidFill>
              </a:rPr>
              <a:t>дисципліно</a:t>
            </a:r>
            <a:r>
              <a:rPr lang="uk-UA" dirty="0">
                <a:solidFill>
                  <a:schemeClr val="bg1"/>
                </a:solidFill>
              </a:rPr>
              <a:t>ю і стійкою системою кримінальних </a:t>
            </a:r>
            <a:r>
              <a:rPr lang="uk-UA" u="sng" dirty="0">
                <a:solidFill>
                  <a:schemeClr val="bg1"/>
                </a:solidFill>
              </a:rPr>
              <a:t>традицій</a:t>
            </a:r>
            <a:r>
              <a:rPr lang="uk-UA" dirty="0">
                <a:solidFill>
                  <a:schemeClr val="bg1"/>
                </a:solidFill>
              </a:rPr>
              <a:t>.</a:t>
            </a:r>
          </a:p>
          <a:p>
            <a:pPr marL="514350" indent="-514350" algn="just">
              <a:buAutoNum type="arabicPeriod"/>
            </a:pPr>
            <a:endParaRPr lang="uk-UA" dirty="0">
              <a:solidFill>
                <a:schemeClr val="bg1"/>
              </a:solidFill>
            </a:endParaRPr>
          </a:p>
          <a:p>
            <a:pPr marL="514350" indent="-514350" algn="just">
              <a:buClrTx/>
              <a:buSzPct val="101000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Головна мета систематичного порушення закону — збагачення, накопичення капіталу.</a:t>
            </a:r>
          </a:p>
          <a:p>
            <a:pPr marL="514350" indent="-514350" algn="just">
              <a:buAutoNum type="arabicPeriod"/>
            </a:pPr>
            <a:endParaRPr lang="uk-UA" dirty="0">
              <a:solidFill>
                <a:schemeClr val="bg1"/>
              </a:solidFill>
            </a:endParaRPr>
          </a:p>
          <a:p>
            <a:pPr marL="514350" indent="-514350" algn="just">
              <a:buClrTx/>
              <a:buSzPct val="100000"/>
              <a:buAutoNum type="arabicPeriod"/>
            </a:pPr>
            <a:r>
              <a:rPr lang="uk-UA" dirty="0">
                <a:solidFill>
                  <a:schemeClr val="bg1"/>
                </a:solidFill>
              </a:rPr>
              <a:t>Корупція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Ознаки ОЗ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algn="ctr">
              <a:buNone/>
            </a:pPr>
            <a:r>
              <a:rPr lang="uk-UA" sz="3600" b="1" dirty="0">
                <a:solidFill>
                  <a:schemeClr val="bg1"/>
                </a:solidFill>
              </a:rPr>
              <a:t>Рівні організованої злочинності</a:t>
            </a:r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980728"/>
          <a:ext cx="835292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між керівником і виконавцем є проміжні ланки;</a:t>
            </a:r>
            <a:endParaRPr lang="ru-RU" sz="2800" dirty="0">
              <a:solidFill>
                <a:schemeClr val="bg1"/>
              </a:solidFill>
            </a:endParaRPr>
          </a:p>
          <a:p>
            <a:pPr lvl="0"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наявність підрозділів спеціалізуються на різних видах діяльності;</a:t>
            </a:r>
            <a:endParaRPr lang="ru-RU" sz="2800" dirty="0">
              <a:solidFill>
                <a:schemeClr val="bg1"/>
              </a:solidFill>
            </a:endParaRPr>
          </a:p>
          <a:p>
            <a:pPr lvl="0"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зв’язки з чиновниками органів влади й управління;</a:t>
            </a:r>
            <a:endParaRPr lang="ru-RU" sz="2800" dirty="0">
              <a:solidFill>
                <a:schemeClr val="bg1"/>
              </a:solidFill>
            </a:endParaRPr>
          </a:p>
          <a:p>
            <a:pPr lvl="0">
              <a:buClr>
                <a:schemeClr val="accent2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uk-UA" sz="2800" dirty="0">
                <a:solidFill>
                  <a:schemeClr val="bg1"/>
                </a:solidFill>
              </a:rPr>
              <a:t>для високого рівня — організація відносин між різними групами й координація дій.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bg1"/>
                </a:solidFill>
              </a:rPr>
              <a:t>Ознаки організованої злочинності середнього та високого рівня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608512"/>
          </a:xfrm>
        </p:spPr>
        <p:txBody>
          <a:bodyPr/>
          <a:lstStyle/>
          <a:p>
            <a:pPr marL="0" indent="0" algn="just">
              <a:buNone/>
            </a:pPr>
            <a:r>
              <a:rPr lang="uk-UA" sz="3600" b="1" i="1" dirty="0">
                <a:solidFill>
                  <a:schemeClr val="bg1"/>
                </a:solidFill>
              </a:rPr>
              <a:t>Транснаціональні злочинні організації </a:t>
            </a:r>
            <a:r>
              <a:rPr lang="uk-UA" sz="3600" i="1" dirty="0">
                <a:solidFill>
                  <a:schemeClr val="bg1"/>
                </a:solidFill>
              </a:rPr>
              <a:t>— </a:t>
            </a:r>
            <a:r>
              <a:rPr lang="uk-UA" sz="3600" dirty="0">
                <a:solidFill>
                  <a:schemeClr val="bg1"/>
                </a:solidFill>
              </a:rPr>
              <a:t>це такі організації, які вчиняють злочини на території двох чи більше держав.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EE1AB636-0150-40BD-B135-01231C2D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1162</TotalTime>
  <Words>643</Words>
  <Application>Microsoft Office PowerPoint</Application>
  <PresentationFormat>Экран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Constantia</vt:lpstr>
      <vt:lpstr>Times New Roman</vt:lpstr>
      <vt:lpstr>Wingdings</vt:lpstr>
      <vt:lpstr>Wingdings 2</vt:lpstr>
      <vt:lpstr>Бумажная</vt:lpstr>
      <vt:lpstr>КРИМІНОЛОГІЧНА ХАРАКТЕРИСТИКА ТА ЗАПОБІГАННЯ ОРГАНІЗОВАНІЙ ЗЛОЧИННОСТІ</vt:lpstr>
      <vt:lpstr>Презентация PowerPoint</vt:lpstr>
      <vt:lpstr>План:</vt:lpstr>
      <vt:lpstr>І. Поняття організованої злочинності</vt:lpstr>
      <vt:lpstr>Ознаки ОЗ</vt:lpstr>
      <vt:lpstr>Презентация PowerPoint</vt:lpstr>
      <vt:lpstr>Ознаки організованої злочинності середнього та високого рівня</vt:lpstr>
      <vt:lpstr>Презентация PowerPoint</vt:lpstr>
      <vt:lpstr>Презентация PowerPoint</vt:lpstr>
      <vt:lpstr>Презентация PowerPoint</vt:lpstr>
      <vt:lpstr>ІІ. Типи та ознаки організованих злочинних формувань</vt:lpstr>
      <vt:lpstr>Презентация PowerPoint</vt:lpstr>
      <vt:lpstr>Презентация PowerPoint</vt:lpstr>
      <vt:lpstr>Презентация PowerPoint</vt:lpstr>
      <vt:lpstr>Презентация PowerPoint</vt:lpstr>
      <vt:lpstr>ІІІ. Кримінологічна характеристика організованої злочинності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129</cp:revision>
  <dcterms:created xsi:type="dcterms:W3CDTF">2014-06-05T16:21:57Z</dcterms:created>
  <dcterms:modified xsi:type="dcterms:W3CDTF">2023-04-20T16:44:34Z</dcterms:modified>
</cp:coreProperties>
</file>