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2" r:id="rId7"/>
    <p:sldId id="263" r:id="rId8"/>
    <p:sldId id="264" r:id="rId9"/>
    <p:sldId id="259" r:id="rId10"/>
    <p:sldId id="260" r:id="rId11"/>
    <p:sldId id="261" r:id="rId12"/>
    <p:sldId id="279" r:id="rId13"/>
    <p:sldId id="280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FD36-52F2-0EC5-85DF-545B55454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EA1F2-EDFB-E249-3A11-E978B261C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38B63-C614-96BB-2E91-4388E940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27.03.2025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5F25D-93AA-0E0E-6697-757E71CA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12C6-1394-3C6D-394A-87A4393A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50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887E-F337-7D43-BE8E-37891E87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C1B4B-9605-9C24-F0D5-827F60E6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DFD35-6CB2-9C90-4106-9E20ADD9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27.03.2025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46D07-BE73-5C9D-E321-AB708E18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0E0A9-AFBE-9100-8671-084CD603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395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BFBB4-FA22-F0C2-CB8E-D8C0822A3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2C44-BEDC-EF4E-CBB0-3769CFD14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FAED-3AED-7F3E-BC8F-CE3DB89B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27.03.2025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EA791-5202-6B4D-9DF2-3672FB14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60ED2-5BC8-D7FB-F188-201893A0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41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30CF-B0F5-B7C9-D557-83D3ED7A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5204-3D53-C980-EA27-923325158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A9371-57F7-AB81-D0EC-8FD8FC4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27.03.2025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C957F-419C-09CF-CF9D-601532F9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FED24-55F4-B4DA-57B9-BC59C22A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5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F2EE-70DB-0977-C0CD-0908B159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0D9FB-09E2-DFC0-DEA9-76803285A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5F6DA-70B9-230F-768F-4D42CA13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27.03.2025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7D76A-AF52-8D2F-1F05-9F2F5169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7B74-1E17-70C1-1063-9E536695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13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3BF0-67CC-CD7F-FDC3-26E0B9CF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41FB-09CF-284F-151D-3D21F3B9D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43F3E-EE92-DD4A-EFC3-0C78058B3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70AD3-D158-3D27-4F9D-51704B64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27.03.2025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80BA2-EBD2-A0FE-B510-BDCBB142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2F5A7-35B4-EB69-48BB-10506996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95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34DE-37AB-A5E1-7CC1-6CB42378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CCBF2-15AC-13E6-7147-4256E1D10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923C5-AB3C-B307-1E8C-44D5B88C6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66613-88CB-5B32-747F-7CAA1A61D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D4B15-9D88-9C4C-7A1F-3E0DE22ED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14CB9-4830-EA6E-0EBE-6FC5BF03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27.03.2025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01FE5-4FC4-A8AE-2CA3-861BAAD4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F3858-7046-7C4D-48D6-14359E33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86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14F8-E34B-2700-64A0-9DCFAF63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6E595-C395-755F-C1F2-7E43537D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27.03.2025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4D35F-1978-F185-9946-BE45D398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D5DD0-D509-F937-B0D2-ED78DAA3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10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0A9D8-224D-78D9-F788-B30FD403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27.03.2025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55E5B-9386-FFFF-9E34-E53F77FB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9520B-6099-A5D6-327C-37B5E6E2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85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18FB-B760-A7AF-0CE7-9404A68CF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2BEB-9925-48EC-0D6C-AACC1316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364B7-75ED-8D47-C324-E953899AF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64534-11BF-71A1-A2C0-4DAEEAB2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27.03.2025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E78C2-06E6-40E2-F496-AD82F66E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E6C63-0D6B-D984-2B11-DBF9B5E0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006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8D1F-28F6-C3D4-36F9-622423E6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FDC07-4B7E-BE21-AD92-BA5063D1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83EAB-0904-9B1A-A378-528B6E6E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DE1D9-0BD5-148E-7184-F91B6F2F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27.03.2025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53B61-8A2B-CFEB-7D39-E314B2F0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A627A-8587-7AEF-380A-C3258E13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38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F1996-4ACF-D864-FF65-7765851B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62814-84FC-9137-C74F-8676EF075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BF023-8EA4-953F-E135-D45FEEF64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9386-716E-4CE0-803C-2B64B9265CFD}" type="datetimeFigureOut">
              <a:rPr lang="uk-UA" smtClean="0"/>
              <a:t>27.03.2025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3557E-8484-B4D2-BC5C-897ECE3FE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E3FBC-38B9-1564-FC31-E318019FC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35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6876-8FC9-52BA-AD20-CDDFE64F6D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2800" b="1" i="1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Канва бізнес-моделі» (</a:t>
            </a:r>
            <a:r>
              <a:rPr lang="uk-UA" sz="2800" b="1" i="1" dirty="0" err="1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англ</a:t>
            </a:r>
            <a:r>
              <a:rPr lang="uk-UA" sz="2800" b="1" i="1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. </a:t>
            </a:r>
            <a:r>
              <a:rPr lang="en-US" sz="2800" b="1" i="1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business model canvas) </a:t>
            </a:r>
            <a:r>
              <a:rPr lang="en-US" sz="2800" i="1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— </a:t>
            </a:r>
            <a:r>
              <a:rPr lang="uk-UA" sz="2800" i="1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дуже зручний інструмент стратегічного управління, щоб описати, сформулювати, викласти на папері бізнес-модель стартапу, проєкту і навіть діючого підприємства.</a:t>
            </a:r>
            <a:endParaRPr lang="uk-UA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B1805-1748-52F9-8456-782A892E6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61"/>
            <a:ext cx="9144000" cy="1655762"/>
          </a:xfrm>
        </p:spPr>
        <p:txBody>
          <a:bodyPr>
            <a:normAutofit/>
          </a:bodyPr>
          <a:lstStyle/>
          <a:p>
            <a:r>
              <a:rPr lang="uk-UA" dirty="0"/>
              <a:t>Автори: </a:t>
            </a:r>
            <a:r>
              <a:rPr lang="ru-RU" b="1" i="0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Александер </a:t>
            </a:r>
            <a:r>
              <a:rPr lang="ru-RU" b="1" i="0" dirty="0" err="1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Остервальдер</a:t>
            </a:r>
            <a:r>
              <a:rPr lang="ru-RU" b="1" i="0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 та </a:t>
            </a:r>
            <a:r>
              <a:rPr lang="ru-RU" b="1" i="0" dirty="0" err="1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Ів</a:t>
            </a:r>
            <a:r>
              <a:rPr lang="ru-RU" b="1" i="0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1" i="0" dirty="0" err="1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Піньє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855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FCD8E51E-06CA-234B-D6F4-7D1A5FD2A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1936"/>
            <a:ext cx="10515600" cy="41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40F539E-CA13-A85A-E080-BD02BD218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1746"/>
            <a:ext cx="10515600" cy="42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3EF09-4E9C-203E-65DE-A73A9D60C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2" y="365398"/>
            <a:ext cx="11155115" cy="6127204"/>
          </a:xfrm>
        </p:spPr>
      </p:pic>
    </p:spTree>
    <p:extLst>
      <p:ext uri="{BB962C8B-B14F-4D97-AF65-F5344CB8AC3E}">
        <p14:creationId xmlns:p14="http://schemas.microsoft.com/office/powerpoint/2010/main" val="166679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625B56-405C-1C98-5DCC-CD5B9E89F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7" y="498848"/>
            <a:ext cx="11449388" cy="57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68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15E8A-92DF-B281-9492-D4FB041F8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0" dirty="0">
                <a:effectLst/>
                <a:latin typeface="system-ui"/>
              </a:rPr>
              <a:t>«</a:t>
            </a:r>
            <a:r>
              <a:rPr lang="ru-RU" sz="3600" b="1" i="0" dirty="0" err="1">
                <a:effectLst/>
                <a:latin typeface="system-ui"/>
              </a:rPr>
              <a:t>Ощадливий</a:t>
            </a:r>
            <a:r>
              <a:rPr lang="ru-RU" sz="3600" b="1" i="0" dirty="0">
                <a:effectLst/>
                <a:latin typeface="system-ui"/>
              </a:rPr>
              <a:t> стартап» (</a:t>
            </a:r>
            <a:r>
              <a:rPr lang="en-US" sz="3600" b="1" i="0" dirty="0">
                <a:effectLst/>
                <a:latin typeface="system-ui"/>
              </a:rPr>
              <a:t>Lean Canvas) — </a:t>
            </a:r>
            <a:r>
              <a:rPr lang="ru-RU" sz="3600" b="1" i="0" dirty="0" err="1">
                <a:effectLst/>
                <a:latin typeface="system-ui"/>
              </a:rPr>
              <a:t>це</a:t>
            </a:r>
            <a:r>
              <a:rPr lang="ru-RU" sz="3600" b="1" i="0" dirty="0">
                <a:effectLst/>
                <a:latin typeface="system-ui"/>
              </a:rPr>
              <a:t> шаблон </a:t>
            </a:r>
            <a:r>
              <a:rPr lang="ru-RU" sz="3600" b="1" i="0" dirty="0" err="1">
                <a:effectLst/>
                <a:latin typeface="system-ui"/>
              </a:rPr>
              <a:t>бізнес-моделі</a:t>
            </a:r>
            <a:r>
              <a:rPr lang="ru-RU" sz="3600" b="1" i="0" dirty="0">
                <a:effectLst/>
                <a:latin typeface="system-ui"/>
              </a:rPr>
              <a:t>, </a:t>
            </a:r>
            <a:r>
              <a:rPr lang="ru-RU" sz="3600" b="1" i="0" dirty="0" err="1">
                <a:effectLst/>
                <a:latin typeface="system-ui"/>
              </a:rPr>
              <a:t>який</a:t>
            </a:r>
            <a:r>
              <a:rPr lang="ru-RU" sz="3600" b="1" i="0" dirty="0">
                <a:effectLst/>
                <a:latin typeface="system-ui"/>
              </a:rPr>
              <a:t> </a:t>
            </a:r>
            <a:r>
              <a:rPr lang="ru-RU" sz="3600" b="1" i="0" dirty="0" err="1">
                <a:effectLst/>
                <a:latin typeface="system-ui"/>
              </a:rPr>
              <a:t>дозволяє</a:t>
            </a:r>
            <a:r>
              <a:rPr lang="ru-RU" sz="3600" b="1" i="0" dirty="0">
                <a:effectLst/>
                <a:latin typeface="system-ui"/>
              </a:rPr>
              <a:t> </a:t>
            </a:r>
            <a:r>
              <a:rPr lang="ru-RU" sz="3600" b="1" i="0" dirty="0" err="1">
                <a:effectLst/>
                <a:latin typeface="system-ui"/>
              </a:rPr>
              <a:t>зібрати</a:t>
            </a:r>
            <a:r>
              <a:rPr lang="ru-RU" sz="3600" b="1" i="0" dirty="0">
                <a:effectLst/>
                <a:latin typeface="system-ui"/>
              </a:rPr>
              <a:t> </a:t>
            </a:r>
            <a:r>
              <a:rPr lang="ru-RU" sz="3600" b="1" i="0" dirty="0" err="1">
                <a:effectLst/>
                <a:latin typeface="system-ui"/>
              </a:rPr>
              <a:t>ключову</a:t>
            </a:r>
            <a:r>
              <a:rPr lang="ru-RU" sz="3600" b="1" i="0" dirty="0">
                <a:effectLst/>
                <a:latin typeface="system-ui"/>
              </a:rPr>
              <a:t> </a:t>
            </a:r>
            <a:r>
              <a:rPr lang="ru-RU" sz="3600" b="1" i="0" dirty="0" err="1">
                <a:effectLst/>
                <a:latin typeface="system-ui"/>
              </a:rPr>
              <a:t>інформацію</a:t>
            </a:r>
            <a:r>
              <a:rPr lang="ru-RU" sz="3600" b="1" i="0" dirty="0">
                <a:effectLst/>
                <a:latin typeface="system-ui"/>
              </a:rPr>
              <a:t> про стартап на </a:t>
            </a:r>
            <a:r>
              <a:rPr lang="ru-RU" sz="3600" b="1" i="0" dirty="0" err="1">
                <a:effectLst/>
                <a:latin typeface="system-ui"/>
              </a:rPr>
              <a:t>одній</a:t>
            </a:r>
            <a:r>
              <a:rPr lang="ru-RU" sz="3600" b="1" i="0" dirty="0">
                <a:effectLst/>
                <a:latin typeface="system-ui"/>
              </a:rPr>
              <a:t> </a:t>
            </a:r>
            <a:r>
              <a:rPr lang="ru-RU" sz="3600" b="1" i="0" dirty="0" err="1">
                <a:effectLst/>
                <a:latin typeface="system-ui"/>
              </a:rPr>
              <a:t>сторінці</a:t>
            </a:r>
            <a:r>
              <a:rPr lang="ru-RU" sz="3600" b="1" i="0" dirty="0">
                <a:solidFill>
                  <a:srgbClr val="FFFFFF"/>
                </a:solidFill>
                <a:effectLst/>
                <a:latin typeface="system-ui"/>
              </a:rPr>
              <a:t>. </a:t>
            </a:r>
            <a:endParaRPr lang="uk-U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618BD-AF30-207D-C112-0725D1C70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Автор: американський підприємець </a:t>
            </a:r>
            <a:r>
              <a:rPr lang="uk-UA" b="1" dirty="0" err="1"/>
              <a:t>Еш</a:t>
            </a:r>
            <a:r>
              <a:rPr lang="uk-UA" b="1" dirty="0"/>
              <a:t> </a:t>
            </a:r>
            <a:r>
              <a:rPr lang="uk-UA" b="1" dirty="0" err="1"/>
              <a:t>Мауро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02752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044F-1356-D3AB-D0E2-F1026A08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Модель «</a:t>
            </a:r>
            <a:r>
              <a:rPr lang="ru-RU" dirty="0" err="1"/>
              <a:t>ощадливого</a:t>
            </a:r>
            <a:r>
              <a:rPr lang="ru-RU" dirty="0"/>
              <a:t> стартапу» </a:t>
            </a:r>
            <a:br>
              <a:rPr lang="ru-RU" dirty="0"/>
            </a:br>
            <a:r>
              <a:rPr lang="ru-RU" b="1" dirty="0"/>
              <a:t>(</a:t>
            </a:r>
            <a:r>
              <a:rPr lang="ru-RU" b="1" dirty="0" err="1"/>
              <a:t>Lean</a:t>
            </a:r>
            <a:r>
              <a:rPr lang="ru-RU" b="1" dirty="0"/>
              <a:t> </a:t>
            </a:r>
            <a:r>
              <a:rPr lang="ru-RU" b="1" dirty="0" err="1"/>
              <a:t>Canvas</a:t>
            </a:r>
            <a:r>
              <a:rPr lang="ru-RU" b="1" dirty="0"/>
              <a:t>)</a:t>
            </a:r>
            <a:endParaRPr lang="uk-UA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C9A53D-F628-241D-3D65-49B8177E9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653" y="1718902"/>
            <a:ext cx="8762694" cy="477397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B17779-AF1F-57C5-8F3C-CDF538EE035F}"/>
              </a:ext>
            </a:extLst>
          </p:cNvPr>
          <p:cNvSpPr txBox="1"/>
          <p:nvPr/>
        </p:nvSpPr>
        <p:spPr>
          <a:xfrm>
            <a:off x="1604682" y="6488668"/>
            <a:ext cx="8762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https://cases.media/en/article/yak-vlashtovana-model-oshadlivogo-startapu-lean-canvas</a:t>
            </a:r>
          </a:p>
        </p:txBody>
      </p:sp>
    </p:spTree>
    <p:extLst>
      <p:ext uri="{BB962C8B-B14F-4D97-AF65-F5344CB8AC3E}">
        <p14:creationId xmlns:p14="http://schemas.microsoft.com/office/powerpoint/2010/main" val="249481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37C8-AF0F-1683-1F1D-C85C639A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Блок №1. </a:t>
            </a:r>
            <a:r>
              <a:rPr lang="uk-UA" dirty="0"/>
              <a:t>Сегменти споживачів і ранні послідовники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12E5-71D5-9570-3FEC-F72B503E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Перш за все </a:t>
            </a:r>
            <a:r>
              <a:rPr lang="uk-UA" dirty="0"/>
              <a:t>потрібно подумати, хто буде користуватися</a:t>
            </a:r>
            <a:r>
              <a:rPr lang="ru-RU" dirty="0"/>
              <a:t> продуктом. </a:t>
            </a:r>
          </a:p>
          <a:p>
            <a:r>
              <a:rPr lang="uk-UA" dirty="0"/>
              <a:t>ваше завдання — виділити кілька груп споживачів і описати їх якомога докладніше: стать, вік, освіта, рівень доходу, інтереси тощо.</a:t>
            </a:r>
          </a:p>
          <a:p>
            <a:r>
              <a:rPr lang="uk-UA" dirty="0"/>
              <a:t>написати хто стане вашими ранніми послідовниками, тобто першими </a:t>
            </a:r>
            <a:r>
              <a:rPr lang="uk-UA" dirty="0" err="1"/>
              <a:t>отрим</a:t>
            </a:r>
            <a:r>
              <a:rPr lang="ru-RU" dirty="0" err="1"/>
              <a:t>ає</a:t>
            </a:r>
            <a:r>
              <a:rPr lang="ru-RU" dirty="0"/>
              <a:t> доступ до продукту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479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2042-06FF-CDD3-A8E1-B3D3B531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 №2. Проблема та </a:t>
            </a:r>
            <a:r>
              <a:rPr lang="ru-RU" dirty="0" err="1"/>
              <a:t>існуючі</a:t>
            </a:r>
            <a:r>
              <a:rPr lang="ru-RU" dirty="0"/>
              <a:t> </a:t>
            </a:r>
            <a:r>
              <a:rPr lang="ru-RU" dirty="0" err="1"/>
              <a:t>альтернативи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0F72F-B0B2-D959-387D-43DD6976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706" y="2793813"/>
            <a:ext cx="10515600" cy="1814046"/>
          </a:xfrm>
        </p:spPr>
        <p:txBody>
          <a:bodyPr/>
          <a:lstStyle/>
          <a:p>
            <a:r>
              <a:rPr lang="ru-RU" dirty="0" err="1"/>
              <a:t>написати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</a:t>
            </a:r>
            <a:r>
              <a:rPr lang="ru-RU" dirty="0" err="1"/>
              <a:t>вирішує</a:t>
            </a:r>
            <a:r>
              <a:rPr lang="ru-RU" dirty="0"/>
              <a:t> ваш продукт</a:t>
            </a:r>
          </a:p>
          <a:p>
            <a:r>
              <a:rPr lang="ru-RU" dirty="0"/>
              <a:t>подумайте,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вирішує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7894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5E10-AB89-E0D1-644A-C71A704B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№3. Унікальна цінність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18AE3-7BB6-FDEA-9280-CAC982216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953" y="1981200"/>
            <a:ext cx="10515600" cy="2483223"/>
          </a:xfrm>
        </p:spPr>
        <p:txBody>
          <a:bodyPr>
            <a:normAutofit/>
          </a:bodyPr>
          <a:lstStyle/>
          <a:p>
            <a:r>
              <a:rPr lang="uk-UA" dirty="0"/>
              <a:t>У цьому блоці треба описати властивості й можливості продукту, яких немає у конкурентів. Чим ваш продукт краще? Чому виберуть саме його? Це допоможе сформулювати унікальну торгову пропозицію (УТП). Цю гіпотезу перевірте на користувачах з групи ранніх послідовників.</a:t>
            </a:r>
          </a:p>
        </p:txBody>
      </p:sp>
    </p:spTree>
    <p:extLst>
      <p:ext uri="{BB962C8B-B14F-4D97-AF65-F5344CB8AC3E}">
        <p14:creationId xmlns:p14="http://schemas.microsoft.com/office/powerpoint/2010/main" val="145689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F6A1-9012-4CF9-E4D2-9FF972E0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№4. Рішення проблеми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3394-1852-F4B0-A0A7-4B191E4F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720"/>
            <a:ext cx="10515600" cy="2558116"/>
          </a:xfrm>
        </p:spPr>
        <p:txBody>
          <a:bodyPr/>
          <a:lstStyle/>
          <a:p>
            <a:r>
              <a:rPr lang="uk-UA" dirty="0"/>
              <a:t>Ви вже визначили потреби та проблеми користувачів. Тепер опишіть, як ваш продукт їх вирішує. Не покладайтеся лише на свою думку: вивчіть дослідження, проведіть інтерв'ю з користувачами. Вони підкажуть вам, які функції зайві, а які необхідно додати.</a:t>
            </a:r>
          </a:p>
        </p:txBody>
      </p:sp>
    </p:spTree>
    <p:extLst>
      <p:ext uri="{BB962C8B-B14F-4D97-AF65-F5344CB8AC3E}">
        <p14:creationId xmlns:p14="http://schemas.microsoft.com/office/powerpoint/2010/main" val="63292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B079EF-BD53-220E-C337-D7B5486C1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" y="425639"/>
            <a:ext cx="11325060" cy="6432361"/>
          </a:xfrm>
        </p:spPr>
      </p:pic>
    </p:spTree>
    <p:extLst>
      <p:ext uri="{BB962C8B-B14F-4D97-AF65-F5344CB8AC3E}">
        <p14:creationId xmlns:p14="http://schemas.microsoft.com/office/powerpoint/2010/main" val="16919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8CE7-8F33-8AD1-7F1E-7DF36EF0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№5. Канали просування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379EC-11CA-DC56-BC64-84383C58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33246"/>
          </a:xfrm>
        </p:spPr>
        <p:txBody>
          <a:bodyPr/>
          <a:lstStyle/>
          <a:p>
            <a:r>
              <a:rPr lang="uk-UA" dirty="0"/>
              <a:t>Подумайте, як ви будете рекламувати продукт. Опишіть методику і канали просування. Виходьте при цьому не тільки з властивостей самого продукту, але з опису груп споживачів, який ви склали раніше. Якщо ваш сервіс розрахований на дітей або підлітків, швидше за все, його варто просувати через </a:t>
            </a:r>
            <a:r>
              <a:rPr lang="en-US" dirty="0"/>
              <a:t>TikTok </a:t>
            </a:r>
            <a:r>
              <a:rPr lang="uk-UA" dirty="0"/>
              <a:t>або </a:t>
            </a:r>
            <a:r>
              <a:rPr lang="en-US" dirty="0" err="1"/>
              <a:t>Likee</a:t>
            </a:r>
            <a:r>
              <a:rPr lang="en-US" dirty="0"/>
              <a:t>, </a:t>
            </a:r>
            <a:r>
              <a:rPr lang="uk-UA" dirty="0"/>
              <a:t>а якщо на старшу аудиторію — через </a:t>
            </a:r>
            <a:r>
              <a:rPr lang="en-US" dirty="0"/>
              <a:t>Facebook </a:t>
            </a:r>
            <a:r>
              <a:rPr lang="uk-UA" dirty="0"/>
              <a:t>або </a:t>
            </a:r>
            <a:r>
              <a:rPr lang="en-US" dirty="0"/>
              <a:t>Instagram.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9159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1A02-DD6A-ADFB-C04F-4999EDC3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№6. Джерела прибутку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7BC81-3159-18F8-EEA1-BCBCA933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Тут </a:t>
            </a:r>
            <a:r>
              <a:rPr lang="ru-RU" dirty="0" err="1"/>
              <a:t>опишіть</a:t>
            </a:r>
            <a:r>
              <a:rPr lang="ru-RU" dirty="0"/>
              <a:t>, як продукт </a:t>
            </a:r>
            <a:r>
              <a:rPr lang="ru-RU" dirty="0" err="1"/>
              <a:t>зароблятиме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поширювати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 </a:t>
            </a:r>
            <a:r>
              <a:rPr lang="ru-RU" dirty="0" err="1"/>
              <a:t>підпискою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одноразово.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збираєтеся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продукт </a:t>
            </a:r>
            <a:r>
              <a:rPr lang="ru-RU" dirty="0" err="1"/>
              <a:t>безкоштовним</a:t>
            </a:r>
            <a:r>
              <a:rPr lang="ru-RU" dirty="0"/>
              <a:t>, подумайте про </a:t>
            </a:r>
            <a:r>
              <a:rPr lang="ru-RU" dirty="0" err="1"/>
              <a:t>альтернативні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монетизації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2380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1F27-00E6-85F4-E735-598D65D9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№7. Структура витрат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58C1A-E4F9-DE68-6D0E-9EC358229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продукт,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.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платити</a:t>
            </a:r>
            <a:r>
              <a:rPr lang="ru-RU" dirty="0"/>
              <a:t> </a:t>
            </a:r>
            <a:r>
              <a:rPr lang="ru-RU" dirty="0" err="1"/>
              <a:t>розробникам</a:t>
            </a:r>
            <a:r>
              <a:rPr lang="ru-RU" dirty="0"/>
              <a:t>, дизайнерам та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фахівцям</a:t>
            </a:r>
            <a:r>
              <a:rPr lang="ru-RU" dirty="0"/>
              <a:t>, </a:t>
            </a:r>
            <a:r>
              <a:rPr lang="ru-RU" dirty="0" err="1"/>
              <a:t>оплачувати</a:t>
            </a:r>
            <a:r>
              <a:rPr lang="ru-RU" dirty="0"/>
              <a:t> </a:t>
            </a:r>
            <a:r>
              <a:rPr lang="ru-RU" dirty="0" err="1"/>
              <a:t>сервери</a:t>
            </a:r>
            <a:r>
              <a:rPr lang="ru-RU" dirty="0"/>
              <a:t>, </a:t>
            </a:r>
            <a:r>
              <a:rPr lang="ru-RU" dirty="0" err="1"/>
              <a:t>вкладати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в маркетинг і рекламу.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7629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FDDF-1FF6-D45C-999C-338D2DB8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№8. Ключові метрики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E7A6B-676E-97F4-3F2D-1FD7C3269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Коли продукт буде готовий, вам потрібно буде зрозуміти, наскільки він успішний. Заздалегідь продумайте, за якими критеріями ви будете це оцінювати. Критерії повинні бути кількісні: трафік, число завантажень, частка ринку, кількість покупок.</a:t>
            </a:r>
          </a:p>
        </p:txBody>
      </p:sp>
    </p:spTree>
    <p:extLst>
      <p:ext uri="{BB962C8B-B14F-4D97-AF65-F5344CB8AC3E}">
        <p14:creationId xmlns:p14="http://schemas.microsoft.com/office/powerpoint/2010/main" val="1720324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6B95-3320-D1F0-1A40-23916087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№9. Прихована перевага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BF375-63E7-9C3E-C678-25583C89B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ваш продукт </a:t>
            </a:r>
            <a:r>
              <a:rPr lang="ru-RU" dirty="0" err="1"/>
              <a:t>виявиться</a:t>
            </a:r>
            <a:r>
              <a:rPr lang="ru-RU" dirty="0"/>
              <a:t> </a:t>
            </a:r>
            <a:r>
              <a:rPr lang="ru-RU" dirty="0" err="1"/>
              <a:t>успішним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захоче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повторити</a:t>
            </a:r>
            <a:r>
              <a:rPr lang="ru-RU" dirty="0"/>
              <a:t>. Тому у вас </a:t>
            </a:r>
            <a:r>
              <a:rPr lang="ru-RU" dirty="0" err="1"/>
              <a:t>має</a:t>
            </a:r>
            <a:r>
              <a:rPr lang="ru-RU" dirty="0"/>
              <a:t> бути заготовлений </a:t>
            </a:r>
            <a:r>
              <a:rPr lang="ru-RU" dirty="0" err="1"/>
              <a:t>козир</a:t>
            </a:r>
            <a:r>
              <a:rPr lang="ru-RU" dirty="0"/>
              <a:t> — </a:t>
            </a:r>
            <a:r>
              <a:rPr lang="ru-RU" dirty="0" err="1"/>
              <a:t>якась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, яку складно </a:t>
            </a:r>
            <a:r>
              <a:rPr lang="ru-RU" dirty="0" err="1"/>
              <a:t>скопіювати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сильна команда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вам </a:t>
            </a:r>
            <a:r>
              <a:rPr lang="ru-RU" dirty="0" err="1"/>
              <a:t>виділитися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499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1BB9-9E9C-EFB2-2FF9-1F3594AC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Приклад бізнес-моделі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8F7E61-9D27-B2F3-DC54-AEBFB3ECE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223" y="1183641"/>
            <a:ext cx="8758517" cy="5641080"/>
          </a:xfrm>
        </p:spPr>
      </p:pic>
    </p:spTree>
    <p:extLst>
      <p:ext uri="{BB962C8B-B14F-4D97-AF65-F5344CB8AC3E}">
        <p14:creationId xmlns:p14="http://schemas.microsoft.com/office/powerpoint/2010/main" val="385864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1F6B88-AC66-412A-63D7-12851B8C5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5186"/>
            <a:ext cx="10515600" cy="4204782"/>
          </a:xfrm>
        </p:spPr>
      </p:pic>
    </p:spTree>
    <p:extLst>
      <p:ext uri="{BB962C8B-B14F-4D97-AF65-F5344CB8AC3E}">
        <p14:creationId xmlns:p14="http://schemas.microsoft.com/office/powerpoint/2010/main" val="359463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858B1D-E348-955B-E49D-4509C9BA6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5440"/>
            <a:ext cx="10515600" cy="42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7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1B31DC3-5378-878F-9BA7-294ABF530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1255117"/>
            <a:ext cx="10515600" cy="40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8BB3C1A-A3EE-9E28-B5F6-F8037DE8A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6" y="1180166"/>
            <a:ext cx="104297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934992F-9C7F-2BD9-9757-DAAA230F4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0966"/>
            <a:ext cx="10515600" cy="41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2760885-3490-B411-C82A-136F13061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6847"/>
            <a:ext cx="10515600" cy="40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CA9D4A7-769E-C887-4B03-C6BB8E2E4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9783"/>
            <a:ext cx="10515600" cy="40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518</Words>
  <Application>Microsoft Office PowerPoint</Application>
  <PresentationFormat>Widescreen</PresentationFormat>
  <Paragraphs>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system-ui</vt:lpstr>
      <vt:lpstr>Office Theme</vt:lpstr>
      <vt:lpstr>Канва бізнес-моделі» (англ. business model canvas) — дуже зручний інструмент стратегічного управління, щоб описати, сформулювати, викласти на папері бізнес-модель стартапу, проєкту і навіть діючого підприємства.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«Ощадливий стартап» (Lean Canvas) — це шаблон бізнес-моделі, який дозволяє зібрати ключову інформацію про стартап на одній сторінці. </vt:lpstr>
      <vt:lpstr>Модель «ощадливого стартапу»  (Lean Canvas)</vt:lpstr>
      <vt:lpstr>Блок №1. Сегменти споживачів і ранні послідовники</vt:lpstr>
      <vt:lpstr>Блок №2. Проблема та існуючі альтернативи</vt:lpstr>
      <vt:lpstr>Блок №3. Унікальна цінність</vt:lpstr>
      <vt:lpstr>Блок №4. Рішення проблеми</vt:lpstr>
      <vt:lpstr>Блок №5. Канали просування</vt:lpstr>
      <vt:lpstr>Блок №6. Джерела прибутку</vt:lpstr>
      <vt:lpstr>Блок №7. Структура витрат</vt:lpstr>
      <vt:lpstr>Блок №8. Ключові метрики</vt:lpstr>
      <vt:lpstr>Блок №9. Прихована перевага</vt:lpstr>
      <vt:lpstr>Приклад бізнес-моделі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Viktoria Holomb</dc:creator>
  <cp:lastModifiedBy>Viktoria Holomb</cp:lastModifiedBy>
  <cp:revision>1</cp:revision>
  <dcterms:created xsi:type="dcterms:W3CDTF">2024-10-01T07:50:20Z</dcterms:created>
  <dcterms:modified xsi:type="dcterms:W3CDTF">2025-03-27T16:26:48Z</dcterms:modified>
</cp:coreProperties>
</file>