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88" r:id="rId4"/>
    <p:sldId id="259" r:id="rId5"/>
    <p:sldId id="273" r:id="rId6"/>
    <p:sldId id="274" r:id="rId7"/>
    <p:sldId id="289" r:id="rId8"/>
    <p:sldId id="276" r:id="rId9"/>
    <p:sldId id="278" r:id="rId10"/>
    <p:sldId id="275" r:id="rId11"/>
    <p:sldId id="279" r:id="rId12"/>
    <p:sldId id="281" r:id="rId13"/>
    <p:sldId id="290" r:id="rId14"/>
    <p:sldId id="291" r:id="rId15"/>
    <p:sldId id="282" r:id="rId16"/>
    <p:sldId id="292" r:id="rId17"/>
    <p:sldId id="28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6793F13E-AE3D-42B3-B11F-51098C749548}">
          <p14:sldIdLst>
            <p14:sldId id="257"/>
            <p14:sldId id="258"/>
            <p14:sldId id="288"/>
            <p14:sldId id="259"/>
            <p14:sldId id="273"/>
            <p14:sldId id="274"/>
            <p14:sldId id="289"/>
            <p14:sldId id="276"/>
            <p14:sldId id="278"/>
            <p14:sldId id="275"/>
            <p14:sldId id="279"/>
            <p14:sldId id="281"/>
            <p14:sldId id="290"/>
            <p14:sldId id="291"/>
            <p14:sldId id="282"/>
            <p14:sldId id="292"/>
            <p14:sldId id="287"/>
          </p14:sldIdLst>
        </p14:section>
        <p14:section name="Раздел без заголовка" id="{3A06B008-AB05-4C59-8505-8886837129D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ru-RU"/>
              <a:t>Образец заголовка</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B03BE66-5488-4545-AA23-8FB032416886}" type="datetimeFigureOut">
              <a:rPr lang="uk-UA" smtClean="0"/>
              <a:t>22.10.2024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rIns="45720"/>
          <a:lstStyle/>
          <a:p>
            <a:fld id="{8D6FBD85-812D-4170-B926-1B428C1FCCB5}" type="slidenum">
              <a:rPr lang="uk-UA" smtClean="0"/>
              <a:t>‹#›</a:t>
            </a:fld>
            <a:endParaRPr lang="uk-UA"/>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058143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B03BE66-5488-4545-AA23-8FB032416886}" type="datetimeFigureOut">
              <a:rPr lang="uk-UA" smtClean="0"/>
              <a:t>22.10.2024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2250970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B03BE66-5488-4545-AA23-8FB032416886}" type="datetimeFigureOut">
              <a:rPr lang="uk-UA" smtClean="0"/>
              <a:t>22.10.2024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13048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B03BE66-5488-4545-AA23-8FB032416886}" type="datetimeFigureOut">
              <a:rPr lang="uk-UA" smtClean="0"/>
              <a:t>22.10.2024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D6FBD85-812D-4170-B926-1B428C1FCCB5}" type="slidenum">
              <a:rPr lang="uk-UA" smtClean="0"/>
              <a:t>‹#›</a:t>
            </a:fld>
            <a:endParaRPr lang="uk-UA"/>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550472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ru-RU"/>
              <a:t>Образец заголовка</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B03BE66-5488-4545-AA23-8FB032416886}" type="datetimeFigureOut">
              <a:rPr lang="uk-UA" smtClean="0"/>
              <a:t>22.10.2024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130552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B03BE66-5488-4545-AA23-8FB032416886}" type="datetimeFigureOut">
              <a:rPr lang="uk-UA" smtClean="0"/>
              <a:t>22.10.2024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D6FBD85-812D-4170-B926-1B428C1FCCB5}" type="slidenum">
              <a:rPr lang="uk-UA" smtClean="0"/>
              <a:t>‹#›</a:t>
            </a:fld>
            <a:endParaRPr lang="uk-UA"/>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83179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ru-RU"/>
              <a:t>Образец заголовка</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609285" y="2851331"/>
            <a:ext cx="3893623"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66635" y="2851331"/>
            <a:ext cx="3899798"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B03BE66-5488-4545-AA23-8FB032416886}" type="datetimeFigureOut">
              <a:rPr lang="uk-UA" smtClean="0"/>
              <a:t>22.10.2024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327517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B03BE66-5488-4545-AA23-8FB032416886}" type="datetimeFigureOut">
              <a:rPr lang="uk-UA" smtClean="0"/>
              <a:t>22.10.2024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8D6FBD85-812D-4170-B926-1B428C1FCCB5}" type="slidenum">
              <a:rPr lang="uk-UA" smtClean="0"/>
              <a:t>‹#›</a:t>
            </a:fld>
            <a:endParaRPr lang="uk-UA"/>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728530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B03BE66-5488-4545-AA23-8FB032416886}" type="datetimeFigureOut">
              <a:rPr lang="uk-UA" smtClean="0"/>
              <a:t>22.10.2024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76942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B03BE66-5488-4545-AA23-8FB032416886}" type="datetimeFigureOut">
              <a:rPr lang="uk-UA" smtClean="0"/>
              <a:t>22.10.2024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3045796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B03BE66-5488-4545-AA23-8FB032416886}" type="datetimeFigureOut">
              <a:rPr lang="uk-UA" smtClean="0"/>
              <a:t>22.10.2024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D6FBD85-812D-4170-B926-1B428C1FCCB5}" type="slidenum">
              <a:rPr lang="uk-UA" smtClean="0"/>
              <a:t>‹#›</a:t>
            </a:fld>
            <a:endParaRPr lang="uk-UA"/>
          </a:p>
        </p:txBody>
      </p:sp>
    </p:spTree>
    <p:extLst>
      <p:ext uri="{BB962C8B-B14F-4D97-AF65-F5344CB8AC3E}">
        <p14:creationId xmlns:p14="http://schemas.microsoft.com/office/powerpoint/2010/main" val="3631284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0B03BE66-5488-4545-AA23-8FB032416886}" type="datetimeFigureOut">
              <a:rPr lang="uk-UA" smtClean="0"/>
              <a:t>22.10.2024</a:t>
            </a:fld>
            <a:endParaRPr lang="uk-UA"/>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8D6FBD85-812D-4170-B926-1B428C1FCCB5}" type="slidenum">
              <a:rPr lang="uk-UA" smtClean="0"/>
              <a:t>‹#›</a:t>
            </a:fld>
            <a:endParaRPr lang="uk-UA"/>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98985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494FFB-921B-4CBA-BB20-CC12BD7A3A65}"/>
              </a:ext>
            </a:extLst>
          </p:cNvPr>
          <p:cNvSpPr>
            <a:spLocks noGrp="1"/>
          </p:cNvSpPr>
          <p:nvPr>
            <p:ph type="title"/>
          </p:nvPr>
        </p:nvSpPr>
        <p:spPr/>
        <p:txBody>
          <a:bodyPr/>
          <a:lstStyle/>
          <a:p>
            <a:r>
              <a:rPr lang="uk-UA" dirty="0"/>
              <a:t>Характеристика окремих воєнних злочинів</a:t>
            </a:r>
          </a:p>
        </p:txBody>
      </p:sp>
      <p:pic>
        <p:nvPicPr>
          <p:cNvPr id="7" name="Объект 6">
            <a:extLst>
              <a:ext uri="{FF2B5EF4-FFF2-40B4-BE49-F238E27FC236}">
                <a16:creationId xmlns:a16="http://schemas.microsoft.com/office/drawing/2014/main" id="{357E2568-9413-47A2-A739-DBA0B023A4B2}"/>
              </a:ext>
            </a:extLst>
          </p:cNvPr>
          <p:cNvPicPr>
            <a:picLocks noGrp="1" noChangeAspect="1"/>
          </p:cNvPicPr>
          <p:nvPr>
            <p:ph idx="1"/>
          </p:nvPr>
        </p:nvPicPr>
        <p:blipFill>
          <a:blip r:embed="rId2"/>
          <a:stretch>
            <a:fillRect/>
          </a:stretch>
        </p:blipFill>
        <p:spPr>
          <a:xfrm>
            <a:off x="1440708" y="3143045"/>
            <a:ext cx="6096000" cy="3429000"/>
          </a:xfrm>
          <a:prstGeom prst="rect">
            <a:avLst/>
          </a:prstGeom>
        </p:spPr>
      </p:pic>
    </p:spTree>
    <p:extLst>
      <p:ext uri="{BB962C8B-B14F-4D97-AF65-F5344CB8AC3E}">
        <p14:creationId xmlns:p14="http://schemas.microsoft.com/office/powerpoint/2010/main" val="368631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загнутый угол 3">
            <a:extLst>
              <a:ext uri="{FF2B5EF4-FFF2-40B4-BE49-F238E27FC236}">
                <a16:creationId xmlns:a16="http://schemas.microsoft.com/office/drawing/2014/main" id="{C0BF6AAD-2A3E-4D93-9431-46217FED66D8}"/>
              </a:ext>
            </a:extLst>
          </p:cNvPr>
          <p:cNvSpPr/>
          <p:nvPr/>
        </p:nvSpPr>
        <p:spPr>
          <a:xfrm>
            <a:off x="2798507" y="235974"/>
            <a:ext cx="8016977" cy="6486831"/>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uk-UA" b="1" dirty="0">
                <a:solidFill>
                  <a:srgbClr val="002060"/>
                </a:solidFill>
              </a:rPr>
              <a:t>ПРАКТИЧНИЙ ПРИКЛАД. ПРИКЛАДИ СИЛЬНОГО ФІЗИЧНОГО ЧИ МОРАЛЬНОГО БОЛЮ АБО СТРАЖДАНЬ, ЩО СТАНОВЛЯТЬ НЕЛЮДСЬКЕ ПОВОДЖЕННЯ</a:t>
            </a:r>
          </a:p>
          <a:p>
            <a:pPr algn="just"/>
            <a:r>
              <a:rPr lang="uk-UA" dirty="0">
                <a:solidFill>
                  <a:schemeClr val="accent3">
                    <a:lumMod val="75000"/>
                  </a:schemeClr>
                </a:solidFill>
              </a:rPr>
              <a:t>У міжнародній судовій практиці вважається, що нелюдське поводження може характеризуватися такими прикладами сильного фізичного або морального болю чи страждань:</a:t>
            </a:r>
          </a:p>
          <a:p>
            <a:pPr algn="just"/>
            <a:r>
              <a:rPr lang="uk-UA" dirty="0">
                <a:solidFill>
                  <a:schemeClr val="tx1"/>
                </a:solidFill>
              </a:rPr>
              <a:t>• Погрози фізичного насильства по відношенню до потерпілої особи або членів її родини.</a:t>
            </a:r>
          </a:p>
          <a:p>
            <a:pPr algn="just"/>
            <a:r>
              <a:rPr lang="uk-UA" dirty="0">
                <a:solidFill>
                  <a:schemeClr val="tx1"/>
                </a:solidFill>
              </a:rPr>
              <a:t>• Побої, «пороття» або серія фізичних ударів.</a:t>
            </a:r>
          </a:p>
          <a:p>
            <a:pPr algn="just"/>
            <a:r>
              <a:rPr lang="uk-UA" dirty="0">
                <a:solidFill>
                  <a:schemeClr val="tx1"/>
                </a:solidFill>
              </a:rPr>
              <a:t>• Примушування копати окопи або виконувати примусові роботи на лінії фронту в небезпечних умовах.</a:t>
            </a:r>
          </a:p>
          <a:p>
            <a:pPr algn="just"/>
            <a:r>
              <a:rPr lang="uk-UA" dirty="0">
                <a:solidFill>
                  <a:schemeClr val="tx1"/>
                </a:solidFill>
              </a:rPr>
              <a:t>• Використання затриманих як «живих щитів».</a:t>
            </a:r>
          </a:p>
          <a:p>
            <a:pPr algn="just"/>
            <a:r>
              <a:rPr lang="uk-UA" dirty="0">
                <a:solidFill>
                  <a:schemeClr val="tx1"/>
                </a:solidFill>
              </a:rPr>
              <a:t>• Умисне позбавлення людей води та їжі.</a:t>
            </a:r>
          </a:p>
          <a:p>
            <a:pPr algn="just"/>
            <a:r>
              <a:rPr lang="uk-UA" dirty="0">
                <a:solidFill>
                  <a:schemeClr val="tx1"/>
                </a:solidFill>
              </a:rPr>
              <a:t>• Ненадання медичної допомоги.</a:t>
            </a:r>
          </a:p>
          <a:p>
            <a:pPr algn="just"/>
            <a:r>
              <a:rPr lang="uk-UA" dirty="0">
                <a:solidFill>
                  <a:schemeClr val="tx1"/>
                </a:solidFill>
              </a:rPr>
              <a:t>• Певні умови тримання під вартою або ув’язнення.</a:t>
            </a:r>
          </a:p>
          <a:p>
            <a:pPr algn="just"/>
            <a:r>
              <a:rPr lang="uk-UA" dirty="0">
                <a:solidFill>
                  <a:schemeClr val="tx1"/>
                </a:solidFill>
              </a:rPr>
              <a:t>• Ув’язнення людей зі зв’язаними руками протягом багатьох годин у кімнаті, заповненій трупами чоловіків, жінок і дітей.</a:t>
            </a:r>
          </a:p>
          <a:p>
            <a:pPr algn="just"/>
            <a:r>
              <a:rPr lang="uk-UA" dirty="0">
                <a:solidFill>
                  <a:schemeClr val="tx1"/>
                </a:solidFill>
              </a:rPr>
              <a:t>• Сексуальний напад.</a:t>
            </a:r>
          </a:p>
        </p:txBody>
      </p:sp>
      <p:pic>
        <p:nvPicPr>
          <p:cNvPr id="3" name="Рисунок 2">
            <a:extLst>
              <a:ext uri="{FF2B5EF4-FFF2-40B4-BE49-F238E27FC236}">
                <a16:creationId xmlns:a16="http://schemas.microsoft.com/office/drawing/2014/main" id="{1DA3C23A-9FCB-4A53-BE28-00417D938129}"/>
              </a:ext>
            </a:extLst>
          </p:cNvPr>
          <p:cNvPicPr>
            <a:picLocks noChangeAspect="1"/>
          </p:cNvPicPr>
          <p:nvPr/>
        </p:nvPicPr>
        <p:blipFill>
          <a:blip r:embed="rId2"/>
          <a:stretch>
            <a:fillRect/>
          </a:stretch>
        </p:blipFill>
        <p:spPr>
          <a:xfrm>
            <a:off x="131507" y="135195"/>
            <a:ext cx="2667000" cy="1714500"/>
          </a:xfrm>
          <a:prstGeom prst="rect">
            <a:avLst/>
          </a:prstGeom>
        </p:spPr>
      </p:pic>
    </p:spTree>
    <p:extLst>
      <p:ext uri="{BB962C8B-B14F-4D97-AF65-F5344CB8AC3E}">
        <p14:creationId xmlns:p14="http://schemas.microsoft.com/office/powerpoint/2010/main" val="3745151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62A1CB0E-9823-4FDA-AE32-5319D4C31279}"/>
              </a:ext>
            </a:extLst>
          </p:cNvPr>
          <p:cNvSpPr/>
          <p:nvPr/>
        </p:nvSpPr>
        <p:spPr>
          <a:xfrm>
            <a:off x="1012723" y="1462631"/>
            <a:ext cx="10205883" cy="5311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a:extLst>
              <a:ext uri="{FF2B5EF4-FFF2-40B4-BE49-F238E27FC236}">
                <a16:creationId xmlns:a16="http://schemas.microsoft.com/office/drawing/2014/main" id="{4F1D4C4D-2C40-4FD2-A3FE-8519BCFBD576}"/>
              </a:ext>
            </a:extLst>
          </p:cNvPr>
          <p:cNvSpPr>
            <a:spLocks noGrp="1"/>
          </p:cNvSpPr>
          <p:nvPr>
            <p:ph type="title"/>
          </p:nvPr>
        </p:nvSpPr>
        <p:spPr>
          <a:xfrm>
            <a:off x="3084620" y="269422"/>
            <a:ext cx="7958331" cy="1077229"/>
          </a:xfrm>
        </p:spPr>
        <p:txBody>
          <a:bodyPr>
            <a:normAutofit/>
          </a:bodyPr>
          <a:lstStyle/>
          <a:p>
            <a:r>
              <a:rPr lang="ru-RU" sz="2400" dirty="0" err="1"/>
              <a:t>Заподіяння</a:t>
            </a:r>
            <a:r>
              <a:rPr lang="ru-RU" sz="2400" dirty="0"/>
              <a:t> </a:t>
            </a:r>
            <a:r>
              <a:rPr lang="ru-RU" sz="2400" dirty="0" err="1"/>
              <a:t>фізичного</a:t>
            </a:r>
            <a:r>
              <a:rPr lang="ru-RU" sz="2400" dirty="0"/>
              <a:t> </a:t>
            </a:r>
            <a:r>
              <a:rPr lang="ru-RU" sz="2400" dirty="0" err="1"/>
              <a:t>каліцтва</a:t>
            </a:r>
            <a:r>
              <a:rPr lang="ru-RU" sz="2400" dirty="0"/>
              <a:t> </a:t>
            </a:r>
            <a:r>
              <a:rPr lang="ru-RU" sz="2400" dirty="0" err="1"/>
              <a:t>або</a:t>
            </a:r>
            <a:r>
              <a:rPr lang="ru-RU" sz="2400" dirty="0"/>
              <a:t> </a:t>
            </a:r>
            <a:r>
              <a:rPr lang="ru-RU" sz="2400" dirty="0" err="1"/>
              <a:t>медичні</a:t>
            </a:r>
            <a:r>
              <a:rPr lang="ru-RU" sz="2400" dirty="0"/>
              <a:t>, </a:t>
            </a:r>
            <a:r>
              <a:rPr lang="ru-RU" sz="2400" dirty="0" err="1"/>
              <a:t>наукові</a:t>
            </a:r>
            <a:r>
              <a:rPr lang="ru-RU" sz="2400" dirty="0"/>
              <a:t> </a:t>
            </a:r>
            <a:r>
              <a:rPr lang="ru-RU" sz="2400" dirty="0" err="1"/>
              <a:t>чи</a:t>
            </a:r>
            <a:r>
              <a:rPr lang="ru-RU" sz="2400" dirty="0"/>
              <a:t> </a:t>
            </a:r>
            <a:r>
              <a:rPr lang="ru-RU" sz="2400" dirty="0" err="1"/>
              <a:t>біологічні</a:t>
            </a:r>
            <a:r>
              <a:rPr lang="ru-RU" sz="2400" dirty="0"/>
              <a:t> </a:t>
            </a:r>
            <a:r>
              <a:rPr lang="ru-RU" sz="2400" dirty="0" err="1"/>
              <a:t>експерименти</a:t>
            </a:r>
            <a:r>
              <a:rPr lang="ru-RU" sz="2400" dirty="0"/>
              <a:t> </a:t>
            </a:r>
            <a:endParaRPr lang="uk-UA" sz="2400" dirty="0"/>
          </a:p>
        </p:txBody>
      </p:sp>
      <p:sp>
        <p:nvSpPr>
          <p:cNvPr id="6" name="Объект 5">
            <a:extLst>
              <a:ext uri="{FF2B5EF4-FFF2-40B4-BE49-F238E27FC236}">
                <a16:creationId xmlns:a16="http://schemas.microsoft.com/office/drawing/2014/main" id="{35FDC6DC-D3F6-4D2A-8047-35B8A1ECE0C5}"/>
              </a:ext>
            </a:extLst>
          </p:cNvPr>
          <p:cNvSpPr>
            <a:spLocks noGrp="1"/>
          </p:cNvSpPr>
          <p:nvPr>
            <p:ph idx="1"/>
          </p:nvPr>
        </p:nvSpPr>
        <p:spPr>
          <a:xfrm>
            <a:off x="1868129" y="1710813"/>
            <a:ext cx="9174822" cy="500880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85000" lnSpcReduction="20000"/>
          </a:bodyPr>
          <a:lstStyle/>
          <a:p>
            <a:pPr marL="0" indent="0" algn="just">
              <a:spcBef>
                <a:spcPts val="0"/>
              </a:spcBef>
              <a:spcAft>
                <a:spcPts val="0"/>
              </a:spcAft>
              <a:buNone/>
            </a:pPr>
            <a:r>
              <a:rPr lang="uk-UA" sz="1600" u="sng" dirty="0">
                <a:solidFill>
                  <a:srgbClr val="002060"/>
                </a:solidFill>
              </a:rPr>
              <a:t>ЗАСТОСОВНІСТЬ.</a:t>
            </a:r>
            <a:r>
              <a:rPr lang="uk-UA" sz="1600" dirty="0">
                <a:solidFill>
                  <a:srgbClr val="002060"/>
                </a:solidFill>
              </a:rPr>
              <a:t> </a:t>
            </a:r>
            <a:r>
              <a:rPr lang="uk-UA" sz="1600" dirty="0">
                <a:solidFill>
                  <a:schemeClr val="tx1"/>
                </a:solidFill>
              </a:rPr>
              <a:t>Воєнний злочин заподіяння фізичного каліцтва або здійснення медичних чи наукових експериментів можна вважати злочином за статтею 438 КК України, оскільки він охоплюється «порушеннями законів </a:t>
            </a:r>
          </a:p>
          <a:p>
            <a:pPr marL="0" indent="0" algn="just">
              <a:spcBef>
                <a:spcPts val="0"/>
              </a:spcBef>
              <a:spcAft>
                <a:spcPts val="0"/>
              </a:spcAft>
              <a:buNone/>
            </a:pPr>
            <a:r>
              <a:rPr lang="uk-UA" sz="1600" dirty="0">
                <a:solidFill>
                  <a:schemeClr val="tx1"/>
                </a:solidFill>
              </a:rPr>
              <a:t>та звичаїв війни, що передбачені міжнародними договорами, згода на обов’язковість яких надана Верховною Радою України», як це передбачено частиною першою статті 438.</a:t>
            </a:r>
          </a:p>
          <a:p>
            <a:pPr marL="0" indent="0" algn="just">
              <a:spcBef>
                <a:spcPts val="0"/>
              </a:spcBef>
              <a:spcAft>
                <a:spcPts val="0"/>
              </a:spcAft>
              <a:buNone/>
            </a:pPr>
            <a:r>
              <a:rPr lang="uk-UA" sz="1600" u="sng" dirty="0">
                <a:solidFill>
                  <a:srgbClr val="002060"/>
                </a:solidFill>
              </a:rPr>
              <a:t>СКЛАД ЗЛОЧИНУ. </a:t>
            </a:r>
            <a:endParaRPr lang="uk-UA" sz="1600" dirty="0">
              <a:solidFill>
                <a:schemeClr val="tx1"/>
              </a:solidFill>
            </a:endParaRPr>
          </a:p>
          <a:p>
            <a:pPr marL="0" indent="0" algn="just">
              <a:spcBef>
                <a:spcPts val="0"/>
              </a:spcBef>
              <a:spcAft>
                <a:spcPts val="0"/>
              </a:spcAft>
              <a:buNone/>
            </a:pPr>
            <a:r>
              <a:rPr lang="uk-UA" sz="1600" b="1" dirty="0">
                <a:solidFill>
                  <a:schemeClr val="bg1"/>
                </a:solidFill>
              </a:rPr>
              <a:t>1. Об’єктивні елементи </a:t>
            </a:r>
          </a:p>
          <a:p>
            <a:pPr marL="354013" indent="0" algn="just">
              <a:spcBef>
                <a:spcPts val="0"/>
              </a:spcBef>
              <a:spcAft>
                <a:spcPts val="0"/>
              </a:spcAft>
              <a:buNone/>
            </a:pPr>
            <a:r>
              <a:rPr lang="uk-UA" sz="1600" dirty="0">
                <a:solidFill>
                  <a:schemeClr val="tx1"/>
                </a:solidFill>
              </a:rPr>
              <a:t>• Злочинець заподіяв одній або більше особам (а) фізичне каліцтво; або (</a:t>
            </a:r>
            <a:r>
              <a:rPr lang="en-US" sz="1600" dirty="0">
                <a:solidFill>
                  <a:schemeClr val="tx1"/>
                </a:solidFill>
              </a:rPr>
              <a:t>b) </a:t>
            </a:r>
            <a:r>
              <a:rPr lang="uk-UA" sz="1600" dirty="0">
                <a:solidFill>
                  <a:schemeClr val="tx1"/>
                </a:solidFill>
              </a:rPr>
              <a:t>піддав одну або більше осіб медичному або науковому експерименту, при чому</a:t>
            </a:r>
          </a:p>
          <a:p>
            <a:pPr marL="452438" indent="0" algn="just">
              <a:spcBef>
                <a:spcPts val="0"/>
              </a:spcBef>
              <a:spcAft>
                <a:spcPts val="0"/>
              </a:spcAft>
              <a:buNone/>
            </a:pPr>
            <a:r>
              <a:rPr lang="uk-UA" sz="1600" dirty="0">
                <a:solidFill>
                  <a:schemeClr val="tx1"/>
                </a:solidFill>
              </a:rPr>
              <a:t>• Заподіяння каліцтва або експеримент не були обґрунтовані необхідністю медичного, стоматологічного або стаціонарного лікування відповідної особи або осіб і здійснювалися не в їхніх інтересах; та</a:t>
            </a:r>
          </a:p>
          <a:p>
            <a:pPr marL="452438" indent="0" algn="just">
              <a:spcBef>
                <a:spcPts val="0"/>
              </a:spcBef>
              <a:spcAft>
                <a:spcPts val="0"/>
              </a:spcAft>
              <a:buNone/>
            </a:pPr>
            <a:r>
              <a:rPr lang="uk-UA" sz="1600" dirty="0">
                <a:solidFill>
                  <a:schemeClr val="tx1"/>
                </a:solidFill>
              </a:rPr>
              <a:t>• Каліцтво чи експеримент спричинили смерть або поставили під серйозну загрозу фізичне чи психічне здоров’я та/або недоторканність особи чи осіб. </a:t>
            </a:r>
          </a:p>
          <a:p>
            <a:pPr marL="452438" indent="0" algn="just">
              <a:spcBef>
                <a:spcPts val="0"/>
              </a:spcBef>
              <a:spcAft>
                <a:spcPts val="0"/>
              </a:spcAft>
              <a:buNone/>
            </a:pPr>
            <a:r>
              <a:rPr lang="uk-UA" sz="1600" dirty="0">
                <a:solidFill>
                  <a:schemeClr val="tx1"/>
                </a:solidFill>
              </a:rPr>
              <a:t>• Особа або особи перебували під владою ворожої сторони.</a:t>
            </a:r>
          </a:p>
          <a:p>
            <a:pPr marL="0" indent="0" algn="just">
              <a:spcBef>
                <a:spcPts val="0"/>
              </a:spcBef>
              <a:spcAft>
                <a:spcPts val="0"/>
              </a:spcAft>
              <a:buNone/>
            </a:pPr>
            <a:r>
              <a:rPr lang="uk-UA" sz="1600" b="1" dirty="0">
                <a:solidFill>
                  <a:schemeClr val="bg1"/>
                </a:solidFill>
              </a:rPr>
              <a:t>2. Суб’єктивні елементи</a:t>
            </a:r>
          </a:p>
          <a:p>
            <a:pPr marL="354013" indent="0" algn="just">
              <a:spcBef>
                <a:spcPts val="0"/>
              </a:spcBef>
              <a:spcAft>
                <a:spcPts val="0"/>
              </a:spcAft>
              <a:buNone/>
            </a:pPr>
            <a:r>
              <a:rPr lang="uk-UA" sz="1600" dirty="0">
                <a:solidFill>
                  <a:schemeClr val="tx1"/>
                </a:solidFill>
              </a:rPr>
              <a:t>• Злочинець умисно та свідомо заподіяв каліцтво або здійснив експеримент.</a:t>
            </a:r>
          </a:p>
          <a:p>
            <a:pPr marL="354013" indent="0" algn="just">
              <a:spcBef>
                <a:spcPts val="0"/>
              </a:spcBef>
              <a:spcAft>
                <a:spcPts val="0"/>
              </a:spcAft>
              <a:buNone/>
            </a:pPr>
            <a:r>
              <a:rPr lang="uk-UA" sz="1600" dirty="0">
                <a:solidFill>
                  <a:schemeClr val="tx1"/>
                </a:solidFill>
              </a:rPr>
              <a:t>• Злочинець усвідомлював, що інша особа або особи перебували під владою ворожої сторони..</a:t>
            </a:r>
          </a:p>
          <a:p>
            <a:pPr marL="0" indent="0" algn="just">
              <a:spcBef>
                <a:spcPts val="0"/>
              </a:spcBef>
              <a:spcAft>
                <a:spcPts val="0"/>
              </a:spcAft>
              <a:buNone/>
            </a:pPr>
            <a:r>
              <a:rPr lang="uk-UA" sz="1600" b="1" dirty="0">
                <a:solidFill>
                  <a:schemeClr val="bg1"/>
                </a:solidFill>
              </a:rPr>
              <a:t>3. Контекстуальний елемент</a:t>
            </a:r>
          </a:p>
          <a:p>
            <a:pPr marL="354013" indent="0" algn="just">
              <a:spcBef>
                <a:spcPts val="0"/>
              </a:spcBef>
              <a:spcAft>
                <a:spcPts val="0"/>
              </a:spcAft>
              <a:buNone/>
            </a:pPr>
            <a:r>
              <a:rPr lang="uk-UA" sz="1600" dirty="0">
                <a:solidFill>
                  <a:schemeClr val="tx1"/>
                </a:solidFill>
              </a:rPr>
              <a:t>• Тривав міжнародний збройний конфлікт.</a:t>
            </a:r>
          </a:p>
          <a:p>
            <a:pPr marL="354013" indent="0" algn="just">
              <a:spcBef>
                <a:spcPts val="0"/>
              </a:spcBef>
              <a:spcAft>
                <a:spcPts val="0"/>
              </a:spcAft>
              <a:buNone/>
            </a:pPr>
            <a:r>
              <a:rPr lang="uk-UA" sz="1600" dirty="0">
                <a:solidFill>
                  <a:schemeClr val="tx1"/>
                </a:solidFill>
              </a:rPr>
              <a:t>• Діяння були вчинені злочинцем в контексті конфлікту та були пов’язані з ним. </a:t>
            </a:r>
          </a:p>
          <a:p>
            <a:pPr marL="354013" indent="0" algn="just">
              <a:spcBef>
                <a:spcPts val="0"/>
              </a:spcBef>
              <a:spcAft>
                <a:spcPts val="0"/>
              </a:spcAft>
              <a:buNone/>
            </a:pPr>
            <a:r>
              <a:rPr lang="uk-UA" sz="1600" dirty="0">
                <a:solidFill>
                  <a:schemeClr val="tx1"/>
                </a:solidFill>
              </a:rPr>
              <a:t>• Злочинець усвідомлював фактичні обставини, що свідчили про існування збройного конфлікту</a:t>
            </a:r>
          </a:p>
        </p:txBody>
      </p:sp>
      <p:pic>
        <p:nvPicPr>
          <p:cNvPr id="3" name="Рисунок 2">
            <a:extLst>
              <a:ext uri="{FF2B5EF4-FFF2-40B4-BE49-F238E27FC236}">
                <a16:creationId xmlns:a16="http://schemas.microsoft.com/office/drawing/2014/main" id="{752EB6CC-E76F-4F84-84D6-F490043695A9}"/>
              </a:ext>
            </a:extLst>
          </p:cNvPr>
          <p:cNvPicPr>
            <a:picLocks noChangeAspect="1"/>
          </p:cNvPicPr>
          <p:nvPr/>
        </p:nvPicPr>
        <p:blipFill>
          <a:blip r:embed="rId2"/>
          <a:stretch>
            <a:fillRect/>
          </a:stretch>
        </p:blipFill>
        <p:spPr>
          <a:xfrm>
            <a:off x="678426" y="83575"/>
            <a:ext cx="1978491" cy="1316596"/>
          </a:xfrm>
          <a:prstGeom prst="rect">
            <a:avLst/>
          </a:prstGeom>
        </p:spPr>
      </p:pic>
    </p:spTree>
    <p:extLst>
      <p:ext uri="{BB962C8B-B14F-4D97-AF65-F5344CB8AC3E}">
        <p14:creationId xmlns:p14="http://schemas.microsoft.com/office/powerpoint/2010/main" val="1496276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загнутый угол 3">
            <a:extLst>
              <a:ext uri="{FF2B5EF4-FFF2-40B4-BE49-F238E27FC236}">
                <a16:creationId xmlns:a16="http://schemas.microsoft.com/office/drawing/2014/main" id="{C0BF6AAD-2A3E-4D93-9431-46217FED66D8}"/>
              </a:ext>
            </a:extLst>
          </p:cNvPr>
          <p:cNvSpPr/>
          <p:nvPr/>
        </p:nvSpPr>
        <p:spPr>
          <a:xfrm>
            <a:off x="2133601" y="287593"/>
            <a:ext cx="8780207" cy="6282813"/>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sz="1600" b="1" dirty="0">
              <a:solidFill>
                <a:srgbClr val="002060"/>
              </a:solidFill>
            </a:endParaRPr>
          </a:p>
          <a:p>
            <a:pPr algn="ctr"/>
            <a:endParaRPr lang="uk-UA" sz="1600" b="1" dirty="0">
              <a:solidFill>
                <a:srgbClr val="002060"/>
              </a:solidFill>
            </a:endParaRPr>
          </a:p>
          <a:p>
            <a:pPr algn="ctr"/>
            <a:endParaRPr lang="uk-UA" sz="1600" b="1" dirty="0">
              <a:solidFill>
                <a:srgbClr val="002060"/>
              </a:solidFill>
            </a:endParaRPr>
          </a:p>
          <a:p>
            <a:pPr algn="ctr"/>
            <a:r>
              <a:rPr lang="uk-UA" sz="1600" b="1" dirty="0">
                <a:solidFill>
                  <a:srgbClr val="002060"/>
                </a:solidFill>
              </a:rPr>
              <a:t>ПРАКТИЧНИЙ ПРИКЛАД. ВІЙСЬКОВИЙ ТРИБУНАЛ США № 1 У НЮРНБЕРЗІ, РІШЕННЯ У СПРАВІ БРАНДТА ТА ІН.</a:t>
            </a:r>
          </a:p>
          <a:p>
            <a:pPr algn="just"/>
            <a:r>
              <a:rPr lang="uk-UA" sz="1600" dirty="0">
                <a:solidFill>
                  <a:srgbClr val="002060"/>
                </a:solidFill>
              </a:rPr>
              <a:t>Військовий трибунал виніс обвинувальні </a:t>
            </a:r>
            <a:r>
              <a:rPr lang="uk-UA" sz="1600" dirty="0" err="1">
                <a:solidFill>
                  <a:srgbClr val="002060"/>
                </a:solidFill>
              </a:rPr>
              <a:t>вироки</a:t>
            </a:r>
            <a:r>
              <a:rPr lang="uk-UA" sz="1600" dirty="0">
                <a:solidFill>
                  <a:srgbClr val="002060"/>
                </a:solidFill>
              </a:rPr>
              <a:t> за проведення медичних експериментів над військовополоненими та цивільними особами, зокрема за «жорстоке поводження» як воєнний злочин згідно зі статтею 2(1)(</a:t>
            </a:r>
            <a:r>
              <a:rPr lang="en-US" sz="1600" dirty="0">
                <a:solidFill>
                  <a:srgbClr val="002060"/>
                </a:solidFill>
              </a:rPr>
              <a:t>b) </a:t>
            </a:r>
            <a:r>
              <a:rPr lang="uk-UA" sz="1600" dirty="0">
                <a:solidFill>
                  <a:srgbClr val="002060"/>
                </a:solidFill>
              </a:rPr>
              <a:t>Закону № 10 Контрольної ради Німеччини. В обвинувальному висновку підсудних звинуватили у воєнних злочинах «медичних експериментах [...], під час яких [вони] вчиняли вбивства, акти брутальності, жорстокості, тортури, звірства та інші нелюдські діяння». Зокрема:</a:t>
            </a:r>
          </a:p>
          <a:p>
            <a:pPr algn="just"/>
            <a:r>
              <a:rPr lang="uk-UA" sz="1600" b="1" dirty="0">
                <a:solidFill>
                  <a:schemeClr val="tx1"/>
                </a:solidFill>
              </a:rPr>
              <a:t>• (</a:t>
            </a:r>
            <a:r>
              <a:rPr lang="en-US" sz="1600" b="1" dirty="0">
                <a:solidFill>
                  <a:schemeClr val="tx1"/>
                </a:solidFill>
              </a:rPr>
              <a:t>A) </a:t>
            </a:r>
            <a:r>
              <a:rPr lang="uk-UA" sz="1600" b="1" dirty="0">
                <a:solidFill>
                  <a:schemeClr val="tx1"/>
                </a:solidFill>
              </a:rPr>
              <a:t>Експерименти на </a:t>
            </a:r>
            <a:r>
              <a:rPr lang="uk-UA" sz="1600" b="1" dirty="0" err="1">
                <a:solidFill>
                  <a:schemeClr val="tx1"/>
                </a:solidFill>
              </a:rPr>
              <a:t>екстримальних</a:t>
            </a:r>
            <a:r>
              <a:rPr lang="uk-UA" sz="1600" b="1" dirty="0">
                <a:solidFill>
                  <a:schemeClr val="tx1"/>
                </a:solidFill>
              </a:rPr>
              <a:t> висотах.</a:t>
            </a:r>
          </a:p>
          <a:p>
            <a:pPr algn="just"/>
            <a:r>
              <a:rPr lang="uk-UA" sz="1600" dirty="0">
                <a:solidFill>
                  <a:schemeClr val="tx1"/>
                </a:solidFill>
              </a:rPr>
              <a:t>Дослідження меж людської витривалості та існування на екстремальних висотах. Піддослідних поміщали в барокамеру з низьким тиском, а потім в ній імітувалися умови перебування на великій висоті.</a:t>
            </a:r>
          </a:p>
          <a:p>
            <a:pPr algn="just"/>
            <a:r>
              <a:rPr lang="uk-UA" sz="1600" b="1" dirty="0">
                <a:solidFill>
                  <a:schemeClr val="tx1"/>
                </a:solidFill>
              </a:rPr>
              <a:t>• (</a:t>
            </a:r>
            <a:r>
              <a:rPr lang="en-US" sz="1600" b="1" dirty="0">
                <a:solidFill>
                  <a:schemeClr val="tx1"/>
                </a:solidFill>
              </a:rPr>
              <a:t>B) </a:t>
            </a:r>
            <a:r>
              <a:rPr lang="uk-UA" sz="1600" b="1" dirty="0">
                <a:solidFill>
                  <a:schemeClr val="tx1"/>
                </a:solidFill>
              </a:rPr>
              <a:t>Експерименти із заморожуванням людей.</a:t>
            </a:r>
          </a:p>
          <a:p>
            <a:pPr algn="just"/>
            <a:r>
              <a:rPr lang="uk-UA" sz="1600" dirty="0">
                <a:solidFill>
                  <a:schemeClr val="tx1"/>
                </a:solidFill>
              </a:rPr>
              <a:t>Дослідження найефективніших засобів лікування людей, які зазнали сильного переохолодження або замерзання. Піддослідних змушували залишатися в резервуарі з крижаною водою до 3 годин. Багато жертв загинуло. Людей, які вижили і зазнали екстремального переохолодження, намагалися зігріти різними способами. Піддослідних також годинами тримали оголеними на відкритому повітрі за температури нижче нуля.</a:t>
            </a:r>
          </a:p>
          <a:p>
            <a:pPr algn="just"/>
            <a:r>
              <a:rPr lang="uk-UA" sz="1600" b="1" dirty="0">
                <a:solidFill>
                  <a:schemeClr val="tx1"/>
                </a:solidFill>
              </a:rPr>
              <a:t>• (</a:t>
            </a:r>
            <a:r>
              <a:rPr lang="en-US" sz="1600" b="1" dirty="0">
                <a:solidFill>
                  <a:schemeClr val="tx1"/>
                </a:solidFill>
              </a:rPr>
              <a:t>C) </a:t>
            </a:r>
            <a:r>
              <a:rPr lang="uk-UA" sz="1600" b="1" dirty="0">
                <a:solidFill>
                  <a:schemeClr val="tx1"/>
                </a:solidFill>
              </a:rPr>
              <a:t>Експерименти з малярією.</a:t>
            </a:r>
          </a:p>
          <a:p>
            <a:pPr algn="just"/>
            <a:r>
              <a:rPr lang="uk-UA" sz="1600" dirty="0">
                <a:solidFill>
                  <a:schemeClr val="tx1"/>
                </a:solidFill>
              </a:rPr>
              <a:t>Дослідження імунізації та лікування малярії. Здорових в’язнів концтабору заражали за допомогою комарів або ін’єкцій екстрактів слизових залоз комарів. Після зараження малярією піддослідних лікували різними препаратами, щоб перевірити їхню відносну ефективність. Було залучено понад 1 000 піддослідних проти їхньої волі</a:t>
            </a:r>
          </a:p>
          <a:p>
            <a:pPr algn="just"/>
            <a:endParaRPr lang="uk-UA" dirty="0">
              <a:solidFill>
                <a:schemeClr val="tx1"/>
              </a:solidFill>
            </a:endParaRPr>
          </a:p>
        </p:txBody>
      </p:sp>
      <p:pic>
        <p:nvPicPr>
          <p:cNvPr id="2" name="Рисунок 1">
            <a:extLst>
              <a:ext uri="{FF2B5EF4-FFF2-40B4-BE49-F238E27FC236}">
                <a16:creationId xmlns:a16="http://schemas.microsoft.com/office/drawing/2014/main" id="{E7A86132-6EC9-4275-8ADC-0ACD11C25936}"/>
              </a:ext>
            </a:extLst>
          </p:cNvPr>
          <p:cNvPicPr>
            <a:picLocks noChangeAspect="1"/>
          </p:cNvPicPr>
          <p:nvPr/>
        </p:nvPicPr>
        <p:blipFill>
          <a:blip r:embed="rId2"/>
          <a:stretch>
            <a:fillRect/>
          </a:stretch>
        </p:blipFill>
        <p:spPr>
          <a:xfrm>
            <a:off x="0" y="0"/>
            <a:ext cx="1982308" cy="2610157"/>
          </a:xfrm>
          <a:prstGeom prst="rect">
            <a:avLst/>
          </a:prstGeom>
        </p:spPr>
      </p:pic>
    </p:spTree>
    <p:extLst>
      <p:ext uri="{BB962C8B-B14F-4D97-AF65-F5344CB8AC3E}">
        <p14:creationId xmlns:p14="http://schemas.microsoft.com/office/powerpoint/2010/main" val="217960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загнутый угол 3">
            <a:extLst>
              <a:ext uri="{FF2B5EF4-FFF2-40B4-BE49-F238E27FC236}">
                <a16:creationId xmlns:a16="http://schemas.microsoft.com/office/drawing/2014/main" id="{C0BF6AAD-2A3E-4D93-9431-46217FED66D8}"/>
              </a:ext>
            </a:extLst>
          </p:cNvPr>
          <p:cNvSpPr/>
          <p:nvPr/>
        </p:nvSpPr>
        <p:spPr>
          <a:xfrm>
            <a:off x="2133601" y="1"/>
            <a:ext cx="8780207" cy="6570406"/>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sz="1600" b="1" dirty="0">
              <a:solidFill>
                <a:srgbClr val="002060"/>
              </a:solidFill>
            </a:endParaRPr>
          </a:p>
          <a:p>
            <a:pPr algn="ctr"/>
            <a:endParaRPr lang="uk-UA" sz="1600" b="1" dirty="0">
              <a:solidFill>
                <a:srgbClr val="002060"/>
              </a:solidFill>
            </a:endParaRPr>
          </a:p>
          <a:p>
            <a:pPr algn="ctr"/>
            <a:endParaRPr lang="uk-UA" sz="1600" b="1" dirty="0">
              <a:solidFill>
                <a:srgbClr val="002060"/>
              </a:solidFill>
            </a:endParaRPr>
          </a:p>
          <a:p>
            <a:pPr algn="just"/>
            <a:endParaRPr lang="uk-UA" sz="1600" dirty="0">
              <a:solidFill>
                <a:schemeClr val="tx1"/>
              </a:solidFill>
            </a:endParaRPr>
          </a:p>
          <a:p>
            <a:pPr algn="just"/>
            <a:r>
              <a:rPr lang="en-US" sz="1600" b="1" dirty="0">
                <a:solidFill>
                  <a:schemeClr val="tx1"/>
                </a:solidFill>
              </a:rPr>
              <a:t>• (D) </a:t>
            </a:r>
            <a:r>
              <a:rPr lang="uk-UA" sz="1600" b="1" dirty="0">
                <a:solidFill>
                  <a:schemeClr val="tx1"/>
                </a:solidFill>
              </a:rPr>
              <a:t>Експерименти з іпритом.</a:t>
            </a:r>
          </a:p>
          <a:p>
            <a:pPr algn="just"/>
            <a:r>
              <a:rPr lang="uk-UA" sz="1600" dirty="0">
                <a:solidFill>
                  <a:schemeClr val="tx1"/>
                </a:solidFill>
              </a:rPr>
              <a:t>Дослідження найефективнішого лікування ран, спричинених іпритом. Рани, умисно заподіяні піддослідним, були заражені іпритом.</a:t>
            </a:r>
          </a:p>
          <a:p>
            <a:pPr algn="just"/>
            <a:r>
              <a:rPr lang="uk-UA" sz="1600" b="1" dirty="0">
                <a:solidFill>
                  <a:schemeClr val="tx1"/>
                </a:solidFill>
              </a:rPr>
              <a:t>• (</a:t>
            </a:r>
            <a:r>
              <a:rPr lang="en-US" sz="1600" b="1" dirty="0">
                <a:solidFill>
                  <a:schemeClr val="tx1"/>
                </a:solidFill>
              </a:rPr>
              <a:t>E) </a:t>
            </a:r>
            <a:r>
              <a:rPr lang="uk-UA" sz="1600" b="1" dirty="0">
                <a:solidFill>
                  <a:schemeClr val="tx1"/>
                </a:solidFill>
              </a:rPr>
              <a:t>Експерименти з сульфаніламідами.</a:t>
            </a:r>
          </a:p>
          <a:p>
            <a:pPr algn="just"/>
            <a:r>
              <a:rPr lang="uk-UA" sz="1600" dirty="0">
                <a:solidFill>
                  <a:schemeClr val="tx1"/>
                </a:solidFill>
              </a:rPr>
              <a:t>Піддослідним були умисно заподіяні поранення, і ці рани були інфіковані такими бактеріями, як стрептокок, збудник газової гангрени та правцева паличка. Кровообіг переривали перев’язуванням кровоносних судин з обох кінців рани, щоб імітувати бойові поранення. Інфекцію посилювали тим, що в рани засипали дерев’яну стружку та мелене скло. Інфекцію лікували сульфаніламідами та іншими препаратами, щоб визначити їхню ефективність.</a:t>
            </a:r>
          </a:p>
          <a:p>
            <a:pPr algn="just"/>
            <a:r>
              <a:rPr lang="uk-UA" sz="1600" b="1" dirty="0">
                <a:solidFill>
                  <a:schemeClr val="tx1"/>
                </a:solidFill>
              </a:rPr>
              <a:t>• (</a:t>
            </a:r>
            <a:r>
              <a:rPr lang="en-US" sz="1600" b="1" dirty="0">
                <a:solidFill>
                  <a:schemeClr val="tx1"/>
                </a:solidFill>
              </a:rPr>
              <a:t>F) </a:t>
            </a:r>
            <a:r>
              <a:rPr lang="uk-UA" sz="1600" b="1" dirty="0">
                <a:solidFill>
                  <a:schemeClr val="tx1"/>
                </a:solidFill>
              </a:rPr>
              <a:t>Експерименти з регенерації та трансплантації кісток, м’язів і нервів.</a:t>
            </a:r>
          </a:p>
          <a:p>
            <a:pPr algn="just"/>
            <a:r>
              <a:rPr lang="uk-UA" sz="1600" dirty="0">
                <a:solidFill>
                  <a:schemeClr val="tx1"/>
                </a:solidFill>
              </a:rPr>
              <a:t>У піддослідних видаляли ділянки кісток, м’язів і нервів.</a:t>
            </a:r>
          </a:p>
          <a:p>
            <a:pPr algn="just"/>
            <a:r>
              <a:rPr lang="en-US" b="1" dirty="0">
                <a:solidFill>
                  <a:schemeClr val="tx1"/>
                </a:solidFill>
              </a:rPr>
              <a:t>• (G) </a:t>
            </a:r>
            <a:r>
              <a:rPr lang="uk-UA" b="1" dirty="0">
                <a:solidFill>
                  <a:schemeClr val="tx1"/>
                </a:solidFill>
              </a:rPr>
              <a:t>Експерименти з морською водою.</a:t>
            </a:r>
          </a:p>
          <a:p>
            <a:pPr algn="just"/>
            <a:r>
              <a:rPr lang="uk-UA" dirty="0">
                <a:solidFill>
                  <a:schemeClr val="tx1"/>
                </a:solidFill>
              </a:rPr>
              <a:t>Вивчення різних методів перетворення морської води в питну. Піддослідних повністю позбавляли їжі й давали лише хімічно оброблену морську воду.</a:t>
            </a:r>
          </a:p>
          <a:p>
            <a:pPr algn="just"/>
            <a:r>
              <a:rPr lang="uk-UA" b="1" dirty="0">
                <a:solidFill>
                  <a:schemeClr val="tx1"/>
                </a:solidFill>
              </a:rPr>
              <a:t>• (</a:t>
            </a:r>
            <a:r>
              <a:rPr lang="en-US" b="1" dirty="0">
                <a:solidFill>
                  <a:schemeClr val="tx1"/>
                </a:solidFill>
              </a:rPr>
              <a:t>H) </a:t>
            </a:r>
            <a:r>
              <a:rPr lang="uk-UA" b="1" dirty="0">
                <a:solidFill>
                  <a:schemeClr val="tx1"/>
                </a:solidFill>
              </a:rPr>
              <a:t>Експерименти з епідемічною жовтяницею.</a:t>
            </a:r>
          </a:p>
          <a:p>
            <a:pPr algn="just"/>
            <a:r>
              <a:rPr lang="uk-UA" dirty="0">
                <a:solidFill>
                  <a:schemeClr val="tx1"/>
                </a:solidFill>
              </a:rPr>
              <a:t>Дослідження причин епідемічної жовтяниці та щеплення від неї. Піддослідних умисно заражали епідемічною жовтяницею.</a:t>
            </a:r>
          </a:p>
          <a:p>
            <a:pPr algn="just"/>
            <a:r>
              <a:rPr lang="uk-UA" b="1" dirty="0">
                <a:solidFill>
                  <a:schemeClr val="tx1"/>
                </a:solidFill>
              </a:rPr>
              <a:t>• (</a:t>
            </a:r>
            <a:r>
              <a:rPr lang="en-US" b="1" dirty="0">
                <a:solidFill>
                  <a:schemeClr val="tx1"/>
                </a:solidFill>
              </a:rPr>
              <a:t>I) </a:t>
            </a:r>
            <a:r>
              <a:rPr lang="uk-UA" b="1" dirty="0">
                <a:solidFill>
                  <a:schemeClr val="tx1"/>
                </a:solidFill>
              </a:rPr>
              <a:t>Експерименти зі стерилізації.</a:t>
            </a:r>
          </a:p>
          <a:p>
            <a:pPr algn="just"/>
            <a:r>
              <a:rPr lang="uk-UA" dirty="0">
                <a:solidFill>
                  <a:schemeClr val="tx1"/>
                </a:solidFill>
              </a:rPr>
              <a:t>Розроблення методу стерилізації, який був би придатний для стерилізації мільйонів людей з мінімальними витратами часу та зусиль. Ці експерименти проводили за допомогою рентгенівського випромінювання, хірургічного втручання та різних препаратів. Тисячі жертв були стерилізовані.</a:t>
            </a:r>
          </a:p>
          <a:p>
            <a:pPr algn="just"/>
            <a:endParaRPr lang="uk-UA" dirty="0">
              <a:solidFill>
                <a:schemeClr val="tx1"/>
              </a:solidFill>
            </a:endParaRPr>
          </a:p>
        </p:txBody>
      </p:sp>
      <p:pic>
        <p:nvPicPr>
          <p:cNvPr id="2" name="Рисунок 1">
            <a:extLst>
              <a:ext uri="{FF2B5EF4-FFF2-40B4-BE49-F238E27FC236}">
                <a16:creationId xmlns:a16="http://schemas.microsoft.com/office/drawing/2014/main" id="{E7A86132-6EC9-4275-8ADC-0ACD11C25936}"/>
              </a:ext>
            </a:extLst>
          </p:cNvPr>
          <p:cNvPicPr>
            <a:picLocks noChangeAspect="1"/>
          </p:cNvPicPr>
          <p:nvPr/>
        </p:nvPicPr>
        <p:blipFill>
          <a:blip r:embed="rId2"/>
          <a:stretch>
            <a:fillRect/>
          </a:stretch>
        </p:blipFill>
        <p:spPr>
          <a:xfrm>
            <a:off x="0" y="0"/>
            <a:ext cx="1982308" cy="2610157"/>
          </a:xfrm>
          <a:prstGeom prst="rect">
            <a:avLst/>
          </a:prstGeom>
        </p:spPr>
      </p:pic>
    </p:spTree>
    <p:extLst>
      <p:ext uri="{BB962C8B-B14F-4D97-AF65-F5344CB8AC3E}">
        <p14:creationId xmlns:p14="http://schemas.microsoft.com/office/powerpoint/2010/main" val="343509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загнутый угол 3">
            <a:extLst>
              <a:ext uri="{FF2B5EF4-FFF2-40B4-BE49-F238E27FC236}">
                <a16:creationId xmlns:a16="http://schemas.microsoft.com/office/drawing/2014/main" id="{C0BF6AAD-2A3E-4D93-9431-46217FED66D8}"/>
              </a:ext>
            </a:extLst>
          </p:cNvPr>
          <p:cNvSpPr/>
          <p:nvPr/>
        </p:nvSpPr>
        <p:spPr>
          <a:xfrm>
            <a:off x="2133601" y="1"/>
            <a:ext cx="8780207" cy="6570406"/>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sz="1600" b="1" dirty="0">
              <a:solidFill>
                <a:srgbClr val="002060"/>
              </a:solidFill>
            </a:endParaRPr>
          </a:p>
          <a:p>
            <a:pPr algn="ctr"/>
            <a:endParaRPr lang="uk-UA" sz="1600" b="1" dirty="0">
              <a:solidFill>
                <a:srgbClr val="002060"/>
              </a:solidFill>
            </a:endParaRPr>
          </a:p>
          <a:p>
            <a:pPr algn="ctr"/>
            <a:endParaRPr lang="uk-UA" sz="1600" b="1" dirty="0">
              <a:solidFill>
                <a:srgbClr val="002060"/>
              </a:solidFill>
            </a:endParaRPr>
          </a:p>
          <a:p>
            <a:pPr algn="just"/>
            <a:endParaRPr lang="uk-UA" sz="1600" dirty="0">
              <a:solidFill>
                <a:schemeClr val="tx1"/>
              </a:solidFill>
            </a:endParaRPr>
          </a:p>
          <a:p>
            <a:pPr algn="just"/>
            <a:r>
              <a:rPr lang="en-US" sz="1600" b="1" dirty="0">
                <a:solidFill>
                  <a:schemeClr val="tx1"/>
                </a:solidFill>
              </a:rPr>
              <a:t>• (J) </a:t>
            </a:r>
            <a:r>
              <a:rPr lang="ru-RU" sz="1600" b="1" dirty="0" err="1">
                <a:solidFill>
                  <a:schemeClr val="tx1"/>
                </a:solidFill>
              </a:rPr>
              <a:t>Експерименти</a:t>
            </a:r>
            <a:r>
              <a:rPr lang="ru-RU" sz="1600" b="1" dirty="0">
                <a:solidFill>
                  <a:schemeClr val="tx1"/>
                </a:solidFill>
              </a:rPr>
              <a:t> з </a:t>
            </a:r>
            <a:r>
              <a:rPr lang="ru-RU" sz="1600" b="1" dirty="0" err="1">
                <a:solidFill>
                  <a:schemeClr val="tx1"/>
                </a:solidFill>
              </a:rPr>
              <a:t>висипним</a:t>
            </a:r>
            <a:r>
              <a:rPr lang="ru-RU" sz="1600" b="1" dirty="0">
                <a:solidFill>
                  <a:schemeClr val="tx1"/>
                </a:solidFill>
              </a:rPr>
              <a:t> тифом (</a:t>
            </a:r>
            <a:r>
              <a:rPr lang="en-US" sz="1600" b="1" dirty="0" err="1">
                <a:solidFill>
                  <a:schemeClr val="tx1"/>
                </a:solidFill>
              </a:rPr>
              <a:t>Fleckfieber</a:t>
            </a:r>
            <a:r>
              <a:rPr lang="en-US" sz="1600" b="1" dirty="0">
                <a:solidFill>
                  <a:schemeClr val="tx1"/>
                </a:solidFill>
              </a:rPr>
              <a:t>) </a:t>
            </a:r>
            <a:r>
              <a:rPr lang="ru-RU" sz="1600" b="1" dirty="0">
                <a:solidFill>
                  <a:schemeClr val="tx1"/>
                </a:solidFill>
              </a:rPr>
              <a:t>та </a:t>
            </a:r>
            <a:r>
              <a:rPr lang="ru-RU" sz="1600" b="1" dirty="0" err="1">
                <a:solidFill>
                  <a:schemeClr val="tx1"/>
                </a:solidFill>
              </a:rPr>
              <a:t>іншими</a:t>
            </a:r>
            <a:r>
              <a:rPr lang="ru-RU" sz="1600" b="1" dirty="0">
                <a:solidFill>
                  <a:schemeClr val="tx1"/>
                </a:solidFill>
              </a:rPr>
              <a:t> </a:t>
            </a:r>
            <a:r>
              <a:rPr lang="ru-RU" sz="1600" b="1" dirty="0" err="1">
                <a:solidFill>
                  <a:schemeClr val="tx1"/>
                </a:solidFill>
              </a:rPr>
              <a:t>збудниками</a:t>
            </a:r>
            <a:r>
              <a:rPr lang="ru-RU" sz="1600" b="1" dirty="0">
                <a:solidFill>
                  <a:schemeClr val="tx1"/>
                </a:solidFill>
              </a:rPr>
              <a:t>.</a:t>
            </a:r>
          </a:p>
          <a:p>
            <a:pPr algn="just"/>
            <a:r>
              <a:rPr lang="ru-RU" sz="1600" dirty="0" err="1">
                <a:solidFill>
                  <a:schemeClr val="tx1"/>
                </a:solidFill>
              </a:rPr>
              <a:t>Здорових</a:t>
            </a:r>
            <a:r>
              <a:rPr lang="ru-RU" sz="1600" dirty="0">
                <a:solidFill>
                  <a:schemeClr val="tx1"/>
                </a:solidFill>
              </a:rPr>
              <a:t> </a:t>
            </a:r>
            <a:r>
              <a:rPr lang="ru-RU" sz="1600" dirty="0" err="1">
                <a:solidFill>
                  <a:schemeClr val="tx1"/>
                </a:solidFill>
              </a:rPr>
              <a:t>ув’язнених</a:t>
            </a:r>
            <a:r>
              <a:rPr lang="ru-RU" sz="1600" dirty="0">
                <a:solidFill>
                  <a:schemeClr val="tx1"/>
                </a:solidFill>
              </a:rPr>
              <a:t> </a:t>
            </a:r>
            <a:r>
              <a:rPr lang="ru-RU" sz="1600" dirty="0" err="1">
                <a:solidFill>
                  <a:schemeClr val="tx1"/>
                </a:solidFill>
              </a:rPr>
              <a:t>інфікували</a:t>
            </a:r>
            <a:r>
              <a:rPr lang="ru-RU" sz="1600" dirty="0">
                <a:solidFill>
                  <a:schemeClr val="tx1"/>
                </a:solidFill>
              </a:rPr>
              <a:t> </a:t>
            </a:r>
            <a:r>
              <a:rPr lang="ru-RU" sz="1600" dirty="0" err="1">
                <a:solidFill>
                  <a:schemeClr val="tx1"/>
                </a:solidFill>
              </a:rPr>
              <a:t>вірусом</a:t>
            </a:r>
            <a:r>
              <a:rPr lang="ru-RU" sz="1600" dirty="0">
                <a:solidFill>
                  <a:schemeClr val="tx1"/>
                </a:solidFill>
              </a:rPr>
              <a:t> </a:t>
            </a:r>
            <a:r>
              <a:rPr lang="ru-RU" sz="1600" dirty="0" err="1">
                <a:solidFill>
                  <a:schemeClr val="tx1"/>
                </a:solidFill>
              </a:rPr>
              <a:t>висипного</a:t>
            </a:r>
            <a:r>
              <a:rPr lang="ru-RU" sz="1600" dirty="0">
                <a:solidFill>
                  <a:schemeClr val="tx1"/>
                </a:solidFill>
              </a:rPr>
              <a:t> тифу, </a:t>
            </a:r>
            <a:r>
              <a:rPr lang="ru-RU" sz="1600" dirty="0" err="1">
                <a:solidFill>
                  <a:schemeClr val="tx1"/>
                </a:solidFill>
              </a:rPr>
              <a:t>щоб</a:t>
            </a:r>
            <a:r>
              <a:rPr lang="ru-RU" sz="1600" dirty="0">
                <a:solidFill>
                  <a:schemeClr val="tx1"/>
                </a:solidFill>
              </a:rPr>
              <a:t> </a:t>
            </a:r>
            <a:r>
              <a:rPr lang="ru-RU" sz="1600" dirty="0" err="1">
                <a:solidFill>
                  <a:schemeClr val="tx1"/>
                </a:solidFill>
              </a:rPr>
              <a:t>зберегти</a:t>
            </a:r>
            <a:r>
              <a:rPr lang="ru-RU" sz="1600" dirty="0">
                <a:solidFill>
                  <a:schemeClr val="tx1"/>
                </a:solidFill>
              </a:rPr>
              <a:t> </a:t>
            </a:r>
            <a:r>
              <a:rPr lang="ru-RU" sz="1600" dirty="0" err="1">
                <a:solidFill>
                  <a:schemeClr val="tx1"/>
                </a:solidFill>
              </a:rPr>
              <a:t>вірус</a:t>
            </a:r>
            <a:r>
              <a:rPr lang="ru-RU" sz="1600" dirty="0">
                <a:solidFill>
                  <a:schemeClr val="tx1"/>
                </a:solidFill>
              </a:rPr>
              <a:t> живим; </a:t>
            </a:r>
            <a:r>
              <a:rPr lang="ru-RU" sz="1600" dirty="0" err="1">
                <a:solidFill>
                  <a:schemeClr val="tx1"/>
                </a:solidFill>
              </a:rPr>
              <a:t>внаслідок</a:t>
            </a:r>
            <a:r>
              <a:rPr lang="ru-RU" sz="1600" dirty="0">
                <a:solidFill>
                  <a:schemeClr val="tx1"/>
                </a:solidFill>
              </a:rPr>
              <a:t> </a:t>
            </a:r>
            <a:r>
              <a:rPr lang="ru-RU" sz="1600" dirty="0" err="1">
                <a:solidFill>
                  <a:schemeClr val="tx1"/>
                </a:solidFill>
              </a:rPr>
              <a:t>цього</a:t>
            </a:r>
            <a:r>
              <a:rPr lang="ru-RU" sz="1600" dirty="0">
                <a:solidFill>
                  <a:schemeClr val="tx1"/>
                </a:solidFill>
              </a:rPr>
              <a:t> </a:t>
            </a:r>
            <a:r>
              <a:rPr lang="ru-RU" sz="1600" dirty="0" err="1">
                <a:solidFill>
                  <a:schemeClr val="tx1"/>
                </a:solidFill>
              </a:rPr>
              <a:t>загинули</a:t>
            </a:r>
            <a:r>
              <a:rPr lang="ru-RU" sz="1600" dirty="0">
                <a:solidFill>
                  <a:schemeClr val="tx1"/>
                </a:solidFill>
              </a:rPr>
              <a:t> </a:t>
            </a:r>
            <a:r>
              <a:rPr lang="ru-RU" sz="1600" dirty="0" err="1">
                <a:solidFill>
                  <a:schemeClr val="tx1"/>
                </a:solidFill>
              </a:rPr>
              <a:t>понад</a:t>
            </a:r>
            <a:r>
              <a:rPr lang="ru-RU" sz="1600" dirty="0">
                <a:solidFill>
                  <a:schemeClr val="tx1"/>
                </a:solidFill>
              </a:rPr>
              <a:t> 90 </a:t>
            </a:r>
            <a:r>
              <a:rPr lang="ru-RU" sz="1600" dirty="0" err="1">
                <a:solidFill>
                  <a:schemeClr val="tx1"/>
                </a:solidFill>
              </a:rPr>
              <a:t>відсотків</a:t>
            </a:r>
            <a:r>
              <a:rPr lang="ru-RU" sz="1600" dirty="0">
                <a:solidFill>
                  <a:schemeClr val="tx1"/>
                </a:solidFill>
              </a:rPr>
              <a:t> жертв. Для </a:t>
            </a:r>
            <a:r>
              <a:rPr lang="ru-RU" sz="1600" dirty="0" err="1">
                <a:solidFill>
                  <a:schemeClr val="tx1"/>
                </a:solidFill>
              </a:rPr>
              <a:t>визначення</a:t>
            </a:r>
            <a:r>
              <a:rPr lang="ru-RU" sz="1600" dirty="0">
                <a:solidFill>
                  <a:schemeClr val="tx1"/>
                </a:solidFill>
              </a:rPr>
              <a:t> </a:t>
            </a:r>
            <a:r>
              <a:rPr lang="ru-RU" sz="1600" dirty="0" err="1">
                <a:solidFill>
                  <a:schemeClr val="tx1"/>
                </a:solidFill>
              </a:rPr>
              <a:t>ефективності</a:t>
            </a:r>
            <a:r>
              <a:rPr lang="ru-RU" sz="1600" dirty="0">
                <a:solidFill>
                  <a:schemeClr val="tx1"/>
                </a:solidFill>
              </a:rPr>
              <a:t> вакцин і </a:t>
            </a:r>
            <a:r>
              <a:rPr lang="ru-RU" sz="1600" dirty="0" err="1">
                <a:solidFill>
                  <a:schemeClr val="tx1"/>
                </a:solidFill>
              </a:rPr>
              <a:t>хімічних</a:t>
            </a:r>
            <a:r>
              <a:rPr lang="ru-RU" sz="1600" dirty="0">
                <a:solidFill>
                  <a:schemeClr val="tx1"/>
                </a:solidFill>
              </a:rPr>
              <a:t> </a:t>
            </a:r>
            <a:r>
              <a:rPr lang="ru-RU" sz="1600" dirty="0" err="1">
                <a:solidFill>
                  <a:schemeClr val="tx1"/>
                </a:solidFill>
              </a:rPr>
              <a:t>речовин</a:t>
            </a:r>
            <a:r>
              <a:rPr lang="ru-RU" sz="1600" dirty="0">
                <a:solidFill>
                  <a:schemeClr val="tx1"/>
                </a:solidFill>
              </a:rPr>
              <a:t> </a:t>
            </a:r>
            <a:r>
              <a:rPr lang="ru-RU" sz="1600" dirty="0" err="1">
                <a:solidFill>
                  <a:schemeClr val="tx1"/>
                </a:solidFill>
              </a:rPr>
              <a:t>використовували</a:t>
            </a:r>
            <a:r>
              <a:rPr lang="ru-RU" sz="1600" dirty="0">
                <a:solidFill>
                  <a:schemeClr val="tx1"/>
                </a:solidFill>
              </a:rPr>
              <a:t> </a:t>
            </a:r>
            <a:r>
              <a:rPr lang="ru-RU" sz="1600" dirty="0" err="1">
                <a:solidFill>
                  <a:schemeClr val="tx1"/>
                </a:solidFill>
              </a:rPr>
              <a:t>інших</a:t>
            </a:r>
            <a:r>
              <a:rPr lang="ru-RU" sz="1600" dirty="0">
                <a:solidFill>
                  <a:schemeClr val="tx1"/>
                </a:solidFill>
              </a:rPr>
              <a:t> </a:t>
            </a:r>
            <a:r>
              <a:rPr lang="ru-RU" sz="1600" dirty="0" err="1">
                <a:solidFill>
                  <a:schemeClr val="tx1"/>
                </a:solidFill>
              </a:rPr>
              <a:t>здорових</a:t>
            </a:r>
            <a:r>
              <a:rPr lang="ru-RU" sz="1600" dirty="0">
                <a:solidFill>
                  <a:schemeClr val="tx1"/>
                </a:solidFill>
              </a:rPr>
              <a:t> </a:t>
            </a:r>
            <a:r>
              <a:rPr lang="ru-RU" sz="1600" dirty="0" err="1">
                <a:solidFill>
                  <a:schemeClr val="tx1"/>
                </a:solidFill>
              </a:rPr>
              <a:t>ув’язнених</a:t>
            </a:r>
            <a:r>
              <a:rPr lang="ru-RU" sz="1600" dirty="0">
                <a:solidFill>
                  <a:schemeClr val="tx1"/>
                </a:solidFill>
              </a:rPr>
              <a:t>. </a:t>
            </a:r>
            <a:r>
              <a:rPr lang="ru-RU" sz="1600" dirty="0" err="1">
                <a:solidFill>
                  <a:schemeClr val="tx1"/>
                </a:solidFill>
              </a:rPr>
              <a:t>Деяких</a:t>
            </a:r>
            <a:r>
              <a:rPr lang="ru-RU" sz="1600" dirty="0">
                <a:solidFill>
                  <a:schemeClr val="tx1"/>
                </a:solidFill>
              </a:rPr>
              <a:t> </a:t>
            </a:r>
            <a:r>
              <a:rPr lang="ru-RU" sz="1600" dirty="0" err="1">
                <a:solidFill>
                  <a:schemeClr val="tx1"/>
                </a:solidFill>
              </a:rPr>
              <a:t>із</a:t>
            </a:r>
            <a:r>
              <a:rPr lang="ru-RU" sz="1600" dirty="0">
                <a:solidFill>
                  <a:schemeClr val="tx1"/>
                </a:solidFill>
              </a:rPr>
              <a:t> них </a:t>
            </a:r>
            <a:r>
              <a:rPr lang="ru-RU" sz="1600" dirty="0" err="1">
                <a:solidFill>
                  <a:schemeClr val="tx1"/>
                </a:solidFill>
              </a:rPr>
              <a:t>вакцинували</a:t>
            </a:r>
            <a:r>
              <a:rPr lang="ru-RU" sz="1600" dirty="0">
                <a:solidFill>
                  <a:schemeClr val="tx1"/>
                </a:solidFill>
              </a:rPr>
              <a:t> </a:t>
            </a:r>
            <a:r>
              <a:rPr lang="ru-RU" sz="1600" dirty="0" err="1">
                <a:solidFill>
                  <a:schemeClr val="tx1"/>
                </a:solidFill>
              </a:rPr>
              <a:t>певною</a:t>
            </a:r>
            <a:r>
              <a:rPr lang="ru-RU" sz="1600" dirty="0">
                <a:solidFill>
                  <a:schemeClr val="tx1"/>
                </a:solidFill>
              </a:rPr>
              <a:t> вакциною </a:t>
            </a:r>
            <a:r>
              <a:rPr lang="ru-RU" sz="1600" dirty="0" err="1">
                <a:solidFill>
                  <a:schemeClr val="tx1"/>
                </a:solidFill>
              </a:rPr>
              <a:t>або</a:t>
            </a:r>
            <a:r>
              <a:rPr lang="ru-RU" sz="1600" dirty="0">
                <a:solidFill>
                  <a:schemeClr val="tx1"/>
                </a:solidFill>
              </a:rPr>
              <a:t> </a:t>
            </a:r>
            <a:r>
              <a:rPr lang="ru-RU" sz="1600" dirty="0" err="1">
                <a:solidFill>
                  <a:schemeClr val="tx1"/>
                </a:solidFill>
              </a:rPr>
              <a:t>їм</a:t>
            </a:r>
            <a:r>
              <a:rPr lang="ru-RU" sz="1600" dirty="0">
                <a:solidFill>
                  <a:schemeClr val="tx1"/>
                </a:solidFill>
              </a:rPr>
              <a:t> давали </a:t>
            </a:r>
            <a:r>
              <a:rPr lang="ru-RU" sz="1600" dirty="0" err="1">
                <a:solidFill>
                  <a:schemeClr val="tx1"/>
                </a:solidFill>
              </a:rPr>
              <a:t>споживати</a:t>
            </a:r>
            <a:r>
              <a:rPr lang="ru-RU" sz="1600" dirty="0">
                <a:solidFill>
                  <a:schemeClr val="tx1"/>
                </a:solidFill>
              </a:rPr>
              <a:t> </a:t>
            </a:r>
            <a:r>
              <a:rPr lang="ru-RU" sz="1600" dirty="0" err="1">
                <a:solidFill>
                  <a:schemeClr val="tx1"/>
                </a:solidFill>
              </a:rPr>
              <a:t>певну</a:t>
            </a:r>
            <a:r>
              <a:rPr lang="ru-RU" sz="1600" dirty="0">
                <a:solidFill>
                  <a:schemeClr val="tx1"/>
                </a:solidFill>
              </a:rPr>
              <a:t> </a:t>
            </a:r>
            <a:r>
              <a:rPr lang="ru-RU" sz="1600" dirty="0" err="1">
                <a:solidFill>
                  <a:schemeClr val="tx1"/>
                </a:solidFill>
              </a:rPr>
              <a:t>хімічну</a:t>
            </a:r>
            <a:r>
              <a:rPr lang="ru-RU" sz="1600" dirty="0">
                <a:solidFill>
                  <a:schemeClr val="tx1"/>
                </a:solidFill>
              </a:rPr>
              <a:t> </a:t>
            </a:r>
            <a:r>
              <a:rPr lang="ru-RU" sz="1600" dirty="0" err="1">
                <a:solidFill>
                  <a:schemeClr val="tx1"/>
                </a:solidFill>
              </a:rPr>
              <a:t>речовину</a:t>
            </a:r>
            <a:r>
              <a:rPr lang="ru-RU" sz="1600" dirty="0">
                <a:solidFill>
                  <a:schemeClr val="tx1"/>
                </a:solidFill>
              </a:rPr>
              <a:t>, а </a:t>
            </a:r>
            <a:r>
              <a:rPr lang="ru-RU" sz="1600" dirty="0" err="1">
                <a:solidFill>
                  <a:schemeClr val="tx1"/>
                </a:solidFill>
              </a:rPr>
              <a:t>потім</a:t>
            </a:r>
            <a:r>
              <a:rPr lang="ru-RU" sz="1600" dirty="0">
                <a:solidFill>
                  <a:schemeClr val="tx1"/>
                </a:solidFill>
              </a:rPr>
              <a:t> </a:t>
            </a:r>
            <a:r>
              <a:rPr lang="ru-RU" sz="1600" dirty="0" err="1">
                <a:solidFill>
                  <a:schemeClr val="tx1"/>
                </a:solidFill>
              </a:rPr>
              <a:t>інфікували</a:t>
            </a:r>
            <a:r>
              <a:rPr lang="ru-RU" sz="1600" dirty="0">
                <a:solidFill>
                  <a:schemeClr val="tx1"/>
                </a:solidFill>
              </a:rPr>
              <a:t> </a:t>
            </a:r>
            <a:r>
              <a:rPr lang="ru-RU" sz="1600" dirty="0" err="1">
                <a:solidFill>
                  <a:schemeClr val="tx1"/>
                </a:solidFill>
              </a:rPr>
              <a:t>вірусом</a:t>
            </a:r>
            <a:r>
              <a:rPr lang="ru-RU" sz="1600" dirty="0">
                <a:solidFill>
                  <a:schemeClr val="tx1"/>
                </a:solidFill>
              </a:rPr>
              <a:t>. </a:t>
            </a:r>
            <a:r>
              <a:rPr lang="ru-RU" sz="1600" dirty="0" err="1">
                <a:solidFill>
                  <a:schemeClr val="tx1"/>
                </a:solidFill>
              </a:rPr>
              <a:t>Інших</a:t>
            </a:r>
            <a:r>
              <a:rPr lang="ru-RU" sz="1600" dirty="0">
                <a:solidFill>
                  <a:schemeClr val="tx1"/>
                </a:solidFill>
              </a:rPr>
              <a:t> </a:t>
            </a:r>
            <a:r>
              <a:rPr lang="ru-RU" sz="1600" dirty="0" err="1">
                <a:solidFill>
                  <a:schemeClr val="tx1"/>
                </a:solidFill>
              </a:rPr>
              <a:t>інфікували</a:t>
            </a:r>
            <a:r>
              <a:rPr lang="ru-RU" sz="1600" dirty="0">
                <a:solidFill>
                  <a:schemeClr val="tx1"/>
                </a:solidFill>
              </a:rPr>
              <a:t> без будь-</a:t>
            </a:r>
            <a:r>
              <a:rPr lang="ru-RU" sz="1600" dirty="0" err="1">
                <a:solidFill>
                  <a:schemeClr val="tx1"/>
                </a:solidFill>
              </a:rPr>
              <a:t>якого</a:t>
            </a:r>
            <a:r>
              <a:rPr lang="ru-RU" sz="1600" dirty="0">
                <a:solidFill>
                  <a:schemeClr val="tx1"/>
                </a:solidFill>
              </a:rPr>
              <a:t> </a:t>
            </a:r>
            <a:r>
              <a:rPr lang="ru-RU" sz="1600" dirty="0" err="1">
                <a:solidFill>
                  <a:schemeClr val="tx1"/>
                </a:solidFill>
              </a:rPr>
              <a:t>попереднього</a:t>
            </a:r>
            <a:r>
              <a:rPr lang="ru-RU" sz="1600" dirty="0">
                <a:solidFill>
                  <a:schemeClr val="tx1"/>
                </a:solidFill>
              </a:rPr>
              <a:t> </a:t>
            </a:r>
            <a:r>
              <a:rPr lang="ru-RU" sz="1600" dirty="0" err="1">
                <a:solidFill>
                  <a:schemeClr val="tx1"/>
                </a:solidFill>
              </a:rPr>
              <a:t>захисту</a:t>
            </a:r>
            <a:r>
              <a:rPr lang="ru-RU" sz="1600" dirty="0">
                <a:solidFill>
                  <a:schemeClr val="tx1"/>
                </a:solidFill>
              </a:rPr>
              <a:t>, як </a:t>
            </a:r>
            <a:r>
              <a:rPr lang="ru-RU" sz="1600" dirty="0" err="1">
                <a:solidFill>
                  <a:schemeClr val="tx1"/>
                </a:solidFill>
              </a:rPr>
              <a:t>контрольну</a:t>
            </a:r>
            <a:r>
              <a:rPr lang="ru-RU" sz="1600" dirty="0">
                <a:solidFill>
                  <a:schemeClr val="tx1"/>
                </a:solidFill>
              </a:rPr>
              <a:t> </a:t>
            </a:r>
            <a:r>
              <a:rPr lang="ru-RU" sz="1600" dirty="0" err="1">
                <a:solidFill>
                  <a:schemeClr val="tx1"/>
                </a:solidFill>
              </a:rPr>
              <a:t>групу</a:t>
            </a:r>
            <a:r>
              <a:rPr lang="ru-RU" sz="1600" dirty="0">
                <a:solidFill>
                  <a:schemeClr val="tx1"/>
                </a:solidFill>
              </a:rPr>
              <a:t>. </a:t>
            </a:r>
            <a:r>
              <a:rPr lang="ru-RU" sz="1600" dirty="0" err="1">
                <a:solidFill>
                  <a:schemeClr val="tx1"/>
                </a:solidFill>
              </a:rPr>
              <a:t>Сотні</a:t>
            </a:r>
            <a:r>
              <a:rPr lang="ru-RU" sz="1600" dirty="0">
                <a:solidFill>
                  <a:schemeClr val="tx1"/>
                </a:solidFill>
              </a:rPr>
              <a:t> </a:t>
            </a:r>
            <a:r>
              <a:rPr lang="ru-RU" sz="1600" dirty="0" err="1">
                <a:solidFill>
                  <a:schemeClr val="tx1"/>
                </a:solidFill>
              </a:rPr>
              <a:t>піддослідних</a:t>
            </a:r>
            <a:r>
              <a:rPr lang="ru-RU" sz="1600" dirty="0">
                <a:solidFill>
                  <a:schemeClr val="tx1"/>
                </a:solidFill>
              </a:rPr>
              <a:t> </a:t>
            </a:r>
            <a:r>
              <a:rPr lang="ru-RU" sz="1600" dirty="0" err="1">
                <a:solidFill>
                  <a:schemeClr val="tx1"/>
                </a:solidFill>
              </a:rPr>
              <a:t>загинули</a:t>
            </a:r>
            <a:r>
              <a:rPr lang="ru-RU" sz="1600" dirty="0">
                <a:solidFill>
                  <a:schemeClr val="tx1"/>
                </a:solidFill>
              </a:rPr>
              <a:t>. </a:t>
            </a:r>
            <a:r>
              <a:rPr lang="ru-RU" sz="1600" dirty="0" err="1">
                <a:solidFill>
                  <a:schemeClr val="tx1"/>
                </a:solidFill>
              </a:rPr>
              <a:t>Також</a:t>
            </a:r>
            <a:r>
              <a:rPr lang="ru-RU" sz="1600" dirty="0">
                <a:solidFill>
                  <a:schemeClr val="tx1"/>
                </a:solidFill>
              </a:rPr>
              <a:t> проводили </a:t>
            </a:r>
            <a:r>
              <a:rPr lang="ru-RU" sz="1600" dirty="0" err="1">
                <a:solidFill>
                  <a:schemeClr val="tx1"/>
                </a:solidFill>
              </a:rPr>
              <a:t>експерименти</a:t>
            </a:r>
            <a:r>
              <a:rPr lang="ru-RU" sz="1600" dirty="0">
                <a:solidFill>
                  <a:schemeClr val="tx1"/>
                </a:solidFill>
              </a:rPr>
              <a:t> з </a:t>
            </a:r>
            <a:r>
              <a:rPr lang="ru-RU" sz="1600" dirty="0" err="1">
                <a:solidFill>
                  <a:schemeClr val="tx1"/>
                </a:solidFill>
              </a:rPr>
              <a:t>жовтою</a:t>
            </a:r>
            <a:r>
              <a:rPr lang="ru-RU" sz="1600" dirty="0">
                <a:solidFill>
                  <a:schemeClr val="tx1"/>
                </a:solidFill>
              </a:rPr>
              <a:t> </a:t>
            </a:r>
            <a:r>
              <a:rPr lang="ru-RU" sz="1600" dirty="0" err="1">
                <a:solidFill>
                  <a:schemeClr val="tx1"/>
                </a:solidFill>
              </a:rPr>
              <a:t>лихоманкою</a:t>
            </a:r>
            <a:r>
              <a:rPr lang="ru-RU" sz="1600" dirty="0">
                <a:solidFill>
                  <a:schemeClr val="tx1"/>
                </a:solidFill>
              </a:rPr>
              <a:t>, </a:t>
            </a:r>
            <a:r>
              <a:rPr lang="ru-RU" sz="1600" dirty="0" err="1">
                <a:solidFill>
                  <a:schemeClr val="tx1"/>
                </a:solidFill>
              </a:rPr>
              <a:t>віспою</a:t>
            </a:r>
            <a:r>
              <a:rPr lang="ru-RU" sz="1600" dirty="0">
                <a:solidFill>
                  <a:schemeClr val="tx1"/>
                </a:solidFill>
              </a:rPr>
              <a:t>, паратифами А і В, холерою і </a:t>
            </a:r>
            <a:r>
              <a:rPr lang="ru-RU" sz="1600" dirty="0" err="1">
                <a:solidFill>
                  <a:schemeClr val="tx1"/>
                </a:solidFill>
              </a:rPr>
              <a:t>дифтерією</a:t>
            </a:r>
            <a:r>
              <a:rPr lang="ru-RU" sz="1600" dirty="0">
                <a:solidFill>
                  <a:schemeClr val="tx1"/>
                </a:solidFill>
              </a:rPr>
              <a:t>.</a:t>
            </a:r>
          </a:p>
          <a:p>
            <a:pPr algn="just"/>
            <a:r>
              <a:rPr lang="ru-RU" sz="1600" b="1" dirty="0">
                <a:solidFill>
                  <a:schemeClr val="tx1"/>
                </a:solidFill>
              </a:rPr>
              <a:t>• (</a:t>
            </a:r>
            <a:r>
              <a:rPr lang="en-US" sz="1600" b="1" dirty="0">
                <a:solidFill>
                  <a:schemeClr val="tx1"/>
                </a:solidFill>
              </a:rPr>
              <a:t>K) </a:t>
            </a:r>
            <a:r>
              <a:rPr lang="ru-RU" sz="1600" b="1" dirty="0" err="1">
                <a:solidFill>
                  <a:schemeClr val="tx1"/>
                </a:solidFill>
              </a:rPr>
              <a:t>Експерименти</a:t>
            </a:r>
            <a:r>
              <a:rPr lang="ru-RU" sz="1600" b="1" dirty="0">
                <a:solidFill>
                  <a:schemeClr val="tx1"/>
                </a:solidFill>
              </a:rPr>
              <a:t> з </a:t>
            </a:r>
            <a:r>
              <a:rPr lang="ru-RU" sz="1600" b="1" dirty="0" err="1">
                <a:solidFill>
                  <a:schemeClr val="tx1"/>
                </a:solidFill>
              </a:rPr>
              <a:t>отрутою</a:t>
            </a:r>
            <a:r>
              <a:rPr lang="ru-RU" sz="1600" b="1" dirty="0">
                <a:solidFill>
                  <a:schemeClr val="tx1"/>
                </a:solidFill>
              </a:rPr>
              <a:t>.</a:t>
            </a:r>
          </a:p>
          <a:p>
            <a:pPr algn="just"/>
            <a:r>
              <a:rPr lang="ru-RU" sz="1600" dirty="0" err="1">
                <a:solidFill>
                  <a:schemeClr val="tx1"/>
                </a:solidFill>
              </a:rPr>
              <a:t>Отрути</a:t>
            </a:r>
            <a:r>
              <a:rPr lang="ru-RU" sz="1600" dirty="0">
                <a:solidFill>
                  <a:schemeClr val="tx1"/>
                </a:solidFill>
              </a:rPr>
              <a:t> </a:t>
            </a:r>
            <a:r>
              <a:rPr lang="ru-RU" sz="1600" dirty="0" err="1">
                <a:solidFill>
                  <a:schemeClr val="tx1"/>
                </a:solidFill>
              </a:rPr>
              <a:t>таємно</a:t>
            </a:r>
            <a:r>
              <a:rPr lang="ru-RU" sz="1600" dirty="0">
                <a:solidFill>
                  <a:schemeClr val="tx1"/>
                </a:solidFill>
              </a:rPr>
              <a:t> вводили </a:t>
            </a:r>
            <a:r>
              <a:rPr lang="ru-RU" sz="1600" dirty="0" err="1">
                <a:solidFill>
                  <a:schemeClr val="tx1"/>
                </a:solidFill>
              </a:rPr>
              <a:t>піддослідним</a:t>
            </a:r>
            <a:r>
              <a:rPr lang="ru-RU" sz="1600" dirty="0">
                <a:solidFill>
                  <a:schemeClr val="tx1"/>
                </a:solidFill>
              </a:rPr>
              <a:t> разом з </a:t>
            </a:r>
            <a:r>
              <a:rPr lang="ru-RU" sz="1600" dirty="0" err="1">
                <a:solidFill>
                  <a:schemeClr val="tx1"/>
                </a:solidFill>
              </a:rPr>
              <a:t>їжею</a:t>
            </a:r>
            <a:r>
              <a:rPr lang="ru-RU" sz="1600" dirty="0">
                <a:solidFill>
                  <a:schemeClr val="tx1"/>
                </a:solidFill>
              </a:rPr>
              <a:t>. </a:t>
            </a:r>
          </a:p>
          <a:p>
            <a:pPr algn="just"/>
            <a:r>
              <a:rPr lang="ru-RU" sz="1600" dirty="0" err="1">
                <a:solidFill>
                  <a:schemeClr val="tx1"/>
                </a:solidFill>
              </a:rPr>
              <a:t>Потерпілі</a:t>
            </a:r>
            <a:r>
              <a:rPr lang="ru-RU" sz="1600" dirty="0">
                <a:solidFill>
                  <a:schemeClr val="tx1"/>
                </a:solidFill>
              </a:rPr>
              <a:t> помирали </a:t>
            </a:r>
            <a:r>
              <a:rPr lang="ru-RU" sz="1600" dirty="0" err="1">
                <a:solidFill>
                  <a:schemeClr val="tx1"/>
                </a:solidFill>
              </a:rPr>
              <a:t>від</a:t>
            </a:r>
            <a:r>
              <a:rPr lang="ru-RU" sz="1600" dirty="0">
                <a:solidFill>
                  <a:schemeClr val="tx1"/>
                </a:solidFill>
              </a:rPr>
              <a:t> </a:t>
            </a:r>
            <a:r>
              <a:rPr lang="ru-RU" sz="1600" dirty="0" err="1">
                <a:solidFill>
                  <a:schemeClr val="tx1"/>
                </a:solidFill>
              </a:rPr>
              <a:t>отрути</a:t>
            </a:r>
            <a:r>
              <a:rPr lang="ru-RU" sz="1600" dirty="0">
                <a:solidFill>
                  <a:schemeClr val="tx1"/>
                </a:solidFill>
              </a:rPr>
              <a:t> </a:t>
            </a:r>
            <a:r>
              <a:rPr lang="ru-RU" sz="1600" dirty="0" err="1">
                <a:solidFill>
                  <a:schemeClr val="tx1"/>
                </a:solidFill>
              </a:rPr>
              <a:t>або</a:t>
            </a:r>
            <a:r>
              <a:rPr lang="ru-RU" sz="1600" dirty="0">
                <a:solidFill>
                  <a:schemeClr val="tx1"/>
                </a:solidFill>
              </a:rPr>
              <a:t> </a:t>
            </a:r>
            <a:r>
              <a:rPr lang="ru-RU" sz="1600" dirty="0" err="1">
                <a:solidFill>
                  <a:schemeClr val="tx1"/>
                </a:solidFill>
              </a:rPr>
              <a:t>їх</a:t>
            </a:r>
            <a:r>
              <a:rPr lang="ru-RU" sz="1600" dirty="0">
                <a:solidFill>
                  <a:schemeClr val="tx1"/>
                </a:solidFill>
              </a:rPr>
              <a:t> </a:t>
            </a:r>
            <a:r>
              <a:rPr lang="ru-RU" sz="1600" dirty="0" err="1">
                <a:solidFill>
                  <a:schemeClr val="tx1"/>
                </a:solidFill>
              </a:rPr>
              <a:t>негайно</a:t>
            </a:r>
            <a:r>
              <a:rPr lang="ru-RU" sz="1600" dirty="0">
                <a:solidFill>
                  <a:schemeClr val="tx1"/>
                </a:solidFill>
              </a:rPr>
              <a:t> вбивали, </a:t>
            </a:r>
            <a:r>
              <a:rPr lang="ru-RU" sz="1600" dirty="0" err="1">
                <a:solidFill>
                  <a:schemeClr val="tx1"/>
                </a:solidFill>
              </a:rPr>
              <a:t>щоб</a:t>
            </a:r>
            <a:r>
              <a:rPr lang="ru-RU" sz="1600" dirty="0">
                <a:solidFill>
                  <a:schemeClr val="tx1"/>
                </a:solidFill>
              </a:rPr>
              <a:t> </a:t>
            </a:r>
            <a:r>
              <a:rPr lang="ru-RU" sz="1600" dirty="0" err="1">
                <a:solidFill>
                  <a:schemeClr val="tx1"/>
                </a:solidFill>
              </a:rPr>
              <a:t>можна</a:t>
            </a:r>
            <a:r>
              <a:rPr lang="ru-RU" sz="1600" dirty="0">
                <a:solidFill>
                  <a:schemeClr val="tx1"/>
                </a:solidFill>
              </a:rPr>
              <a:t> </a:t>
            </a:r>
            <a:r>
              <a:rPr lang="ru-RU" sz="1600" dirty="0" err="1">
                <a:solidFill>
                  <a:schemeClr val="tx1"/>
                </a:solidFill>
              </a:rPr>
              <a:t>було</a:t>
            </a:r>
            <a:r>
              <a:rPr lang="ru-RU" sz="1600" dirty="0">
                <a:solidFill>
                  <a:schemeClr val="tx1"/>
                </a:solidFill>
              </a:rPr>
              <a:t> провести </a:t>
            </a:r>
            <a:r>
              <a:rPr lang="ru-RU" sz="1600" dirty="0" err="1">
                <a:solidFill>
                  <a:schemeClr val="tx1"/>
                </a:solidFill>
              </a:rPr>
              <a:t>розтин</a:t>
            </a:r>
            <a:r>
              <a:rPr lang="ru-RU" sz="1600" dirty="0">
                <a:solidFill>
                  <a:schemeClr val="tx1"/>
                </a:solidFill>
              </a:rPr>
              <a:t>. У </a:t>
            </a:r>
            <a:r>
              <a:rPr lang="ru-RU" sz="1600" dirty="0" err="1">
                <a:solidFill>
                  <a:schemeClr val="tx1"/>
                </a:solidFill>
              </a:rPr>
              <a:t>деяких</a:t>
            </a:r>
            <a:r>
              <a:rPr lang="ru-RU" sz="1600" dirty="0">
                <a:solidFill>
                  <a:schemeClr val="tx1"/>
                </a:solidFill>
              </a:rPr>
              <a:t> </a:t>
            </a:r>
            <a:r>
              <a:rPr lang="ru-RU" sz="1600" dirty="0" err="1">
                <a:solidFill>
                  <a:schemeClr val="tx1"/>
                </a:solidFill>
              </a:rPr>
              <a:t>піддослідних</a:t>
            </a:r>
            <a:r>
              <a:rPr lang="ru-RU" sz="1600" dirty="0">
                <a:solidFill>
                  <a:schemeClr val="tx1"/>
                </a:solidFill>
              </a:rPr>
              <a:t> </a:t>
            </a:r>
            <a:r>
              <a:rPr lang="ru-RU" sz="1600" dirty="0" err="1">
                <a:solidFill>
                  <a:schemeClr val="tx1"/>
                </a:solidFill>
              </a:rPr>
              <a:t>стріляли</a:t>
            </a:r>
            <a:r>
              <a:rPr lang="ru-RU" sz="1600" dirty="0">
                <a:solidFill>
                  <a:schemeClr val="tx1"/>
                </a:solidFill>
              </a:rPr>
              <a:t> </a:t>
            </a:r>
            <a:r>
              <a:rPr lang="ru-RU" sz="1600" dirty="0" err="1">
                <a:solidFill>
                  <a:schemeClr val="tx1"/>
                </a:solidFill>
              </a:rPr>
              <a:t>отруйними</a:t>
            </a:r>
            <a:r>
              <a:rPr lang="ru-RU" sz="1600" dirty="0">
                <a:solidFill>
                  <a:schemeClr val="tx1"/>
                </a:solidFill>
              </a:rPr>
              <a:t> кулями.</a:t>
            </a:r>
          </a:p>
          <a:p>
            <a:pPr algn="just"/>
            <a:r>
              <a:rPr lang="ru-RU" sz="1600" b="1" dirty="0">
                <a:solidFill>
                  <a:schemeClr val="tx1"/>
                </a:solidFill>
              </a:rPr>
              <a:t>• (</a:t>
            </a:r>
            <a:r>
              <a:rPr lang="en-US" sz="1600" b="1" dirty="0">
                <a:solidFill>
                  <a:schemeClr val="tx1"/>
                </a:solidFill>
              </a:rPr>
              <a:t>L) </a:t>
            </a:r>
            <a:r>
              <a:rPr lang="ru-RU" sz="1600" b="1" dirty="0" err="1">
                <a:solidFill>
                  <a:schemeClr val="tx1"/>
                </a:solidFill>
              </a:rPr>
              <a:t>Експерименти</a:t>
            </a:r>
            <a:r>
              <a:rPr lang="ru-RU" sz="1600" b="1" dirty="0">
                <a:solidFill>
                  <a:schemeClr val="tx1"/>
                </a:solidFill>
              </a:rPr>
              <a:t> </a:t>
            </a:r>
            <a:r>
              <a:rPr lang="ru-RU" sz="1600" b="1" dirty="0" err="1">
                <a:solidFill>
                  <a:schemeClr val="tx1"/>
                </a:solidFill>
              </a:rPr>
              <a:t>із</a:t>
            </a:r>
            <a:r>
              <a:rPr lang="ru-RU" sz="1600" b="1" dirty="0">
                <a:solidFill>
                  <a:schemeClr val="tx1"/>
                </a:solidFill>
              </a:rPr>
              <a:t> </a:t>
            </a:r>
            <a:r>
              <a:rPr lang="ru-RU" sz="1600" b="1" dirty="0" err="1">
                <a:solidFill>
                  <a:schemeClr val="tx1"/>
                </a:solidFill>
              </a:rPr>
              <a:t>запалювальними</a:t>
            </a:r>
            <a:r>
              <a:rPr lang="ru-RU" sz="1600" b="1" dirty="0">
                <a:solidFill>
                  <a:schemeClr val="tx1"/>
                </a:solidFill>
              </a:rPr>
              <a:t> бомбами.</a:t>
            </a:r>
          </a:p>
          <a:p>
            <a:pPr algn="just"/>
            <a:r>
              <a:rPr lang="ru-RU" sz="1600" dirty="0" err="1">
                <a:solidFill>
                  <a:schemeClr val="tx1"/>
                </a:solidFill>
              </a:rPr>
              <a:t>Перевірка</a:t>
            </a:r>
            <a:r>
              <a:rPr lang="ru-RU" sz="1600" dirty="0">
                <a:solidFill>
                  <a:schemeClr val="tx1"/>
                </a:solidFill>
              </a:rPr>
              <a:t> </a:t>
            </a:r>
            <a:r>
              <a:rPr lang="ru-RU" sz="1600" dirty="0" err="1">
                <a:solidFill>
                  <a:schemeClr val="tx1"/>
                </a:solidFill>
              </a:rPr>
              <a:t>дії</a:t>
            </a:r>
            <a:r>
              <a:rPr lang="ru-RU" sz="1600" dirty="0">
                <a:solidFill>
                  <a:schemeClr val="tx1"/>
                </a:solidFill>
              </a:rPr>
              <a:t> </a:t>
            </a:r>
            <a:r>
              <a:rPr lang="ru-RU" sz="1600" dirty="0" err="1">
                <a:solidFill>
                  <a:schemeClr val="tx1"/>
                </a:solidFill>
              </a:rPr>
              <a:t>різних</a:t>
            </a:r>
            <a:r>
              <a:rPr lang="ru-RU" sz="1600" dirty="0">
                <a:solidFill>
                  <a:schemeClr val="tx1"/>
                </a:solidFill>
              </a:rPr>
              <a:t> </a:t>
            </a:r>
            <a:r>
              <a:rPr lang="ru-RU" sz="1600" dirty="0" err="1">
                <a:solidFill>
                  <a:schemeClr val="tx1"/>
                </a:solidFill>
              </a:rPr>
              <a:t>фармацевтичних</a:t>
            </a:r>
            <a:r>
              <a:rPr lang="ru-RU" sz="1600" dirty="0">
                <a:solidFill>
                  <a:schemeClr val="tx1"/>
                </a:solidFill>
              </a:rPr>
              <a:t> </a:t>
            </a:r>
            <a:r>
              <a:rPr lang="ru-RU" sz="1600" dirty="0" err="1">
                <a:solidFill>
                  <a:schemeClr val="tx1"/>
                </a:solidFill>
              </a:rPr>
              <a:t>препаратів</a:t>
            </a:r>
            <a:r>
              <a:rPr lang="ru-RU" sz="1600" dirty="0">
                <a:solidFill>
                  <a:schemeClr val="tx1"/>
                </a:solidFill>
              </a:rPr>
              <a:t> на </a:t>
            </a:r>
            <a:r>
              <a:rPr lang="ru-RU" sz="1600" dirty="0" err="1">
                <a:solidFill>
                  <a:schemeClr val="tx1"/>
                </a:solidFill>
              </a:rPr>
              <a:t>фосфорні</a:t>
            </a:r>
            <a:r>
              <a:rPr lang="ru-RU" sz="1600" dirty="0">
                <a:solidFill>
                  <a:schemeClr val="tx1"/>
                </a:solidFill>
              </a:rPr>
              <a:t> </a:t>
            </a:r>
            <a:r>
              <a:rPr lang="ru-RU" sz="1600" dirty="0" err="1">
                <a:solidFill>
                  <a:schemeClr val="tx1"/>
                </a:solidFill>
              </a:rPr>
              <a:t>опіки</a:t>
            </a:r>
            <a:r>
              <a:rPr lang="ru-RU" sz="1600" dirty="0">
                <a:solidFill>
                  <a:schemeClr val="tx1"/>
                </a:solidFill>
              </a:rPr>
              <a:t>. </a:t>
            </a:r>
            <a:r>
              <a:rPr lang="ru-RU" sz="1600" dirty="0" err="1">
                <a:solidFill>
                  <a:schemeClr val="tx1"/>
                </a:solidFill>
              </a:rPr>
              <a:t>Цих</a:t>
            </a:r>
            <a:r>
              <a:rPr lang="ru-RU" sz="1600" dirty="0">
                <a:solidFill>
                  <a:schemeClr val="tx1"/>
                </a:solidFill>
              </a:rPr>
              <a:t> </a:t>
            </a:r>
            <a:r>
              <a:rPr lang="ru-RU" sz="1600" dirty="0" err="1">
                <a:solidFill>
                  <a:schemeClr val="tx1"/>
                </a:solidFill>
              </a:rPr>
              <a:t>опіків</a:t>
            </a:r>
            <a:r>
              <a:rPr lang="ru-RU" sz="1600" dirty="0">
                <a:solidFill>
                  <a:schemeClr val="tx1"/>
                </a:solidFill>
              </a:rPr>
              <a:t> </a:t>
            </a:r>
            <a:r>
              <a:rPr lang="ru-RU" sz="1600" dirty="0" err="1">
                <a:solidFill>
                  <a:schemeClr val="tx1"/>
                </a:solidFill>
              </a:rPr>
              <a:t>завдавали</a:t>
            </a:r>
            <a:r>
              <a:rPr lang="ru-RU" sz="1600" dirty="0">
                <a:solidFill>
                  <a:schemeClr val="tx1"/>
                </a:solidFill>
              </a:rPr>
              <a:t> </a:t>
            </a:r>
            <a:r>
              <a:rPr lang="ru-RU" sz="1600" dirty="0" err="1">
                <a:solidFill>
                  <a:schemeClr val="tx1"/>
                </a:solidFill>
              </a:rPr>
              <a:t>піддослідним</a:t>
            </a:r>
            <a:r>
              <a:rPr lang="ru-RU" sz="1600" dirty="0">
                <a:solidFill>
                  <a:schemeClr val="tx1"/>
                </a:solidFill>
              </a:rPr>
              <a:t> фосфорною </a:t>
            </a:r>
            <a:r>
              <a:rPr lang="ru-RU" sz="1600" dirty="0" err="1">
                <a:solidFill>
                  <a:schemeClr val="tx1"/>
                </a:solidFill>
              </a:rPr>
              <a:t>речовиною</a:t>
            </a:r>
            <a:r>
              <a:rPr lang="ru-RU" sz="1600" dirty="0">
                <a:solidFill>
                  <a:schemeClr val="tx1"/>
                </a:solidFill>
              </a:rPr>
              <a:t>, взятою </a:t>
            </a:r>
            <a:r>
              <a:rPr lang="ru-RU" sz="1600" dirty="0" err="1">
                <a:solidFill>
                  <a:schemeClr val="tx1"/>
                </a:solidFill>
              </a:rPr>
              <a:t>із</a:t>
            </a:r>
            <a:r>
              <a:rPr lang="ru-RU" sz="1600" dirty="0">
                <a:solidFill>
                  <a:schemeClr val="tx1"/>
                </a:solidFill>
              </a:rPr>
              <a:t> </a:t>
            </a:r>
            <a:r>
              <a:rPr lang="ru-RU" sz="1600" dirty="0" err="1">
                <a:solidFill>
                  <a:schemeClr val="tx1"/>
                </a:solidFill>
              </a:rPr>
              <a:t>запалювальних</a:t>
            </a:r>
            <a:r>
              <a:rPr lang="ru-RU" sz="1600" dirty="0">
                <a:solidFill>
                  <a:schemeClr val="tx1"/>
                </a:solidFill>
              </a:rPr>
              <a:t> бомб. </a:t>
            </a:r>
          </a:p>
          <a:p>
            <a:pPr marL="354013" algn="just"/>
            <a:endParaRPr lang="ru-RU" sz="1600" dirty="0">
              <a:solidFill>
                <a:schemeClr val="tx1"/>
              </a:solidFill>
            </a:endParaRPr>
          </a:p>
          <a:p>
            <a:pPr marL="354013" algn="just"/>
            <a:r>
              <a:rPr lang="ru-RU" sz="1600" dirty="0">
                <a:solidFill>
                  <a:schemeClr val="tx1"/>
                </a:solidFill>
              </a:rPr>
              <a:t>У </a:t>
            </a:r>
            <a:r>
              <a:rPr lang="ru-RU" sz="1600" dirty="0" err="1">
                <a:solidFill>
                  <a:schemeClr val="tx1"/>
                </a:solidFill>
              </a:rPr>
              <a:t>всіх</a:t>
            </a:r>
            <a:r>
              <a:rPr lang="ru-RU" sz="1600" dirty="0">
                <a:solidFill>
                  <a:schemeClr val="tx1"/>
                </a:solidFill>
              </a:rPr>
              <a:t> </a:t>
            </a:r>
            <a:r>
              <a:rPr lang="ru-RU" sz="1600" dirty="0" err="1">
                <a:solidFill>
                  <a:schemeClr val="tx1"/>
                </a:solidFill>
              </a:rPr>
              <a:t>випадках</a:t>
            </a:r>
            <a:r>
              <a:rPr lang="ru-RU" sz="1600" dirty="0">
                <a:solidFill>
                  <a:schemeClr val="tx1"/>
                </a:solidFill>
              </a:rPr>
              <a:t> </a:t>
            </a:r>
            <a:r>
              <a:rPr lang="ru-RU" sz="1600" dirty="0" err="1">
                <a:solidFill>
                  <a:schemeClr val="tx1"/>
                </a:solidFill>
              </a:rPr>
              <a:t>вищезазначені</a:t>
            </a:r>
            <a:r>
              <a:rPr lang="ru-RU" sz="1600" dirty="0">
                <a:solidFill>
                  <a:schemeClr val="tx1"/>
                </a:solidFill>
              </a:rPr>
              <a:t> </a:t>
            </a:r>
            <a:r>
              <a:rPr lang="ru-RU" sz="1600" dirty="0" err="1">
                <a:solidFill>
                  <a:schemeClr val="tx1"/>
                </a:solidFill>
              </a:rPr>
              <a:t>експерименти</a:t>
            </a:r>
            <a:r>
              <a:rPr lang="ru-RU" sz="1600" dirty="0">
                <a:solidFill>
                  <a:schemeClr val="tx1"/>
                </a:solidFill>
              </a:rPr>
              <a:t> проводили для </a:t>
            </a:r>
            <a:r>
              <a:rPr lang="ru-RU" sz="1600" dirty="0" err="1">
                <a:solidFill>
                  <a:schemeClr val="tx1"/>
                </a:solidFill>
              </a:rPr>
              <a:t>військово-повітряних</a:t>
            </a:r>
            <a:r>
              <a:rPr lang="ru-RU" sz="1600" dirty="0">
                <a:solidFill>
                  <a:schemeClr val="tx1"/>
                </a:solidFill>
              </a:rPr>
              <a:t> сил </a:t>
            </a:r>
            <a:r>
              <a:rPr lang="ru-RU" sz="1600" dirty="0" err="1">
                <a:solidFill>
                  <a:schemeClr val="tx1"/>
                </a:solidFill>
              </a:rPr>
              <a:t>Німеччини</a:t>
            </a:r>
            <a:r>
              <a:rPr lang="ru-RU" sz="1600" dirty="0">
                <a:solidFill>
                  <a:schemeClr val="tx1"/>
                </a:solidFill>
              </a:rPr>
              <a:t>, </a:t>
            </a:r>
            <a:r>
              <a:rPr lang="ru-RU" sz="1600" dirty="0" err="1">
                <a:solidFill>
                  <a:schemeClr val="tx1"/>
                </a:solidFill>
              </a:rPr>
              <a:t>збройних</a:t>
            </a:r>
            <a:r>
              <a:rPr lang="ru-RU" sz="1600" dirty="0">
                <a:solidFill>
                  <a:schemeClr val="tx1"/>
                </a:solidFill>
              </a:rPr>
              <a:t> сил і </a:t>
            </a:r>
            <a:r>
              <a:rPr lang="ru-RU" sz="1600" dirty="0" err="1">
                <a:solidFill>
                  <a:schemeClr val="tx1"/>
                </a:solidFill>
              </a:rPr>
              <a:t>військово-морського</a:t>
            </a:r>
            <a:r>
              <a:rPr lang="ru-RU" sz="1600" dirty="0">
                <a:solidFill>
                  <a:schemeClr val="tx1"/>
                </a:solidFill>
              </a:rPr>
              <a:t> флоту, вони не </a:t>
            </a:r>
            <a:r>
              <a:rPr lang="ru-RU" sz="1600" dirty="0" err="1">
                <a:solidFill>
                  <a:schemeClr val="tx1"/>
                </a:solidFill>
              </a:rPr>
              <a:t>мали</a:t>
            </a:r>
            <a:r>
              <a:rPr lang="ru-RU" sz="1600" dirty="0">
                <a:solidFill>
                  <a:schemeClr val="tx1"/>
                </a:solidFill>
              </a:rPr>
              <a:t> </a:t>
            </a:r>
            <a:r>
              <a:rPr lang="ru-RU" sz="1600" dirty="0" err="1">
                <a:solidFill>
                  <a:schemeClr val="tx1"/>
                </a:solidFill>
              </a:rPr>
              <a:t>нічого</a:t>
            </a:r>
            <a:r>
              <a:rPr lang="ru-RU" sz="1600" dirty="0">
                <a:solidFill>
                  <a:schemeClr val="tx1"/>
                </a:solidFill>
              </a:rPr>
              <a:t> </a:t>
            </a:r>
            <a:r>
              <a:rPr lang="ru-RU" sz="1600" dirty="0" err="1">
                <a:solidFill>
                  <a:schemeClr val="tx1"/>
                </a:solidFill>
              </a:rPr>
              <a:t>спільного</a:t>
            </a:r>
            <a:r>
              <a:rPr lang="ru-RU" sz="1600" dirty="0">
                <a:solidFill>
                  <a:schemeClr val="tx1"/>
                </a:solidFill>
              </a:rPr>
              <a:t> з </a:t>
            </a:r>
            <a:r>
              <a:rPr lang="ru-RU" sz="1600" dirty="0" err="1">
                <a:solidFill>
                  <a:schemeClr val="tx1"/>
                </a:solidFill>
              </a:rPr>
              <a:t>лікуванням</a:t>
            </a:r>
            <a:r>
              <a:rPr lang="ru-RU" sz="1600" dirty="0">
                <a:solidFill>
                  <a:schemeClr val="tx1"/>
                </a:solidFill>
              </a:rPr>
              <a:t> </a:t>
            </a:r>
            <a:r>
              <a:rPr lang="ru-RU" sz="1600" dirty="0" err="1">
                <a:solidFill>
                  <a:schemeClr val="tx1"/>
                </a:solidFill>
              </a:rPr>
              <a:t>відповідних</a:t>
            </a:r>
            <a:r>
              <a:rPr lang="ru-RU" sz="1600" dirty="0">
                <a:solidFill>
                  <a:schemeClr val="tx1"/>
                </a:solidFill>
              </a:rPr>
              <a:t> </a:t>
            </a:r>
            <a:r>
              <a:rPr lang="ru-RU" sz="1600" dirty="0" err="1">
                <a:solidFill>
                  <a:schemeClr val="tx1"/>
                </a:solidFill>
              </a:rPr>
              <a:t>осіб</a:t>
            </a:r>
            <a:r>
              <a:rPr lang="ru-RU" sz="1600" dirty="0">
                <a:solidFill>
                  <a:schemeClr val="tx1"/>
                </a:solidFill>
              </a:rPr>
              <a:t> і не </a:t>
            </a:r>
            <a:r>
              <a:rPr lang="ru-RU" sz="1600" dirty="0" err="1">
                <a:solidFill>
                  <a:schemeClr val="tx1"/>
                </a:solidFill>
              </a:rPr>
              <a:t>проводилися</a:t>
            </a:r>
            <a:r>
              <a:rPr lang="ru-RU" sz="1600" dirty="0">
                <a:solidFill>
                  <a:schemeClr val="tx1"/>
                </a:solidFill>
              </a:rPr>
              <a:t> в </a:t>
            </a:r>
            <a:r>
              <a:rPr lang="ru-RU" sz="1600" dirty="0" err="1">
                <a:solidFill>
                  <a:schemeClr val="tx1"/>
                </a:solidFill>
              </a:rPr>
              <a:t>інтересах</a:t>
            </a:r>
            <a:r>
              <a:rPr lang="ru-RU" sz="1600" dirty="0">
                <a:solidFill>
                  <a:schemeClr val="tx1"/>
                </a:solidFill>
              </a:rPr>
              <a:t> </a:t>
            </a:r>
            <a:r>
              <a:rPr lang="ru-RU" sz="1600" dirty="0" err="1">
                <a:solidFill>
                  <a:schemeClr val="tx1"/>
                </a:solidFill>
              </a:rPr>
              <a:t>цих</a:t>
            </a:r>
            <a:r>
              <a:rPr lang="ru-RU" sz="1600" dirty="0">
                <a:solidFill>
                  <a:schemeClr val="tx1"/>
                </a:solidFill>
              </a:rPr>
              <a:t> </a:t>
            </a:r>
            <a:r>
              <a:rPr lang="ru-RU" sz="1600" dirty="0" err="1">
                <a:solidFill>
                  <a:schemeClr val="tx1"/>
                </a:solidFill>
              </a:rPr>
              <a:t>осіб</a:t>
            </a:r>
            <a:r>
              <a:rPr lang="ru-RU" sz="1600" dirty="0">
                <a:solidFill>
                  <a:schemeClr val="tx1"/>
                </a:solidFill>
              </a:rPr>
              <a:t>.</a:t>
            </a:r>
          </a:p>
          <a:p>
            <a:pPr marL="354013" algn="just"/>
            <a:r>
              <a:rPr lang="ru-RU" sz="1600" dirty="0" err="1">
                <a:solidFill>
                  <a:schemeClr val="tx1"/>
                </a:solidFill>
              </a:rPr>
              <a:t>Багато</a:t>
            </a:r>
            <a:r>
              <a:rPr lang="ru-RU" sz="1600" dirty="0">
                <a:solidFill>
                  <a:schemeClr val="tx1"/>
                </a:solidFill>
              </a:rPr>
              <a:t> жертв </a:t>
            </a:r>
            <a:r>
              <a:rPr lang="ru-RU" sz="1600" dirty="0" err="1">
                <a:solidFill>
                  <a:schemeClr val="tx1"/>
                </a:solidFill>
              </a:rPr>
              <a:t>загинули</a:t>
            </a:r>
            <a:r>
              <a:rPr lang="ru-RU" sz="1600" dirty="0">
                <a:solidFill>
                  <a:schemeClr val="tx1"/>
                </a:solidFill>
              </a:rPr>
              <a:t> в </a:t>
            </a:r>
            <a:r>
              <a:rPr lang="ru-RU" sz="1600" dirty="0" err="1">
                <a:solidFill>
                  <a:schemeClr val="tx1"/>
                </a:solidFill>
              </a:rPr>
              <a:t>результаті</a:t>
            </a:r>
            <a:r>
              <a:rPr lang="ru-RU" sz="1600" dirty="0">
                <a:solidFill>
                  <a:schemeClr val="tx1"/>
                </a:solidFill>
              </a:rPr>
              <a:t> </a:t>
            </a:r>
            <a:r>
              <a:rPr lang="ru-RU" sz="1600" dirty="0" err="1">
                <a:solidFill>
                  <a:schemeClr val="tx1"/>
                </a:solidFill>
              </a:rPr>
              <a:t>цих</a:t>
            </a:r>
            <a:r>
              <a:rPr lang="ru-RU" sz="1600" dirty="0">
                <a:solidFill>
                  <a:schemeClr val="tx1"/>
                </a:solidFill>
              </a:rPr>
              <a:t> </a:t>
            </a:r>
            <a:r>
              <a:rPr lang="ru-RU" sz="1600" dirty="0" err="1">
                <a:solidFill>
                  <a:schemeClr val="tx1"/>
                </a:solidFill>
              </a:rPr>
              <a:t>експериментів</a:t>
            </a:r>
            <a:r>
              <a:rPr lang="ru-RU" sz="1600" dirty="0">
                <a:solidFill>
                  <a:schemeClr val="tx1"/>
                </a:solidFill>
              </a:rPr>
              <a:t>, а </a:t>
            </a:r>
            <a:r>
              <a:rPr lang="ru-RU" sz="1600" dirty="0" err="1">
                <a:solidFill>
                  <a:schemeClr val="tx1"/>
                </a:solidFill>
              </a:rPr>
              <a:t>ті</a:t>
            </a:r>
            <a:r>
              <a:rPr lang="ru-RU" sz="1600" dirty="0">
                <a:solidFill>
                  <a:schemeClr val="tx1"/>
                </a:solidFill>
              </a:rPr>
              <a:t>, </a:t>
            </a:r>
            <a:r>
              <a:rPr lang="ru-RU" sz="1600" dirty="0" err="1">
                <a:solidFill>
                  <a:schemeClr val="tx1"/>
                </a:solidFill>
              </a:rPr>
              <a:t>хто</a:t>
            </a:r>
            <a:r>
              <a:rPr lang="ru-RU" sz="1600" dirty="0">
                <a:solidFill>
                  <a:schemeClr val="tx1"/>
                </a:solidFill>
              </a:rPr>
              <a:t> </a:t>
            </a:r>
            <a:r>
              <a:rPr lang="ru-RU" sz="1600" dirty="0" err="1">
                <a:solidFill>
                  <a:schemeClr val="tx1"/>
                </a:solidFill>
              </a:rPr>
              <a:t>вижив</a:t>
            </a:r>
            <a:r>
              <a:rPr lang="ru-RU" sz="1600" dirty="0">
                <a:solidFill>
                  <a:schemeClr val="tx1"/>
                </a:solidFill>
              </a:rPr>
              <a:t>, </a:t>
            </a:r>
            <a:r>
              <a:rPr lang="ru-RU" sz="1600" dirty="0" err="1">
                <a:solidFill>
                  <a:schemeClr val="tx1"/>
                </a:solidFill>
              </a:rPr>
              <a:t>зазнали</a:t>
            </a:r>
            <a:r>
              <a:rPr lang="ru-RU" sz="1600" dirty="0">
                <a:solidFill>
                  <a:schemeClr val="tx1"/>
                </a:solidFill>
              </a:rPr>
              <a:t> </a:t>
            </a:r>
            <a:r>
              <a:rPr lang="ru-RU" sz="1600" dirty="0" err="1">
                <a:solidFill>
                  <a:schemeClr val="tx1"/>
                </a:solidFill>
              </a:rPr>
              <a:t>інтенсивних</a:t>
            </a:r>
            <a:r>
              <a:rPr lang="ru-RU" sz="1600" dirty="0">
                <a:solidFill>
                  <a:schemeClr val="tx1"/>
                </a:solidFill>
              </a:rPr>
              <a:t>, тяжких і </a:t>
            </a:r>
            <a:r>
              <a:rPr lang="ru-RU" sz="1600" dirty="0" err="1">
                <a:solidFill>
                  <a:schemeClr val="tx1"/>
                </a:solidFill>
              </a:rPr>
              <a:t>серйозних</a:t>
            </a:r>
            <a:r>
              <a:rPr lang="ru-RU" sz="1600" dirty="0">
                <a:solidFill>
                  <a:schemeClr val="tx1"/>
                </a:solidFill>
              </a:rPr>
              <a:t> мук, болю, </a:t>
            </a:r>
            <a:r>
              <a:rPr lang="ru-RU" sz="1600" dirty="0" err="1">
                <a:solidFill>
                  <a:schemeClr val="tx1"/>
                </a:solidFill>
              </a:rPr>
              <a:t>страждань</a:t>
            </a:r>
            <a:r>
              <a:rPr lang="ru-RU" sz="1600" dirty="0">
                <a:solidFill>
                  <a:schemeClr val="tx1"/>
                </a:solidFill>
              </a:rPr>
              <a:t>, морального болю, </a:t>
            </a:r>
            <a:r>
              <a:rPr lang="ru-RU" sz="1600" dirty="0" err="1">
                <a:solidFill>
                  <a:schemeClr val="tx1"/>
                </a:solidFill>
              </a:rPr>
              <a:t>ушкоджень</a:t>
            </a:r>
            <a:r>
              <a:rPr lang="ru-RU" sz="1600" dirty="0">
                <a:solidFill>
                  <a:schemeClr val="tx1"/>
                </a:solidFill>
              </a:rPr>
              <a:t>, </a:t>
            </a:r>
            <a:r>
              <a:rPr lang="ru-RU" sz="1600" dirty="0" err="1">
                <a:solidFill>
                  <a:schemeClr val="tx1"/>
                </a:solidFill>
              </a:rPr>
              <a:t>каліцтв</a:t>
            </a:r>
            <a:r>
              <a:rPr lang="ru-RU" sz="1600" dirty="0">
                <a:solidFill>
                  <a:schemeClr val="tx1"/>
                </a:solidFill>
              </a:rPr>
              <a:t> та/</a:t>
            </a:r>
            <a:r>
              <a:rPr lang="ru-RU" sz="1600" dirty="0" err="1">
                <a:solidFill>
                  <a:schemeClr val="tx1"/>
                </a:solidFill>
              </a:rPr>
              <a:t>або</a:t>
            </a:r>
            <a:r>
              <a:rPr lang="ru-RU" sz="1600" dirty="0">
                <a:solidFill>
                  <a:schemeClr val="tx1"/>
                </a:solidFill>
              </a:rPr>
              <a:t> </a:t>
            </a:r>
            <a:r>
              <a:rPr lang="ru-RU" sz="1600" dirty="0" err="1">
                <a:solidFill>
                  <a:schemeClr val="tx1"/>
                </a:solidFill>
              </a:rPr>
              <a:t>повністю</a:t>
            </a:r>
            <a:r>
              <a:rPr lang="ru-RU" sz="1600" dirty="0">
                <a:solidFill>
                  <a:schemeClr val="tx1"/>
                </a:solidFill>
              </a:rPr>
              <a:t> </a:t>
            </a:r>
            <a:r>
              <a:rPr lang="ru-RU" sz="1600" dirty="0" err="1">
                <a:solidFill>
                  <a:schemeClr val="tx1"/>
                </a:solidFill>
              </a:rPr>
              <a:t>втратили</a:t>
            </a:r>
            <a:r>
              <a:rPr lang="ru-RU" sz="1600" dirty="0">
                <a:solidFill>
                  <a:schemeClr val="tx1"/>
                </a:solidFill>
              </a:rPr>
              <a:t> </a:t>
            </a:r>
            <a:r>
              <a:rPr lang="ru-RU" sz="1600" dirty="0" err="1">
                <a:solidFill>
                  <a:schemeClr val="tx1"/>
                </a:solidFill>
              </a:rPr>
              <a:t>працездатність</a:t>
            </a:r>
            <a:r>
              <a:rPr lang="ru-RU" sz="1600" dirty="0">
                <a:solidFill>
                  <a:schemeClr val="tx1"/>
                </a:solidFill>
              </a:rPr>
              <a:t>.</a:t>
            </a:r>
          </a:p>
          <a:p>
            <a:pPr algn="just"/>
            <a:endParaRPr lang="uk-UA" dirty="0">
              <a:solidFill>
                <a:schemeClr val="tx1"/>
              </a:solidFill>
            </a:endParaRPr>
          </a:p>
        </p:txBody>
      </p:sp>
      <p:pic>
        <p:nvPicPr>
          <p:cNvPr id="2" name="Рисунок 1">
            <a:extLst>
              <a:ext uri="{FF2B5EF4-FFF2-40B4-BE49-F238E27FC236}">
                <a16:creationId xmlns:a16="http://schemas.microsoft.com/office/drawing/2014/main" id="{E7A86132-6EC9-4275-8ADC-0ACD11C25936}"/>
              </a:ext>
            </a:extLst>
          </p:cNvPr>
          <p:cNvPicPr>
            <a:picLocks noChangeAspect="1"/>
          </p:cNvPicPr>
          <p:nvPr/>
        </p:nvPicPr>
        <p:blipFill>
          <a:blip r:embed="rId2"/>
          <a:stretch>
            <a:fillRect/>
          </a:stretch>
        </p:blipFill>
        <p:spPr>
          <a:xfrm>
            <a:off x="0" y="0"/>
            <a:ext cx="1982308" cy="2610157"/>
          </a:xfrm>
          <a:prstGeom prst="rect">
            <a:avLst/>
          </a:prstGeom>
        </p:spPr>
      </p:pic>
    </p:spTree>
    <p:extLst>
      <p:ext uri="{BB962C8B-B14F-4D97-AF65-F5344CB8AC3E}">
        <p14:creationId xmlns:p14="http://schemas.microsoft.com/office/powerpoint/2010/main" val="2810576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183922-5BE1-4618-8A1E-EAB57B58323A}"/>
              </a:ext>
            </a:extLst>
          </p:cNvPr>
          <p:cNvSpPr>
            <a:spLocks noGrp="1"/>
          </p:cNvSpPr>
          <p:nvPr>
            <p:ph type="title"/>
          </p:nvPr>
        </p:nvSpPr>
        <p:spPr>
          <a:xfrm>
            <a:off x="3122624" y="415242"/>
            <a:ext cx="7958331" cy="1077229"/>
          </a:xfrm>
        </p:spPr>
        <p:txBody>
          <a:bodyPr>
            <a:normAutofit/>
          </a:bodyPr>
          <a:lstStyle/>
          <a:p>
            <a:r>
              <a:rPr lang="ru-RU" sz="2400" b="1" dirty="0" err="1"/>
              <a:t>Умисне</a:t>
            </a:r>
            <a:r>
              <a:rPr lang="ru-RU" sz="2400" b="1" dirty="0"/>
              <a:t> </a:t>
            </a:r>
            <a:r>
              <a:rPr lang="ru-RU" sz="2400" b="1" dirty="0" err="1"/>
              <a:t>заподіяння</a:t>
            </a:r>
            <a:r>
              <a:rPr lang="ru-RU" sz="2400" b="1" dirty="0"/>
              <a:t> </a:t>
            </a:r>
            <a:r>
              <a:rPr lang="ru-RU" sz="2400" b="1" dirty="0" err="1"/>
              <a:t>сильних</a:t>
            </a:r>
            <a:r>
              <a:rPr lang="ru-RU" sz="2400" b="1" dirty="0"/>
              <a:t> </a:t>
            </a:r>
            <a:r>
              <a:rPr lang="ru-RU" sz="2400" b="1" dirty="0" err="1"/>
              <a:t>страждань</a:t>
            </a:r>
            <a:r>
              <a:rPr lang="ru-RU" sz="2400" b="1" dirty="0"/>
              <a:t> </a:t>
            </a:r>
            <a:r>
              <a:rPr lang="ru-RU" sz="2400" b="1" dirty="0" err="1"/>
              <a:t>або</a:t>
            </a:r>
            <a:r>
              <a:rPr lang="ru-RU" sz="2400" b="1" dirty="0"/>
              <a:t> тяжких </a:t>
            </a:r>
            <a:r>
              <a:rPr lang="ru-RU" sz="2400" b="1" dirty="0" err="1"/>
              <a:t>тілесних</a:t>
            </a:r>
            <a:r>
              <a:rPr lang="ru-RU" sz="2400" b="1" dirty="0"/>
              <a:t> </a:t>
            </a:r>
            <a:r>
              <a:rPr lang="ru-RU" sz="2400" b="1" dirty="0" err="1"/>
              <a:t>ушкоджень</a:t>
            </a:r>
            <a:r>
              <a:rPr lang="ru-RU" sz="2400" b="1" dirty="0"/>
              <a:t> </a:t>
            </a:r>
            <a:r>
              <a:rPr lang="ru-RU" sz="2400" b="1" dirty="0" err="1"/>
              <a:t>чи</a:t>
            </a:r>
            <a:r>
              <a:rPr lang="ru-RU" sz="2400" b="1" dirty="0"/>
              <a:t> </a:t>
            </a:r>
            <a:r>
              <a:rPr lang="ru-RU" sz="2400" b="1" dirty="0" err="1"/>
              <a:t>шкоди</a:t>
            </a:r>
            <a:r>
              <a:rPr lang="ru-RU" sz="2400" b="1" dirty="0"/>
              <a:t> </a:t>
            </a:r>
            <a:r>
              <a:rPr lang="ru-RU" sz="2400" b="1" dirty="0" err="1"/>
              <a:t>здоров’ю</a:t>
            </a:r>
            <a:r>
              <a:rPr lang="ru-RU" sz="2400" b="1" dirty="0"/>
              <a:t> </a:t>
            </a:r>
            <a:endParaRPr lang="uk-UA" sz="2400" b="1" dirty="0"/>
          </a:p>
        </p:txBody>
      </p:sp>
      <p:sp>
        <p:nvSpPr>
          <p:cNvPr id="5" name="Прямоугольник 4">
            <a:extLst>
              <a:ext uri="{FF2B5EF4-FFF2-40B4-BE49-F238E27FC236}">
                <a16:creationId xmlns:a16="http://schemas.microsoft.com/office/drawing/2014/main" id="{B973F97B-95E8-437F-AB24-CF9BFF3FF4BD}"/>
              </a:ext>
            </a:extLst>
          </p:cNvPr>
          <p:cNvSpPr/>
          <p:nvPr/>
        </p:nvSpPr>
        <p:spPr>
          <a:xfrm>
            <a:off x="1091381" y="1759974"/>
            <a:ext cx="9989574" cy="4935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a:extLst>
              <a:ext uri="{FF2B5EF4-FFF2-40B4-BE49-F238E27FC236}">
                <a16:creationId xmlns:a16="http://schemas.microsoft.com/office/drawing/2014/main" id="{B1FEBC87-5E5E-4ED0-B7FD-512CF3967864}"/>
              </a:ext>
            </a:extLst>
          </p:cNvPr>
          <p:cNvSpPr/>
          <p:nvPr/>
        </p:nvSpPr>
        <p:spPr>
          <a:xfrm>
            <a:off x="1769806" y="1885285"/>
            <a:ext cx="9212826" cy="46971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uk-UA" sz="1400" u="sng" dirty="0">
                <a:solidFill>
                  <a:srgbClr val="002060"/>
                </a:solidFill>
              </a:rPr>
              <a:t>ЗАСТОСОВНІСТЬ.</a:t>
            </a:r>
            <a:r>
              <a:rPr lang="uk-UA" sz="1400" dirty="0"/>
              <a:t> Воєнний злочин умисного заподіяння сильних страждань або тяжких тілесних ушкоджень чи шкоди здоров’ю можна вважати злочином за статтею 438 КК України, оскільки він може частково охоплюватися «жорстоким поводженням з військовополоненими або цивільним населенням» або «порушеннями законів та звичаїв війни, що передбачені міжнародними договорами, згода на обов’язковість яких надана Верховною Радою України», як це передбачено ч. 1 ст. 438.. </a:t>
            </a:r>
          </a:p>
          <a:p>
            <a:pPr algn="just"/>
            <a:r>
              <a:rPr lang="uk-UA" sz="1400" u="sng" dirty="0">
                <a:solidFill>
                  <a:srgbClr val="002060"/>
                </a:solidFill>
              </a:rPr>
              <a:t>СКЛАД ЗЛОЧИНУ</a:t>
            </a:r>
            <a:r>
              <a:rPr lang="uk-UA" sz="1400" dirty="0"/>
              <a:t>. </a:t>
            </a:r>
          </a:p>
          <a:p>
            <a:pPr algn="just"/>
            <a:r>
              <a:rPr lang="uk-UA" sz="1400" b="1" dirty="0">
                <a:solidFill>
                  <a:schemeClr val="bg1"/>
                </a:solidFill>
              </a:rPr>
              <a:t>1. Об’єктивні елементи</a:t>
            </a:r>
          </a:p>
          <a:p>
            <a:pPr marL="354013" algn="just"/>
            <a:r>
              <a:rPr lang="uk-UA" sz="1400" dirty="0"/>
              <a:t>• Злочинець завдав сильного фізичного або психічного болю чи страждань, або тяжких тілесних ушкоджень чи шкоди здоров’ю одній, чи кільком особам.</a:t>
            </a:r>
          </a:p>
          <a:p>
            <a:pPr marL="354013" algn="just"/>
            <a:r>
              <a:rPr lang="uk-UA" sz="1400" dirty="0"/>
              <a:t>• Особа або особи перебували під захистом однієї чи кількох Женевських конвенцій 1949 року.</a:t>
            </a:r>
          </a:p>
          <a:p>
            <a:pPr algn="just"/>
            <a:r>
              <a:rPr lang="uk-UA" sz="1400" b="1" dirty="0">
                <a:solidFill>
                  <a:schemeClr val="bg1"/>
                </a:solidFill>
              </a:rPr>
              <a:t>2. Суб’єктивні елементи</a:t>
            </a:r>
          </a:p>
          <a:p>
            <a:pPr marL="354013" algn="just"/>
            <a:r>
              <a:rPr lang="uk-UA" sz="1400" dirty="0"/>
              <a:t>• Злочинець умисно і свідомо завдав сильного фізичного або психічного болю чи страждань, або тяжких тілесних ушкоджень чи шкоди здоров’ю.</a:t>
            </a:r>
          </a:p>
          <a:p>
            <a:pPr marL="354013" algn="just"/>
            <a:r>
              <a:rPr lang="uk-UA" sz="1400" dirty="0"/>
              <a:t>• Злочинець знав про фактичні обставини, що свідчили про захищений статус осіб відповідно до однієї або кількох Женевських конвенцій 1949 року.</a:t>
            </a:r>
          </a:p>
          <a:p>
            <a:pPr algn="just"/>
            <a:r>
              <a:rPr lang="uk-UA" sz="1400" b="1" dirty="0">
                <a:solidFill>
                  <a:schemeClr val="bg1"/>
                </a:solidFill>
              </a:rPr>
              <a:t>3. Контекстуальні елементи</a:t>
            </a:r>
          </a:p>
          <a:p>
            <a:pPr marL="354013" algn="just"/>
            <a:r>
              <a:rPr lang="uk-UA" sz="1400" dirty="0"/>
              <a:t>• Тривав міжнародний збройний конфлікт.</a:t>
            </a:r>
          </a:p>
          <a:p>
            <a:pPr marL="354013" algn="just"/>
            <a:r>
              <a:rPr lang="uk-UA" sz="1400" dirty="0"/>
              <a:t>• Діяння були вчинені злочинцем в контексті конфлікту та були пов’язані з ним.</a:t>
            </a:r>
          </a:p>
          <a:p>
            <a:pPr marL="354013" algn="just"/>
            <a:r>
              <a:rPr lang="uk-UA" sz="1400" dirty="0"/>
              <a:t>• Злочинець усвідомлював фактичні обставини, що свідчили про існування збройного конфлікту.</a:t>
            </a:r>
          </a:p>
        </p:txBody>
      </p:sp>
      <p:pic>
        <p:nvPicPr>
          <p:cNvPr id="3" name="Рисунок 2">
            <a:extLst>
              <a:ext uri="{FF2B5EF4-FFF2-40B4-BE49-F238E27FC236}">
                <a16:creationId xmlns:a16="http://schemas.microsoft.com/office/drawing/2014/main" id="{0BB5FC1E-9C1E-4840-8079-4DAAF404C989}"/>
              </a:ext>
            </a:extLst>
          </p:cNvPr>
          <p:cNvPicPr>
            <a:picLocks noChangeAspect="1"/>
          </p:cNvPicPr>
          <p:nvPr/>
        </p:nvPicPr>
        <p:blipFill>
          <a:blip r:embed="rId2"/>
          <a:stretch>
            <a:fillRect/>
          </a:stretch>
        </p:blipFill>
        <p:spPr>
          <a:xfrm>
            <a:off x="108308" y="114606"/>
            <a:ext cx="2752725" cy="1657350"/>
          </a:xfrm>
          <a:prstGeom prst="rect">
            <a:avLst/>
          </a:prstGeom>
        </p:spPr>
      </p:pic>
    </p:spTree>
    <p:extLst>
      <p:ext uri="{BB962C8B-B14F-4D97-AF65-F5344CB8AC3E}">
        <p14:creationId xmlns:p14="http://schemas.microsoft.com/office/powerpoint/2010/main" val="303014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загнутый угол 3">
            <a:extLst>
              <a:ext uri="{FF2B5EF4-FFF2-40B4-BE49-F238E27FC236}">
                <a16:creationId xmlns:a16="http://schemas.microsoft.com/office/drawing/2014/main" id="{C0BF6AAD-2A3E-4D93-9431-46217FED66D8}"/>
              </a:ext>
            </a:extLst>
          </p:cNvPr>
          <p:cNvSpPr/>
          <p:nvPr/>
        </p:nvSpPr>
        <p:spPr>
          <a:xfrm>
            <a:off x="2133601" y="1"/>
            <a:ext cx="8780207" cy="6570406"/>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sz="1600" b="1" dirty="0">
              <a:solidFill>
                <a:srgbClr val="002060"/>
              </a:solidFill>
            </a:endParaRPr>
          </a:p>
          <a:p>
            <a:pPr algn="ctr"/>
            <a:endParaRPr lang="uk-UA" sz="1600" b="1" dirty="0">
              <a:solidFill>
                <a:srgbClr val="002060"/>
              </a:solidFill>
            </a:endParaRPr>
          </a:p>
          <a:p>
            <a:pPr algn="ctr"/>
            <a:endParaRPr lang="uk-UA" sz="1600" b="1" dirty="0">
              <a:solidFill>
                <a:srgbClr val="002060"/>
              </a:solidFill>
            </a:endParaRPr>
          </a:p>
          <a:p>
            <a:pPr algn="just"/>
            <a:endParaRPr lang="uk-UA" sz="1600" dirty="0">
              <a:solidFill>
                <a:schemeClr val="tx1"/>
              </a:solidFill>
            </a:endParaRPr>
          </a:p>
          <a:p>
            <a:pPr algn="just"/>
            <a:r>
              <a:rPr lang="ru-RU" sz="1600" b="1" dirty="0">
                <a:solidFill>
                  <a:schemeClr val="accent3">
                    <a:lumMod val="50000"/>
                  </a:schemeClr>
                </a:solidFill>
              </a:rPr>
              <a:t>ПРАКТИЧНИЙ ПРИКЛАД. ДІЯННЯ, ЩО Є ЗЛОЧИНОМ УМИСНОГО ЗАПОДІЯННЯ СИЛЬНИХ СТРАЖДАНЬ АБО ТЯЖКИХ ТІЛЕСНИХ УШКОДЖЕНЬ</a:t>
            </a:r>
          </a:p>
          <a:p>
            <a:pPr algn="just"/>
            <a:r>
              <a:rPr lang="ru-RU" sz="1600" b="1" dirty="0" err="1">
                <a:solidFill>
                  <a:schemeClr val="accent3">
                    <a:lumMod val="75000"/>
                  </a:schemeClr>
                </a:solidFill>
              </a:rPr>
              <a:t>Відповідно</a:t>
            </a:r>
            <a:r>
              <a:rPr lang="ru-RU" sz="1600" b="1" dirty="0">
                <a:solidFill>
                  <a:schemeClr val="accent3">
                    <a:lumMod val="75000"/>
                  </a:schemeClr>
                </a:solidFill>
              </a:rPr>
              <a:t> до практики </a:t>
            </a:r>
            <a:r>
              <a:rPr lang="ru-RU" sz="1600" b="1" dirty="0" err="1">
                <a:solidFill>
                  <a:schemeClr val="accent3">
                    <a:lumMod val="75000"/>
                  </a:schemeClr>
                </a:solidFill>
              </a:rPr>
              <a:t>міжнародних</a:t>
            </a:r>
            <a:r>
              <a:rPr lang="ru-RU" sz="1600" b="1" dirty="0">
                <a:solidFill>
                  <a:schemeClr val="accent3">
                    <a:lumMod val="75000"/>
                  </a:schemeClr>
                </a:solidFill>
              </a:rPr>
              <a:t> </a:t>
            </a:r>
            <a:r>
              <a:rPr lang="ru-RU" sz="1600" b="1" dirty="0" err="1">
                <a:solidFill>
                  <a:schemeClr val="accent3">
                    <a:lumMod val="75000"/>
                  </a:schemeClr>
                </a:solidFill>
              </a:rPr>
              <a:t>судів</a:t>
            </a:r>
            <a:r>
              <a:rPr lang="ru-RU" sz="1600" b="1" dirty="0">
                <a:solidFill>
                  <a:schemeClr val="accent3">
                    <a:lumMod val="75000"/>
                  </a:schemeClr>
                </a:solidFill>
              </a:rPr>
              <a:t>, </a:t>
            </a:r>
            <a:r>
              <a:rPr lang="ru-RU" sz="1600" b="1" dirty="0" err="1">
                <a:solidFill>
                  <a:schemeClr val="accent3">
                    <a:lumMod val="75000"/>
                  </a:schemeClr>
                </a:solidFill>
              </a:rPr>
              <a:t>наведені</a:t>
            </a:r>
            <a:r>
              <a:rPr lang="ru-RU" sz="1600" b="1" dirty="0">
                <a:solidFill>
                  <a:schemeClr val="accent3">
                    <a:lumMod val="75000"/>
                  </a:schemeClr>
                </a:solidFill>
              </a:rPr>
              <a:t> </a:t>
            </a:r>
            <a:r>
              <a:rPr lang="ru-RU" sz="1600" b="1" dirty="0" err="1">
                <a:solidFill>
                  <a:schemeClr val="accent3">
                    <a:lumMod val="75000"/>
                  </a:schemeClr>
                </a:solidFill>
              </a:rPr>
              <a:t>нижче</a:t>
            </a:r>
            <a:r>
              <a:rPr lang="ru-RU" sz="1600" b="1" dirty="0">
                <a:solidFill>
                  <a:schemeClr val="accent3">
                    <a:lumMod val="75000"/>
                  </a:schemeClr>
                </a:solidFill>
              </a:rPr>
              <a:t> </a:t>
            </a:r>
            <a:r>
              <a:rPr lang="ru-RU" sz="1600" b="1" dirty="0" err="1">
                <a:solidFill>
                  <a:schemeClr val="accent3">
                    <a:lumMod val="75000"/>
                  </a:schemeClr>
                </a:solidFill>
              </a:rPr>
              <a:t>приклади</a:t>
            </a:r>
            <a:r>
              <a:rPr lang="ru-RU" sz="1600" b="1" dirty="0">
                <a:solidFill>
                  <a:schemeClr val="accent3">
                    <a:lumMod val="75000"/>
                  </a:schemeClr>
                </a:solidFill>
              </a:rPr>
              <a:t> </a:t>
            </a:r>
            <a:r>
              <a:rPr lang="ru-RU" sz="1600" b="1" dirty="0" err="1">
                <a:solidFill>
                  <a:schemeClr val="accent3">
                    <a:lumMod val="75000"/>
                  </a:schemeClr>
                </a:solidFill>
              </a:rPr>
              <a:t>можуть</a:t>
            </a:r>
            <a:r>
              <a:rPr lang="ru-RU" sz="1600" b="1" dirty="0">
                <a:solidFill>
                  <a:schemeClr val="accent3">
                    <a:lumMod val="75000"/>
                  </a:schemeClr>
                </a:solidFill>
              </a:rPr>
              <a:t> </a:t>
            </a:r>
            <a:r>
              <a:rPr lang="ru-RU" sz="1600" b="1" dirty="0" err="1">
                <a:solidFill>
                  <a:schemeClr val="accent3">
                    <a:lumMod val="75000"/>
                  </a:schemeClr>
                </a:solidFill>
              </a:rPr>
              <a:t>становити</a:t>
            </a:r>
            <a:r>
              <a:rPr lang="ru-RU" sz="1600" b="1" dirty="0">
                <a:solidFill>
                  <a:schemeClr val="accent3">
                    <a:lumMod val="75000"/>
                  </a:schemeClr>
                </a:solidFill>
              </a:rPr>
              <a:t> </a:t>
            </a:r>
            <a:r>
              <a:rPr lang="ru-RU" sz="1600" b="1" dirty="0" err="1">
                <a:solidFill>
                  <a:schemeClr val="accent3">
                    <a:lumMod val="75000"/>
                  </a:schemeClr>
                </a:solidFill>
              </a:rPr>
              <a:t>злочин</a:t>
            </a:r>
            <a:r>
              <a:rPr lang="ru-RU" sz="1600" b="1" dirty="0">
                <a:solidFill>
                  <a:schemeClr val="accent3">
                    <a:lumMod val="75000"/>
                  </a:schemeClr>
                </a:solidFill>
              </a:rPr>
              <a:t> </a:t>
            </a:r>
            <a:r>
              <a:rPr lang="ru-RU" sz="1600" b="1" dirty="0" err="1">
                <a:solidFill>
                  <a:schemeClr val="accent3">
                    <a:lumMod val="75000"/>
                  </a:schemeClr>
                </a:solidFill>
              </a:rPr>
              <a:t>умисного</a:t>
            </a:r>
            <a:r>
              <a:rPr lang="ru-RU" sz="1600" b="1" dirty="0">
                <a:solidFill>
                  <a:schemeClr val="accent3">
                    <a:lumMod val="75000"/>
                  </a:schemeClr>
                </a:solidFill>
              </a:rPr>
              <a:t> </a:t>
            </a:r>
            <a:r>
              <a:rPr lang="ru-RU" sz="1600" b="1" dirty="0" err="1">
                <a:solidFill>
                  <a:schemeClr val="accent3">
                    <a:lumMod val="75000"/>
                  </a:schemeClr>
                </a:solidFill>
              </a:rPr>
              <a:t>заподіяння</a:t>
            </a:r>
            <a:r>
              <a:rPr lang="ru-RU" sz="1600" b="1" dirty="0">
                <a:solidFill>
                  <a:schemeClr val="accent3">
                    <a:lumMod val="75000"/>
                  </a:schemeClr>
                </a:solidFill>
              </a:rPr>
              <a:t> </a:t>
            </a:r>
            <a:r>
              <a:rPr lang="ru-RU" sz="1600" b="1" dirty="0" err="1">
                <a:solidFill>
                  <a:schemeClr val="accent3">
                    <a:lumMod val="75000"/>
                  </a:schemeClr>
                </a:solidFill>
              </a:rPr>
              <a:t>сильних</a:t>
            </a:r>
            <a:r>
              <a:rPr lang="ru-RU" sz="1600" b="1" dirty="0">
                <a:solidFill>
                  <a:schemeClr val="accent3">
                    <a:lumMod val="75000"/>
                  </a:schemeClr>
                </a:solidFill>
              </a:rPr>
              <a:t> </a:t>
            </a:r>
            <a:r>
              <a:rPr lang="ru-RU" sz="1600" b="1" dirty="0" err="1">
                <a:solidFill>
                  <a:schemeClr val="accent3">
                    <a:lumMod val="75000"/>
                  </a:schemeClr>
                </a:solidFill>
              </a:rPr>
              <a:t>страждань</a:t>
            </a:r>
            <a:r>
              <a:rPr lang="ru-RU" sz="1600" b="1" dirty="0">
                <a:solidFill>
                  <a:schemeClr val="accent3">
                    <a:lumMod val="75000"/>
                  </a:schemeClr>
                </a:solidFill>
              </a:rPr>
              <a:t> </a:t>
            </a:r>
            <a:r>
              <a:rPr lang="ru-RU" sz="1600" b="1" dirty="0" err="1">
                <a:solidFill>
                  <a:schemeClr val="accent3">
                    <a:lumMod val="75000"/>
                  </a:schemeClr>
                </a:solidFill>
              </a:rPr>
              <a:t>або</a:t>
            </a:r>
            <a:r>
              <a:rPr lang="ru-RU" sz="1600" b="1" dirty="0">
                <a:solidFill>
                  <a:schemeClr val="accent3">
                    <a:lumMod val="75000"/>
                  </a:schemeClr>
                </a:solidFill>
              </a:rPr>
              <a:t> тяжких </a:t>
            </a:r>
            <a:r>
              <a:rPr lang="ru-RU" sz="1600" b="1" dirty="0" err="1">
                <a:solidFill>
                  <a:schemeClr val="accent3">
                    <a:lumMod val="75000"/>
                  </a:schemeClr>
                </a:solidFill>
              </a:rPr>
              <a:t>тілесних</a:t>
            </a:r>
            <a:r>
              <a:rPr lang="ru-RU" sz="1600" b="1" dirty="0">
                <a:solidFill>
                  <a:schemeClr val="accent3">
                    <a:lumMod val="75000"/>
                  </a:schemeClr>
                </a:solidFill>
              </a:rPr>
              <a:t> </a:t>
            </a:r>
            <a:r>
              <a:rPr lang="ru-RU" sz="1600" b="1" dirty="0" err="1">
                <a:solidFill>
                  <a:schemeClr val="accent3">
                    <a:lumMod val="75000"/>
                  </a:schemeClr>
                </a:solidFill>
              </a:rPr>
              <a:t>ушкоджень</a:t>
            </a:r>
            <a:r>
              <a:rPr lang="ru-RU" sz="1600" b="1" dirty="0">
                <a:solidFill>
                  <a:schemeClr val="tx1"/>
                </a:solidFill>
              </a:rPr>
              <a:t>.</a:t>
            </a:r>
          </a:p>
          <a:p>
            <a:pPr algn="just"/>
            <a:r>
              <a:rPr lang="ru-RU" sz="1600" dirty="0">
                <a:solidFill>
                  <a:schemeClr val="tx1"/>
                </a:solidFill>
              </a:rPr>
              <a:t>• </a:t>
            </a:r>
            <a:r>
              <a:rPr lang="ru-RU" sz="1600" dirty="0" err="1">
                <a:solidFill>
                  <a:schemeClr val="tx1"/>
                </a:solidFill>
              </a:rPr>
              <a:t>Побиття</a:t>
            </a:r>
            <a:r>
              <a:rPr lang="ru-RU" sz="1600" dirty="0">
                <a:solidFill>
                  <a:schemeClr val="tx1"/>
                </a:solidFill>
              </a:rPr>
              <a:t>, </a:t>
            </a:r>
            <a:r>
              <a:rPr lang="ru-RU" sz="1600" dirty="0" err="1">
                <a:solidFill>
                  <a:schemeClr val="tx1"/>
                </a:solidFill>
              </a:rPr>
              <a:t>завдавання</a:t>
            </a:r>
            <a:r>
              <a:rPr lang="ru-RU" sz="1600" dirty="0">
                <a:solidFill>
                  <a:schemeClr val="tx1"/>
                </a:solidFill>
              </a:rPr>
              <a:t> </a:t>
            </a:r>
            <a:r>
              <a:rPr lang="ru-RU" sz="1600" dirty="0" err="1">
                <a:solidFill>
                  <a:schemeClr val="tx1"/>
                </a:solidFill>
              </a:rPr>
              <a:t>ударів</a:t>
            </a:r>
            <a:r>
              <a:rPr lang="ru-RU" sz="1600" dirty="0">
                <a:solidFill>
                  <a:schemeClr val="tx1"/>
                </a:solidFill>
              </a:rPr>
              <a:t> руками та ногами.</a:t>
            </a:r>
          </a:p>
          <a:p>
            <a:pPr algn="just"/>
            <a:r>
              <a:rPr lang="ru-RU" sz="1600" dirty="0">
                <a:solidFill>
                  <a:schemeClr val="tx1"/>
                </a:solidFill>
              </a:rPr>
              <a:t>• </a:t>
            </a:r>
            <a:r>
              <a:rPr lang="ru-RU" sz="1600" dirty="0" err="1">
                <a:solidFill>
                  <a:schemeClr val="tx1"/>
                </a:solidFill>
              </a:rPr>
              <a:t>Ножові</a:t>
            </a:r>
            <a:r>
              <a:rPr lang="ru-RU" sz="1600" dirty="0">
                <a:solidFill>
                  <a:schemeClr val="tx1"/>
                </a:solidFill>
              </a:rPr>
              <a:t> </a:t>
            </a:r>
            <a:r>
              <a:rPr lang="ru-RU" sz="1600" dirty="0" err="1">
                <a:solidFill>
                  <a:schemeClr val="tx1"/>
                </a:solidFill>
              </a:rPr>
              <a:t>поранення</a:t>
            </a:r>
            <a:r>
              <a:rPr lang="ru-RU" sz="1600" dirty="0">
                <a:solidFill>
                  <a:schemeClr val="tx1"/>
                </a:solidFill>
              </a:rPr>
              <a:t> </a:t>
            </a:r>
            <a:r>
              <a:rPr lang="ru-RU" sz="1600" dirty="0" err="1">
                <a:solidFill>
                  <a:schemeClr val="tx1"/>
                </a:solidFill>
              </a:rPr>
              <a:t>кінцівок</a:t>
            </a:r>
            <a:r>
              <a:rPr lang="ru-RU" sz="1600" dirty="0">
                <a:solidFill>
                  <a:schemeClr val="tx1"/>
                </a:solidFill>
              </a:rPr>
              <a:t>.</a:t>
            </a:r>
          </a:p>
          <a:p>
            <a:pPr algn="just"/>
            <a:r>
              <a:rPr lang="ru-RU" sz="1600" dirty="0">
                <a:solidFill>
                  <a:schemeClr val="tx1"/>
                </a:solidFill>
              </a:rPr>
              <a:t>• </a:t>
            </a:r>
            <a:r>
              <a:rPr lang="ru-RU" sz="1600" dirty="0" err="1">
                <a:solidFill>
                  <a:schemeClr val="tx1"/>
                </a:solidFill>
              </a:rPr>
              <a:t>Прив’язування</a:t>
            </a:r>
            <a:r>
              <a:rPr lang="ru-RU" sz="1600" dirty="0">
                <a:solidFill>
                  <a:schemeClr val="tx1"/>
                </a:solidFill>
              </a:rPr>
              <a:t> </a:t>
            </a:r>
            <a:r>
              <a:rPr lang="ru-RU" sz="1600" dirty="0" err="1">
                <a:solidFill>
                  <a:schemeClr val="tx1"/>
                </a:solidFill>
              </a:rPr>
              <a:t>затриманого</a:t>
            </a:r>
            <a:r>
              <a:rPr lang="ru-RU" sz="1600" dirty="0">
                <a:solidFill>
                  <a:schemeClr val="tx1"/>
                </a:solidFill>
              </a:rPr>
              <a:t> до балки </a:t>
            </a:r>
            <a:r>
              <a:rPr lang="ru-RU" sz="1600" dirty="0" err="1">
                <a:solidFill>
                  <a:schemeClr val="tx1"/>
                </a:solidFill>
              </a:rPr>
              <a:t>даху</a:t>
            </a:r>
            <a:r>
              <a:rPr lang="ru-RU" sz="1600" dirty="0">
                <a:solidFill>
                  <a:schemeClr val="tx1"/>
                </a:solidFill>
              </a:rPr>
              <a:t>, </a:t>
            </a:r>
            <a:r>
              <a:rPr lang="ru-RU" sz="1600" dirty="0" err="1">
                <a:solidFill>
                  <a:schemeClr val="tx1"/>
                </a:solidFill>
              </a:rPr>
              <a:t>побиття</a:t>
            </a:r>
            <a:r>
              <a:rPr lang="ru-RU" sz="1600" dirty="0">
                <a:solidFill>
                  <a:schemeClr val="tx1"/>
                </a:solidFill>
              </a:rPr>
              <a:t>, </a:t>
            </a:r>
            <a:r>
              <a:rPr lang="ru-RU" sz="1600" dirty="0" err="1">
                <a:solidFill>
                  <a:schemeClr val="tx1"/>
                </a:solidFill>
              </a:rPr>
              <a:t>зокрема</a:t>
            </a:r>
            <a:r>
              <a:rPr lang="ru-RU" sz="1600" dirty="0">
                <a:solidFill>
                  <a:schemeClr val="tx1"/>
                </a:solidFill>
              </a:rPr>
              <a:t> бейсбольною битою.</a:t>
            </a:r>
          </a:p>
          <a:p>
            <a:pPr algn="just"/>
            <a:r>
              <a:rPr lang="ru-RU" sz="1600" dirty="0">
                <a:solidFill>
                  <a:schemeClr val="tx1"/>
                </a:solidFill>
              </a:rPr>
              <a:t>• </a:t>
            </a:r>
            <a:r>
              <a:rPr lang="ru-RU" sz="1600" dirty="0" err="1">
                <a:solidFill>
                  <a:schemeClr val="tx1"/>
                </a:solidFill>
              </a:rPr>
              <a:t>Обливання</a:t>
            </a:r>
            <a:r>
              <a:rPr lang="ru-RU" sz="1600" dirty="0">
                <a:solidFill>
                  <a:schemeClr val="tx1"/>
                </a:solidFill>
              </a:rPr>
              <a:t> бензином </a:t>
            </a:r>
            <a:r>
              <a:rPr lang="ru-RU" sz="1600" dirty="0" err="1">
                <a:solidFill>
                  <a:schemeClr val="tx1"/>
                </a:solidFill>
              </a:rPr>
              <a:t>штанів</a:t>
            </a:r>
            <a:r>
              <a:rPr lang="ru-RU" sz="1600" dirty="0">
                <a:solidFill>
                  <a:schemeClr val="tx1"/>
                </a:solidFill>
              </a:rPr>
              <a:t> </a:t>
            </a:r>
            <a:r>
              <a:rPr lang="ru-RU" sz="1600" dirty="0" err="1">
                <a:solidFill>
                  <a:schemeClr val="tx1"/>
                </a:solidFill>
              </a:rPr>
              <a:t>затриманого</a:t>
            </a:r>
            <a:r>
              <a:rPr lang="ru-RU" sz="1600" dirty="0">
                <a:solidFill>
                  <a:schemeClr val="tx1"/>
                </a:solidFill>
              </a:rPr>
              <a:t>, </a:t>
            </a:r>
            <a:r>
              <a:rPr lang="ru-RU" sz="1600" dirty="0" err="1">
                <a:solidFill>
                  <a:schemeClr val="tx1"/>
                </a:solidFill>
              </a:rPr>
              <a:t>підпалювання</a:t>
            </a:r>
            <a:r>
              <a:rPr lang="ru-RU" sz="1600" dirty="0">
                <a:solidFill>
                  <a:schemeClr val="tx1"/>
                </a:solidFill>
              </a:rPr>
              <a:t> </a:t>
            </a:r>
            <a:r>
              <a:rPr lang="ru-RU" sz="1600" dirty="0" err="1">
                <a:solidFill>
                  <a:schemeClr val="tx1"/>
                </a:solidFill>
              </a:rPr>
              <a:t>їх</a:t>
            </a:r>
            <a:r>
              <a:rPr lang="ru-RU" sz="1600" dirty="0">
                <a:solidFill>
                  <a:schemeClr val="tx1"/>
                </a:solidFill>
              </a:rPr>
              <a:t> та </a:t>
            </a:r>
            <a:r>
              <a:rPr lang="ru-RU" sz="1600" dirty="0" err="1">
                <a:solidFill>
                  <a:schemeClr val="tx1"/>
                </a:solidFill>
              </a:rPr>
              <a:t>обпікання</a:t>
            </a:r>
            <a:r>
              <a:rPr lang="ru-RU" sz="1600" dirty="0">
                <a:solidFill>
                  <a:schemeClr val="tx1"/>
                </a:solidFill>
              </a:rPr>
              <a:t> </a:t>
            </a:r>
            <a:r>
              <a:rPr lang="ru-RU" sz="1600" dirty="0" err="1">
                <a:solidFill>
                  <a:schemeClr val="tx1"/>
                </a:solidFill>
              </a:rPr>
              <a:t>ніг</a:t>
            </a:r>
            <a:r>
              <a:rPr lang="ru-RU" sz="1600" dirty="0">
                <a:solidFill>
                  <a:schemeClr val="tx1"/>
                </a:solidFill>
              </a:rPr>
              <a:t>.</a:t>
            </a:r>
          </a:p>
          <a:p>
            <a:pPr algn="just"/>
            <a:r>
              <a:rPr lang="ru-RU" sz="1600" dirty="0">
                <a:solidFill>
                  <a:schemeClr val="tx1"/>
                </a:solidFill>
              </a:rPr>
              <a:t>• </a:t>
            </a:r>
            <a:r>
              <a:rPr lang="ru-RU" sz="1600" dirty="0" err="1">
                <a:solidFill>
                  <a:schemeClr val="tx1"/>
                </a:solidFill>
              </a:rPr>
              <a:t>Розміщення</a:t>
            </a:r>
            <a:r>
              <a:rPr lang="ru-RU" sz="1600" dirty="0">
                <a:solidFill>
                  <a:schemeClr val="tx1"/>
                </a:solidFill>
              </a:rPr>
              <a:t> шнура запалу, </a:t>
            </a:r>
            <a:r>
              <a:rPr lang="ru-RU" sz="1600" dirty="0" err="1">
                <a:solidFill>
                  <a:schemeClr val="tx1"/>
                </a:solidFill>
              </a:rPr>
              <a:t>що</a:t>
            </a:r>
            <a:r>
              <a:rPr lang="ru-RU" sz="1600" dirty="0">
                <a:solidFill>
                  <a:schemeClr val="tx1"/>
                </a:solidFill>
              </a:rPr>
              <a:t> </a:t>
            </a:r>
            <a:r>
              <a:rPr lang="ru-RU" sz="1600" dirty="0" err="1">
                <a:solidFill>
                  <a:schemeClr val="tx1"/>
                </a:solidFill>
              </a:rPr>
              <a:t>горить</a:t>
            </a:r>
            <a:r>
              <a:rPr lang="ru-RU" sz="1600" dirty="0">
                <a:solidFill>
                  <a:schemeClr val="tx1"/>
                </a:solidFill>
              </a:rPr>
              <a:t>, </a:t>
            </a:r>
            <a:r>
              <a:rPr lang="ru-RU" sz="1600" dirty="0" err="1">
                <a:solidFill>
                  <a:schemeClr val="tx1"/>
                </a:solidFill>
              </a:rPr>
              <a:t>навколо</a:t>
            </a:r>
            <a:r>
              <a:rPr lang="ru-RU" sz="1600" dirty="0">
                <a:solidFill>
                  <a:schemeClr val="tx1"/>
                </a:solidFill>
              </a:rPr>
              <a:t> </a:t>
            </a:r>
            <a:r>
              <a:rPr lang="ru-RU" sz="1600" dirty="0" err="1">
                <a:solidFill>
                  <a:schemeClr val="tx1"/>
                </a:solidFill>
              </a:rPr>
              <a:t>статевих</a:t>
            </a:r>
            <a:r>
              <a:rPr lang="ru-RU" sz="1600" dirty="0">
                <a:solidFill>
                  <a:schemeClr val="tx1"/>
                </a:solidFill>
              </a:rPr>
              <a:t> </a:t>
            </a:r>
            <a:r>
              <a:rPr lang="ru-RU" sz="1600" dirty="0" err="1">
                <a:solidFill>
                  <a:schemeClr val="tx1"/>
                </a:solidFill>
              </a:rPr>
              <a:t>органів</a:t>
            </a:r>
            <a:r>
              <a:rPr lang="ru-RU" sz="1600" dirty="0">
                <a:solidFill>
                  <a:schemeClr val="tx1"/>
                </a:solidFill>
              </a:rPr>
              <a:t> </a:t>
            </a:r>
            <a:r>
              <a:rPr lang="ru-RU" sz="1600" dirty="0" err="1">
                <a:solidFill>
                  <a:schemeClr val="tx1"/>
                </a:solidFill>
              </a:rPr>
              <a:t>затриманого</a:t>
            </a:r>
            <a:r>
              <a:rPr lang="ru-RU" sz="1600" dirty="0">
                <a:solidFill>
                  <a:schemeClr val="tx1"/>
                </a:solidFill>
              </a:rPr>
              <a:t>.</a:t>
            </a:r>
          </a:p>
          <a:p>
            <a:pPr algn="just"/>
            <a:r>
              <a:rPr lang="ru-RU" sz="1600" dirty="0">
                <a:solidFill>
                  <a:schemeClr val="tx1"/>
                </a:solidFill>
              </a:rPr>
              <a:t>• </a:t>
            </a:r>
            <a:r>
              <a:rPr lang="ru-RU" sz="1600" dirty="0" err="1">
                <a:solidFill>
                  <a:schemeClr val="tx1"/>
                </a:solidFill>
              </a:rPr>
              <a:t>Примушування</a:t>
            </a:r>
            <a:r>
              <a:rPr lang="ru-RU" sz="1600" dirty="0">
                <a:solidFill>
                  <a:schemeClr val="tx1"/>
                </a:solidFill>
              </a:rPr>
              <a:t> жертв </a:t>
            </a:r>
            <a:r>
              <a:rPr lang="ru-RU" sz="1600" dirty="0" err="1">
                <a:solidFill>
                  <a:schemeClr val="tx1"/>
                </a:solidFill>
              </a:rPr>
              <a:t>співати</a:t>
            </a:r>
            <a:r>
              <a:rPr lang="ru-RU" sz="1600" dirty="0">
                <a:solidFill>
                  <a:schemeClr val="tx1"/>
                </a:solidFill>
              </a:rPr>
              <a:t> </a:t>
            </a:r>
            <a:r>
              <a:rPr lang="ru-RU" sz="1600" dirty="0" err="1">
                <a:solidFill>
                  <a:schemeClr val="tx1"/>
                </a:solidFill>
              </a:rPr>
              <a:t>націоналістичні</a:t>
            </a:r>
            <a:r>
              <a:rPr lang="ru-RU" sz="1600" dirty="0">
                <a:solidFill>
                  <a:schemeClr val="tx1"/>
                </a:solidFill>
              </a:rPr>
              <a:t> </a:t>
            </a:r>
            <a:r>
              <a:rPr lang="ru-RU" sz="1600" dirty="0" err="1">
                <a:solidFill>
                  <a:schemeClr val="tx1"/>
                </a:solidFill>
              </a:rPr>
              <a:t>пісні</a:t>
            </a:r>
            <a:r>
              <a:rPr lang="ru-RU" sz="1600" dirty="0">
                <a:solidFill>
                  <a:schemeClr val="tx1"/>
                </a:solidFill>
              </a:rPr>
              <a:t> </a:t>
            </a:r>
            <a:r>
              <a:rPr lang="ru-RU" sz="1600" dirty="0" err="1">
                <a:solidFill>
                  <a:schemeClr val="tx1"/>
                </a:solidFill>
              </a:rPr>
              <a:t>ворожої</a:t>
            </a:r>
            <a:r>
              <a:rPr lang="ru-RU" sz="1600" dirty="0">
                <a:solidFill>
                  <a:schemeClr val="tx1"/>
                </a:solidFill>
              </a:rPr>
              <a:t> </a:t>
            </a:r>
            <a:r>
              <a:rPr lang="ru-RU" sz="1600" dirty="0" err="1">
                <a:solidFill>
                  <a:schemeClr val="tx1"/>
                </a:solidFill>
              </a:rPr>
              <a:t>сторони</a:t>
            </a:r>
            <a:r>
              <a:rPr lang="ru-RU" sz="1600" dirty="0">
                <a:solidFill>
                  <a:schemeClr val="tx1"/>
                </a:solidFill>
              </a:rPr>
              <a:t>.</a:t>
            </a:r>
          </a:p>
          <a:p>
            <a:pPr algn="just"/>
            <a:r>
              <a:rPr lang="ru-RU" sz="1600" dirty="0">
                <a:solidFill>
                  <a:schemeClr val="tx1"/>
                </a:solidFill>
              </a:rPr>
              <a:t>• </a:t>
            </a:r>
            <a:r>
              <a:rPr lang="ru-RU" sz="1600" dirty="0" err="1">
                <a:solidFill>
                  <a:schemeClr val="tx1"/>
                </a:solidFill>
              </a:rPr>
              <a:t>Примушування</a:t>
            </a:r>
            <a:r>
              <a:rPr lang="ru-RU" sz="1600" dirty="0">
                <a:solidFill>
                  <a:schemeClr val="tx1"/>
                </a:solidFill>
              </a:rPr>
              <a:t> </a:t>
            </a:r>
            <a:r>
              <a:rPr lang="ru-RU" sz="1600" dirty="0" err="1">
                <a:solidFill>
                  <a:schemeClr val="tx1"/>
                </a:solidFill>
              </a:rPr>
              <a:t>потерпілої</a:t>
            </a:r>
            <a:r>
              <a:rPr lang="ru-RU" sz="1600" dirty="0">
                <a:solidFill>
                  <a:schemeClr val="tx1"/>
                </a:solidFill>
              </a:rPr>
              <a:t> особи </a:t>
            </a:r>
            <a:r>
              <a:rPr lang="ru-RU" sz="1600" dirty="0" err="1">
                <a:solidFill>
                  <a:schemeClr val="tx1"/>
                </a:solidFill>
              </a:rPr>
              <a:t>жувати</a:t>
            </a:r>
            <a:r>
              <a:rPr lang="ru-RU" sz="1600" dirty="0">
                <a:solidFill>
                  <a:schemeClr val="tx1"/>
                </a:solidFill>
              </a:rPr>
              <a:t> та </a:t>
            </a:r>
            <a:r>
              <a:rPr lang="ru-RU" sz="1600" dirty="0" err="1">
                <a:solidFill>
                  <a:schemeClr val="tx1"/>
                </a:solidFill>
              </a:rPr>
              <a:t>їсти</a:t>
            </a:r>
            <a:r>
              <a:rPr lang="ru-RU" sz="1600" dirty="0">
                <a:solidFill>
                  <a:schemeClr val="tx1"/>
                </a:solidFill>
              </a:rPr>
              <a:t> кулю.</a:t>
            </a:r>
          </a:p>
          <a:p>
            <a:pPr algn="just"/>
            <a:r>
              <a:rPr lang="ru-RU" sz="1600" dirty="0">
                <a:solidFill>
                  <a:schemeClr val="tx1"/>
                </a:solidFill>
              </a:rPr>
              <a:t>• </a:t>
            </a:r>
            <a:r>
              <a:rPr lang="ru-RU" sz="1600" dirty="0" err="1">
                <a:solidFill>
                  <a:schemeClr val="tx1"/>
                </a:solidFill>
              </a:rPr>
              <a:t>Примушування</a:t>
            </a:r>
            <a:r>
              <a:rPr lang="ru-RU" sz="1600" dirty="0">
                <a:solidFill>
                  <a:schemeClr val="tx1"/>
                </a:solidFill>
              </a:rPr>
              <a:t> </a:t>
            </a:r>
            <a:r>
              <a:rPr lang="ru-RU" sz="1600" dirty="0" err="1">
                <a:solidFill>
                  <a:schemeClr val="tx1"/>
                </a:solidFill>
              </a:rPr>
              <a:t>потерпілої</a:t>
            </a:r>
            <a:r>
              <a:rPr lang="ru-RU" sz="1600" dirty="0">
                <a:solidFill>
                  <a:schemeClr val="tx1"/>
                </a:solidFill>
              </a:rPr>
              <a:t> особи </a:t>
            </a:r>
            <a:r>
              <a:rPr lang="ru-RU" sz="1600" dirty="0" err="1">
                <a:solidFill>
                  <a:schemeClr val="tx1"/>
                </a:solidFill>
              </a:rPr>
              <a:t>роздягатися</a:t>
            </a:r>
            <a:r>
              <a:rPr lang="ru-RU" sz="1600" dirty="0">
                <a:solidFill>
                  <a:schemeClr val="tx1"/>
                </a:solidFill>
              </a:rPr>
              <a:t>, </a:t>
            </a:r>
            <a:r>
              <a:rPr lang="ru-RU" sz="1600" dirty="0" err="1">
                <a:solidFill>
                  <a:schemeClr val="tx1"/>
                </a:solidFill>
              </a:rPr>
              <a:t>віджиматися</a:t>
            </a:r>
            <a:r>
              <a:rPr lang="ru-RU" sz="1600" dirty="0">
                <a:solidFill>
                  <a:schemeClr val="tx1"/>
                </a:solidFill>
              </a:rPr>
              <a:t> та </a:t>
            </a:r>
            <a:r>
              <a:rPr lang="ru-RU" sz="1600" dirty="0" err="1">
                <a:solidFill>
                  <a:schemeClr val="tx1"/>
                </a:solidFill>
              </a:rPr>
              <a:t>чистити</a:t>
            </a:r>
            <a:r>
              <a:rPr lang="ru-RU" sz="1600" dirty="0">
                <a:solidFill>
                  <a:schemeClr val="tx1"/>
                </a:solidFill>
              </a:rPr>
              <a:t> </a:t>
            </a:r>
            <a:r>
              <a:rPr lang="ru-RU" sz="1600" dirty="0" err="1">
                <a:solidFill>
                  <a:schemeClr val="tx1"/>
                </a:solidFill>
              </a:rPr>
              <a:t>чоботи</a:t>
            </a:r>
            <a:r>
              <a:rPr lang="ru-RU" sz="1600" dirty="0">
                <a:solidFill>
                  <a:schemeClr val="tx1"/>
                </a:solidFill>
              </a:rPr>
              <a:t> </a:t>
            </a:r>
            <a:r>
              <a:rPr lang="ru-RU" sz="1600" dirty="0" err="1">
                <a:solidFill>
                  <a:schemeClr val="tx1"/>
                </a:solidFill>
              </a:rPr>
              <a:t>офіцерів</a:t>
            </a:r>
            <a:r>
              <a:rPr lang="ru-RU" sz="1600" dirty="0">
                <a:solidFill>
                  <a:schemeClr val="tx1"/>
                </a:solidFill>
              </a:rPr>
              <a:t> </a:t>
            </a:r>
            <a:r>
              <a:rPr lang="ru-RU" sz="1600" dirty="0" err="1">
                <a:solidFill>
                  <a:schemeClr val="tx1"/>
                </a:solidFill>
              </a:rPr>
              <a:t>ворожої</a:t>
            </a:r>
            <a:r>
              <a:rPr lang="ru-RU" sz="1600" dirty="0">
                <a:solidFill>
                  <a:schemeClr val="tx1"/>
                </a:solidFill>
              </a:rPr>
              <a:t> </a:t>
            </a:r>
            <a:r>
              <a:rPr lang="ru-RU" sz="1600" dirty="0" err="1">
                <a:solidFill>
                  <a:schemeClr val="tx1"/>
                </a:solidFill>
              </a:rPr>
              <a:t>сторони</a:t>
            </a:r>
            <a:r>
              <a:rPr lang="ru-RU" sz="1600" dirty="0">
                <a:solidFill>
                  <a:schemeClr val="tx1"/>
                </a:solidFill>
              </a:rPr>
              <a:t>.</a:t>
            </a:r>
          </a:p>
          <a:p>
            <a:pPr algn="just"/>
            <a:r>
              <a:rPr lang="ru-RU" sz="1600" dirty="0">
                <a:solidFill>
                  <a:schemeClr val="tx1"/>
                </a:solidFill>
              </a:rPr>
              <a:t>• </a:t>
            </a:r>
            <a:r>
              <a:rPr lang="ru-RU" sz="1600" dirty="0" err="1">
                <a:solidFill>
                  <a:schemeClr val="tx1"/>
                </a:solidFill>
              </a:rPr>
              <a:t>Примушування</a:t>
            </a:r>
            <a:r>
              <a:rPr lang="ru-RU" sz="1600" dirty="0">
                <a:solidFill>
                  <a:schemeClr val="tx1"/>
                </a:solidFill>
              </a:rPr>
              <a:t> жертв </a:t>
            </a:r>
            <a:r>
              <a:rPr lang="ru-RU" sz="1600" dirty="0" err="1">
                <a:solidFill>
                  <a:schemeClr val="tx1"/>
                </a:solidFill>
              </a:rPr>
              <a:t>повзати</a:t>
            </a:r>
            <a:r>
              <a:rPr lang="ru-RU" sz="1600" dirty="0">
                <a:solidFill>
                  <a:schemeClr val="tx1"/>
                </a:solidFill>
              </a:rPr>
              <a:t> по </a:t>
            </a:r>
            <a:r>
              <a:rPr lang="ru-RU" sz="1600" dirty="0" err="1">
                <a:solidFill>
                  <a:schemeClr val="tx1"/>
                </a:solidFill>
              </a:rPr>
              <a:t>землі</a:t>
            </a:r>
            <a:r>
              <a:rPr lang="ru-RU" sz="1600" dirty="0">
                <a:solidFill>
                  <a:schemeClr val="tx1"/>
                </a:solidFill>
              </a:rPr>
              <a:t> та </a:t>
            </a:r>
            <a:r>
              <a:rPr lang="ru-RU" sz="1600" dirty="0" err="1">
                <a:solidFill>
                  <a:schemeClr val="tx1"/>
                </a:solidFill>
              </a:rPr>
              <a:t>багнюці</a:t>
            </a:r>
            <a:r>
              <a:rPr lang="ru-RU" sz="1600" dirty="0">
                <a:solidFill>
                  <a:schemeClr val="tx1"/>
                </a:solidFill>
              </a:rPr>
              <a:t>.</a:t>
            </a:r>
          </a:p>
          <a:p>
            <a:pPr algn="just"/>
            <a:r>
              <a:rPr lang="ru-RU" sz="1600" dirty="0">
                <a:solidFill>
                  <a:schemeClr val="tx1"/>
                </a:solidFill>
              </a:rPr>
              <a:t>• </a:t>
            </a:r>
            <a:r>
              <a:rPr lang="ru-RU" sz="1600" dirty="0" err="1">
                <a:solidFill>
                  <a:schemeClr val="tx1"/>
                </a:solidFill>
              </a:rPr>
              <a:t>Примушування</a:t>
            </a:r>
            <a:r>
              <a:rPr lang="ru-RU" sz="1600" dirty="0">
                <a:solidFill>
                  <a:schemeClr val="tx1"/>
                </a:solidFill>
              </a:rPr>
              <a:t> </a:t>
            </a:r>
            <a:r>
              <a:rPr lang="ru-RU" sz="1600" dirty="0" err="1">
                <a:solidFill>
                  <a:schemeClr val="tx1"/>
                </a:solidFill>
              </a:rPr>
              <a:t>затриманих</a:t>
            </a:r>
            <a:r>
              <a:rPr lang="ru-RU" sz="1600" dirty="0">
                <a:solidFill>
                  <a:schemeClr val="tx1"/>
                </a:solidFill>
              </a:rPr>
              <a:t> </a:t>
            </a:r>
            <a:r>
              <a:rPr lang="ru-RU" sz="1600" dirty="0" err="1">
                <a:solidFill>
                  <a:schemeClr val="tx1"/>
                </a:solidFill>
              </a:rPr>
              <a:t>пити</a:t>
            </a:r>
            <a:r>
              <a:rPr lang="ru-RU" sz="1600" dirty="0">
                <a:solidFill>
                  <a:schemeClr val="tx1"/>
                </a:solidFill>
              </a:rPr>
              <a:t> сечу.</a:t>
            </a:r>
          </a:p>
          <a:p>
            <a:pPr algn="just"/>
            <a:r>
              <a:rPr lang="ru-RU" sz="1600" dirty="0">
                <a:solidFill>
                  <a:schemeClr val="tx1"/>
                </a:solidFill>
              </a:rPr>
              <a:t>• </a:t>
            </a:r>
            <a:r>
              <a:rPr lang="ru-RU" sz="1600" dirty="0" err="1">
                <a:solidFill>
                  <a:schemeClr val="tx1"/>
                </a:solidFill>
              </a:rPr>
              <a:t>Створення</a:t>
            </a:r>
            <a:r>
              <a:rPr lang="ru-RU" sz="1600" dirty="0">
                <a:solidFill>
                  <a:schemeClr val="tx1"/>
                </a:solidFill>
              </a:rPr>
              <a:t> та </a:t>
            </a:r>
            <a:r>
              <a:rPr lang="ru-RU" sz="1600" dirty="0" err="1">
                <a:solidFill>
                  <a:schemeClr val="tx1"/>
                </a:solidFill>
              </a:rPr>
              <a:t>підтримання</a:t>
            </a:r>
            <a:r>
              <a:rPr lang="ru-RU" sz="1600" dirty="0">
                <a:solidFill>
                  <a:schemeClr val="tx1"/>
                </a:solidFill>
              </a:rPr>
              <a:t> </a:t>
            </a:r>
            <a:r>
              <a:rPr lang="ru-RU" sz="1600" dirty="0" err="1">
                <a:solidFill>
                  <a:schemeClr val="tx1"/>
                </a:solidFill>
              </a:rPr>
              <a:t>атмосфери</a:t>
            </a:r>
            <a:r>
              <a:rPr lang="ru-RU" sz="1600" dirty="0">
                <a:solidFill>
                  <a:schemeClr val="tx1"/>
                </a:solidFill>
              </a:rPr>
              <a:t> </a:t>
            </a:r>
            <a:r>
              <a:rPr lang="ru-RU" sz="1600" dirty="0" err="1">
                <a:solidFill>
                  <a:schemeClr val="tx1"/>
                </a:solidFill>
              </a:rPr>
              <a:t>терору</a:t>
            </a:r>
            <a:r>
              <a:rPr lang="ru-RU" sz="1600" dirty="0">
                <a:solidFill>
                  <a:schemeClr val="tx1"/>
                </a:solidFill>
              </a:rPr>
              <a:t> у </a:t>
            </a:r>
            <a:r>
              <a:rPr lang="ru-RU" sz="1600" dirty="0" err="1">
                <a:solidFill>
                  <a:schemeClr val="tx1"/>
                </a:solidFill>
              </a:rPr>
              <a:t>в’язниці-таборі</a:t>
            </a:r>
            <a:r>
              <a:rPr lang="ru-RU" sz="1600" dirty="0">
                <a:solidFill>
                  <a:schemeClr val="tx1"/>
                </a:solidFill>
              </a:rPr>
              <a:t> та </a:t>
            </a:r>
            <a:r>
              <a:rPr lang="ru-RU" sz="1600" dirty="0" err="1">
                <a:solidFill>
                  <a:schemeClr val="tx1"/>
                </a:solidFill>
              </a:rPr>
              <a:t>постійного</a:t>
            </a:r>
            <a:r>
              <a:rPr lang="ru-RU" sz="1600" dirty="0">
                <a:solidFill>
                  <a:schemeClr val="tx1"/>
                </a:solidFill>
              </a:rPr>
              <a:t> страху </a:t>
            </a:r>
            <a:r>
              <a:rPr lang="ru-RU" sz="1600" dirty="0" err="1">
                <a:solidFill>
                  <a:schemeClr val="tx1"/>
                </a:solidFill>
              </a:rPr>
              <a:t>ув’язнених</a:t>
            </a:r>
            <a:r>
              <a:rPr lang="ru-RU" sz="1600" dirty="0">
                <a:solidFill>
                  <a:schemeClr val="tx1"/>
                </a:solidFill>
              </a:rPr>
              <a:t> через </a:t>
            </a:r>
            <a:r>
              <a:rPr lang="ru-RU" sz="1600" dirty="0" err="1">
                <a:solidFill>
                  <a:schemeClr val="tx1"/>
                </a:solidFill>
              </a:rPr>
              <a:t>вбивства</a:t>
            </a:r>
            <a:r>
              <a:rPr lang="ru-RU" sz="1600" dirty="0">
                <a:solidFill>
                  <a:schemeClr val="tx1"/>
                </a:solidFill>
              </a:rPr>
              <a:t> та </a:t>
            </a:r>
            <a:r>
              <a:rPr lang="ru-RU" sz="1600" dirty="0" err="1">
                <a:solidFill>
                  <a:schemeClr val="tx1"/>
                </a:solidFill>
              </a:rPr>
              <a:t>знущання</a:t>
            </a:r>
            <a:r>
              <a:rPr lang="ru-RU" sz="1600" dirty="0">
                <a:solidFill>
                  <a:schemeClr val="tx1"/>
                </a:solidFill>
              </a:rPr>
              <a:t>.</a:t>
            </a:r>
          </a:p>
          <a:p>
            <a:pPr algn="just"/>
            <a:r>
              <a:rPr lang="ru-RU" sz="1600" dirty="0">
                <a:solidFill>
                  <a:schemeClr val="tx1"/>
                </a:solidFill>
              </a:rPr>
              <a:t>• </a:t>
            </a:r>
            <a:r>
              <a:rPr lang="ru-RU" sz="1600" dirty="0" err="1">
                <a:solidFill>
                  <a:schemeClr val="tx1"/>
                </a:solidFill>
              </a:rPr>
              <a:t>Нелюдські</a:t>
            </a:r>
            <a:r>
              <a:rPr lang="ru-RU" sz="1600" dirty="0">
                <a:solidFill>
                  <a:schemeClr val="tx1"/>
                </a:solidFill>
              </a:rPr>
              <a:t> </a:t>
            </a:r>
            <a:r>
              <a:rPr lang="ru-RU" sz="1600" dirty="0" err="1">
                <a:solidFill>
                  <a:schemeClr val="tx1"/>
                </a:solidFill>
              </a:rPr>
              <a:t>умови</a:t>
            </a:r>
            <a:r>
              <a:rPr lang="ru-RU" sz="1600" dirty="0">
                <a:solidFill>
                  <a:schemeClr val="tx1"/>
                </a:solidFill>
              </a:rPr>
              <a:t> </a:t>
            </a:r>
            <a:r>
              <a:rPr lang="ru-RU" sz="1600" dirty="0" err="1">
                <a:solidFill>
                  <a:schemeClr val="tx1"/>
                </a:solidFill>
              </a:rPr>
              <a:t>тримання</a:t>
            </a:r>
            <a:r>
              <a:rPr lang="ru-RU" sz="1600" dirty="0">
                <a:solidFill>
                  <a:schemeClr val="tx1"/>
                </a:solidFill>
              </a:rPr>
              <a:t> </a:t>
            </a:r>
            <a:r>
              <a:rPr lang="ru-RU" sz="1600" dirty="0" err="1">
                <a:solidFill>
                  <a:schemeClr val="tx1"/>
                </a:solidFill>
              </a:rPr>
              <a:t>під</a:t>
            </a:r>
            <a:r>
              <a:rPr lang="ru-RU" sz="1600" dirty="0">
                <a:solidFill>
                  <a:schemeClr val="tx1"/>
                </a:solidFill>
              </a:rPr>
              <a:t> </a:t>
            </a:r>
            <a:r>
              <a:rPr lang="ru-RU" sz="1600" dirty="0" err="1">
                <a:solidFill>
                  <a:schemeClr val="tx1"/>
                </a:solidFill>
              </a:rPr>
              <a:t>вартою</a:t>
            </a:r>
            <a:r>
              <a:rPr lang="ru-RU" sz="1600" dirty="0">
                <a:solidFill>
                  <a:schemeClr val="tx1"/>
                </a:solidFill>
              </a:rPr>
              <a:t> та </a:t>
            </a:r>
            <a:r>
              <a:rPr lang="ru-RU" sz="1600" dirty="0" err="1">
                <a:solidFill>
                  <a:schemeClr val="tx1"/>
                </a:solidFill>
              </a:rPr>
              <a:t>постійне</a:t>
            </a:r>
            <a:r>
              <a:rPr lang="ru-RU" sz="1600" dirty="0">
                <a:solidFill>
                  <a:schemeClr val="tx1"/>
                </a:solidFill>
              </a:rPr>
              <a:t> </a:t>
            </a:r>
            <a:r>
              <a:rPr lang="ru-RU" sz="1600" dirty="0" err="1">
                <a:solidFill>
                  <a:schemeClr val="tx1"/>
                </a:solidFill>
              </a:rPr>
              <a:t>позбавлення</a:t>
            </a:r>
            <a:r>
              <a:rPr lang="ru-RU" sz="1600" dirty="0">
                <a:solidFill>
                  <a:schemeClr val="tx1"/>
                </a:solidFill>
              </a:rPr>
              <a:t> </a:t>
            </a:r>
            <a:r>
              <a:rPr lang="ru-RU" sz="1600" dirty="0" err="1">
                <a:solidFill>
                  <a:schemeClr val="tx1"/>
                </a:solidFill>
              </a:rPr>
              <a:t>ув’язнених</a:t>
            </a:r>
            <a:r>
              <a:rPr lang="ru-RU" sz="1600" dirty="0">
                <a:solidFill>
                  <a:schemeClr val="tx1"/>
                </a:solidFill>
              </a:rPr>
              <a:t> </a:t>
            </a:r>
            <a:r>
              <a:rPr lang="ru-RU" sz="1600" dirty="0" err="1">
                <a:solidFill>
                  <a:schemeClr val="tx1"/>
                </a:solidFill>
              </a:rPr>
              <a:t>достатньої</a:t>
            </a:r>
            <a:r>
              <a:rPr lang="ru-RU" sz="1600" dirty="0">
                <a:solidFill>
                  <a:schemeClr val="tx1"/>
                </a:solidFill>
              </a:rPr>
              <a:t> </a:t>
            </a:r>
            <a:r>
              <a:rPr lang="ru-RU" sz="1600" dirty="0" err="1">
                <a:solidFill>
                  <a:schemeClr val="tx1"/>
                </a:solidFill>
              </a:rPr>
              <a:t>кількості</a:t>
            </a:r>
            <a:r>
              <a:rPr lang="ru-RU" sz="1600" dirty="0">
                <a:solidFill>
                  <a:schemeClr val="tx1"/>
                </a:solidFill>
              </a:rPr>
              <a:t> води, </a:t>
            </a:r>
            <a:r>
              <a:rPr lang="ru-RU" sz="1600" dirty="0" err="1">
                <a:solidFill>
                  <a:schemeClr val="tx1"/>
                </a:solidFill>
              </a:rPr>
              <a:t>їжі</a:t>
            </a:r>
            <a:r>
              <a:rPr lang="ru-RU" sz="1600" dirty="0">
                <a:solidFill>
                  <a:schemeClr val="tx1"/>
                </a:solidFill>
              </a:rPr>
              <a:t>, </a:t>
            </a:r>
            <a:r>
              <a:rPr lang="ru-RU" sz="1600" dirty="0" err="1">
                <a:solidFill>
                  <a:schemeClr val="tx1"/>
                </a:solidFill>
              </a:rPr>
              <a:t>можливостей</a:t>
            </a:r>
            <a:r>
              <a:rPr lang="ru-RU" sz="1600" dirty="0">
                <a:solidFill>
                  <a:schemeClr val="tx1"/>
                </a:solidFill>
              </a:rPr>
              <a:t> для сну і </a:t>
            </a:r>
            <a:r>
              <a:rPr lang="ru-RU" sz="1600" dirty="0" err="1">
                <a:solidFill>
                  <a:schemeClr val="tx1"/>
                </a:solidFill>
              </a:rPr>
              <a:t>користування</a:t>
            </a:r>
            <a:r>
              <a:rPr lang="ru-RU" sz="1600" dirty="0">
                <a:solidFill>
                  <a:schemeClr val="tx1"/>
                </a:solidFill>
              </a:rPr>
              <a:t> туалетом, а </a:t>
            </a:r>
            <a:r>
              <a:rPr lang="ru-RU" sz="1600" dirty="0" err="1">
                <a:solidFill>
                  <a:schemeClr val="tx1"/>
                </a:solidFill>
              </a:rPr>
              <a:t>також</a:t>
            </a:r>
            <a:r>
              <a:rPr lang="ru-RU" sz="1600" dirty="0">
                <a:solidFill>
                  <a:schemeClr val="tx1"/>
                </a:solidFill>
              </a:rPr>
              <a:t> </a:t>
            </a:r>
            <a:r>
              <a:rPr lang="ru-RU" sz="1600" dirty="0" err="1">
                <a:solidFill>
                  <a:schemeClr val="tx1"/>
                </a:solidFill>
              </a:rPr>
              <a:t>медичної</a:t>
            </a:r>
            <a:r>
              <a:rPr lang="ru-RU" sz="1600" dirty="0">
                <a:solidFill>
                  <a:schemeClr val="tx1"/>
                </a:solidFill>
              </a:rPr>
              <a:t> </a:t>
            </a:r>
            <a:r>
              <a:rPr lang="ru-RU" sz="1600" dirty="0" err="1">
                <a:solidFill>
                  <a:schemeClr val="tx1"/>
                </a:solidFill>
              </a:rPr>
              <a:t>допомоги</a:t>
            </a:r>
            <a:r>
              <a:rPr lang="ru-RU" sz="1600" dirty="0">
                <a:solidFill>
                  <a:schemeClr val="tx1"/>
                </a:solidFill>
              </a:rPr>
              <a:t>.</a:t>
            </a:r>
          </a:p>
          <a:p>
            <a:pPr algn="just"/>
            <a:endParaRPr lang="uk-UA" dirty="0">
              <a:solidFill>
                <a:schemeClr val="tx1"/>
              </a:solidFill>
            </a:endParaRPr>
          </a:p>
        </p:txBody>
      </p:sp>
    </p:spTree>
    <p:extLst>
      <p:ext uri="{BB962C8B-B14F-4D97-AF65-F5344CB8AC3E}">
        <p14:creationId xmlns:p14="http://schemas.microsoft.com/office/powerpoint/2010/main" val="1861941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8">
            <a:extLst>
              <a:ext uri="{FF2B5EF4-FFF2-40B4-BE49-F238E27FC236}">
                <a16:creationId xmlns:a16="http://schemas.microsoft.com/office/drawing/2014/main" id="{7945E062-6356-44D9-B412-6A177EDA7C04}"/>
              </a:ext>
            </a:extLst>
          </p:cNvPr>
          <p:cNvPicPr>
            <a:picLocks noGrp="1" noChangeAspect="1"/>
          </p:cNvPicPr>
          <p:nvPr>
            <p:ph idx="1"/>
          </p:nvPr>
        </p:nvPicPr>
        <p:blipFill>
          <a:blip r:embed="rId2"/>
          <a:stretch>
            <a:fillRect/>
          </a:stretch>
        </p:blipFill>
        <p:spPr>
          <a:xfrm>
            <a:off x="0" y="0"/>
            <a:ext cx="12293579" cy="6907429"/>
          </a:xfrm>
          <a:prstGeom prst="rect">
            <a:avLst/>
          </a:prstGeom>
        </p:spPr>
      </p:pic>
    </p:spTree>
    <p:extLst>
      <p:ext uri="{BB962C8B-B14F-4D97-AF65-F5344CB8AC3E}">
        <p14:creationId xmlns:p14="http://schemas.microsoft.com/office/powerpoint/2010/main" val="1670160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2">
            <a:extLst>
              <a:ext uri="{FF2B5EF4-FFF2-40B4-BE49-F238E27FC236}">
                <a16:creationId xmlns:a16="http://schemas.microsoft.com/office/drawing/2014/main" id="{A7D6DB6A-08C5-4A2F-AC0A-C9227CA402E2}"/>
              </a:ext>
            </a:extLst>
          </p:cNvPr>
          <p:cNvGraphicFramePr>
            <a:graphicFrameLocks noGrp="1"/>
          </p:cNvGraphicFramePr>
          <p:nvPr>
            <p:extLst>
              <p:ext uri="{D42A27DB-BD31-4B8C-83A1-F6EECF244321}">
                <p14:modId xmlns:p14="http://schemas.microsoft.com/office/powerpoint/2010/main" val="768561928"/>
              </p:ext>
            </p:extLst>
          </p:nvPr>
        </p:nvGraphicFramePr>
        <p:xfrm>
          <a:off x="1022555" y="0"/>
          <a:ext cx="10363200" cy="6857998"/>
        </p:xfrm>
        <a:graphic>
          <a:graphicData uri="http://schemas.openxmlformats.org/drawingml/2006/table">
            <a:tbl>
              <a:tblPr firstRow="1" bandRow="1">
                <a:tableStyleId>{5C22544A-7EE6-4342-B048-85BDC9FD1C3A}</a:tableStyleId>
              </a:tblPr>
              <a:tblGrid>
                <a:gridCol w="2025445">
                  <a:extLst>
                    <a:ext uri="{9D8B030D-6E8A-4147-A177-3AD203B41FA5}">
                      <a16:colId xmlns:a16="http://schemas.microsoft.com/office/drawing/2014/main" val="3201316685"/>
                    </a:ext>
                  </a:extLst>
                </a:gridCol>
                <a:gridCol w="8337755">
                  <a:extLst>
                    <a:ext uri="{9D8B030D-6E8A-4147-A177-3AD203B41FA5}">
                      <a16:colId xmlns:a16="http://schemas.microsoft.com/office/drawing/2014/main" val="2058532252"/>
                    </a:ext>
                  </a:extLst>
                </a:gridCol>
              </a:tblGrid>
              <a:tr h="391575">
                <a:tc gridSpan="2">
                  <a:txBody>
                    <a:bodyPr/>
                    <a:lstStyle/>
                    <a:p>
                      <a:pPr algn="ctr"/>
                      <a:r>
                        <a:rPr lang="uk-UA" dirty="0"/>
                        <a:t>Види воєнних злочинів</a:t>
                      </a:r>
                    </a:p>
                  </a:txBody>
                  <a:tcPr/>
                </a:tc>
                <a:tc hMerge="1">
                  <a:txBody>
                    <a:bodyPr/>
                    <a:lstStyle/>
                    <a:p>
                      <a:endParaRPr lang="uk-UA" dirty="0"/>
                    </a:p>
                  </a:txBody>
                  <a:tcPr/>
                </a:tc>
                <a:extLst>
                  <a:ext uri="{0D108BD9-81ED-4DB2-BD59-A6C34878D82A}">
                    <a16:rowId xmlns:a16="http://schemas.microsoft.com/office/drawing/2014/main" val="876501187"/>
                  </a:ext>
                </a:extLst>
              </a:tr>
              <a:tr h="391575">
                <a:tc rowSpan="9">
                  <a:txBody>
                    <a:bodyPr/>
                    <a:lstStyle/>
                    <a:p>
                      <a:r>
                        <a:rPr lang="ru-RU" dirty="0"/>
                        <a:t>1. </a:t>
                      </a:r>
                      <a:r>
                        <a:rPr lang="ru-RU" dirty="0" err="1"/>
                        <a:t>Воєнні</a:t>
                      </a:r>
                      <a:r>
                        <a:rPr lang="ru-RU" dirty="0"/>
                        <a:t> </a:t>
                      </a:r>
                      <a:r>
                        <a:rPr lang="ru-RU" dirty="0" err="1"/>
                        <a:t>злочини</a:t>
                      </a:r>
                      <a:r>
                        <a:rPr lang="ru-RU" dirty="0"/>
                        <a:t> </a:t>
                      </a:r>
                      <a:r>
                        <a:rPr lang="ru-RU" dirty="0" err="1"/>
                        <a:t>проти</a:t>
                      </a:r>
                      <a:r>
                        <a:rPr lang="ru-RU" dirty="0"/>
                        <a:t> людей</a:t>
                      </a:r>
                      <a:endParaRPr lang="uk-UA" dirty="0"/>
                    </a:p>
                  </a:txBody>
                  <a:tcPr/>
                </a:tc>
                <a:tc>
                  <a:txBody>
                    <a:bodyPr/>
                    <a:lstStyle/>
                    <a:p>
                      <a:r>
                        <a:rPr lang="uk-UA" dirty="0"/>
                        <a:t>умисне вбивство </a:t>
                      </a:r>
                    </a:p>
                  </a:txBody>
                  <a:tcPr/>
                </a:tc>
                <a:extLst>
                  <a:ext uri="{0D108BD9-81ED-4DB2-BD59-A6C34878D82A}">
                    <a16:rowId xmlns:a16="http://schemas.microsoft.com/office/drawing/2014/main" val="3491098497"/>
                  </a:ext>
                </a:extLst>
              </a:tr>
              <a:tr h="978937">
                <a:tc vMerge="1">
                  <a:txBody>
                    <a:bodyPr/>
                    <a:lstStyle/>
                    <a:p>
                      <a:endParaRPr lang="uk-UA" dirty="0"/>
                    </a:p>
                  </a:txBody>
                  <a:tcPr/>
                </a:tc>
                <a:tc>
                  <a:txBody>
                    <a:bodyPr/>
                    <a:lstStyle/>
                    <a:p>
                      <a:r>
                        <a:rPr lang="ru-RU" dirty="0" err="1"/>
                        <a:t>злочини</a:t>
                      </a:r>
                      <a:r>
                        <a:rPr lang="ru-RU" dirty="0"/>
                        <a:t> </a:t>
                      </a:r>
                      <a:r>
                        <a:rPr lang="ru-RU" dirty="0" err="1"/>
                        <a:t>неналежного</a:t>
                      </a:r>
                      <a:r>
                        <a:rPr lang="ru-RU" dirty="0"/>
                        <a:t> </a:t>
                      </a:r>
                      <a:r>
                        <a:rPr lang="ru-RU" dirty="0" err="1"/>
                        <a:t>поводження</a:t>
                      </a:r>
                      <a:r>
                        <a:rPr lang="ru-RU" dirty="0"/>
                        <a:t>: </a:t>
                      </a:r>
                      <a:r>
                        <a:rPr lang="ru-RU" dirty="0" err="1"/>
                        <a:t>катування</a:t>
                      </a:r>
                      <a:r>
                        <a:rPr lang="ru-RU" dirty="0"/>
                        <a:t> </a:t>
                      </a:r>
                      <a:r>
                        <a:rPr lang="ru-RU" dirty="0" err="1"/>
                        <a:t>або</a:t>
                      </a:r>
                      <a:r>
                        <a:rPr lang="ru-RU" dirty="0"/>
                        <a:t> </a:t>
                      </a:r>
                      <a:r>
                        <a:rPr lang="ru-RU" dirty="0" err="1"/>
                        <a:t>нелюдське</a:t>
                      </a:r>
                      <a:r>
                        <a:rPr lang="ru-RU" dirty="0"/>
                        <a:t> </a:t>
                      </a:r>
                      <a:r>
                        <a:rPr lang="ru-RU" dirty="0" err="1"/>
                        <a:t>поводження</a:t>
                      </a:r>
                      <a:r>
                        <a:rPr lang="ru-RU" dirty="0"/>
                        <a:t>, у тому </a:t>
                      </a:r>
                      <a:r>
                        <a:rPr lang="ru-RU" dirty="0" err="1"/>
                        <a:t>числі</a:t>
                      </a:r>
                      <a:r>
                        <a:rPr lang="ru-RU" dirty="0"/>
                        <a:t> </a:t>
                      </a:r>
                      <a:r>
                        <a:rPr lang="ru-RU" dirty="0" err="1"/>
                        <a:t>експерименти</a:t>
                      </a:r>
                      <a:r>
                        <a:rPr lang="ru-RU" dirty="0"/>
                        <a:t> та </a:t>
                      </a:r>
                      <a:r>
                        <a:rPr lang="ru-RU" dirty="0" err="1"/>
                        <a:t>заподіяння</a:t>
                      </a:r>
                      <a:r>
                        <a:rPr lang="ru-RU" dirty="0"/>
                        <a:t> </a:t>
                      </a:r>
                      <a:r>
                        <a:rPr lang="ru-RU" dirty="0" err="1"/>
                        <a:t>каліцтва</a:t>
                      </a:r>
                      <a:r>
                        <a:rPr lang="ru-RU" dirty="0"/>
                        <a:t>, а </a:t>
                      </a:r>
                      <a:r>
                        <a:rPr lang="ru-RU" dirty="0" err="1"/>
                        <a:t>також</a:t>
                      </a:r>
                      <a:r>
                        <a:rPr lang="ru-RU" dirty="0"/>
                        <a:t> </a:t>
                      </a:r>
                      <a:r>
                        <a:rPr lang="ru-RU" dirty="0" err="1"/>
                        <a:t>умисне</a:t>
                      </a:r>
                      <a:r>
                        <a:rPr lang="ru-RU" dirty="0"/>
                        <a:t> </a:t>
                      </a:r>
                      <a:r>
                        <a:rPr lang="ru-RU" dirty="0" err="1"/>
                        <a:t>заподіяння</a:t>
                      </a:r>
                      <a:r>
                        <a:rPr lang="ru-RU" dirty="0"/>
                        <a:t> </a:t>
                      </a:r>
                      <a:r>
                        <a:rPr lang="ru-RU" dirty="0" err="1"/>
                        <a:t>сильних</a:t>
                      </a:r>
                      <a:r>
                        <a:rPr lang="ru-RU" dirty="0"/>
                        <a:t> </a:t>
                      </a:r>
                      <a:r>
                        <a:rPr lang="ru-RU" dirty="0" err="1"/>
                        <a:t>страждань</a:t>
                      </a:r>
                      <a:r>
                        <a:rPr lang="ru-RU" dirty="0"/>
                        <a:t> </a:t>
                      </a:r>
                      <a:r>
                        <a:rPr lang="ru-RU" dirty="0" err="1"/>
                        <a:t>або</a:t>
                      </a:r>
                      <a:r>
                        <a:rPr lang="ru-RU" dirty="0"/>
                        <a:t> тяжких </a:t>
                      </a:r>
                      <a:r>
                        <a:rPr lang="ru-RU" dirty="0" err="1"/>
                        <a:t>тілесних</a:t>
                      </a:r>
                      <a:r>
                        <a:rPr lang="ru-RU" dirty="0"/>
                        <a:t> </a:t>
                      </a:r>
                      <a:r>
                        <a:rPr lang="ru-RU" dirty="0" err="1"/>
                        <a:t>ушкоджень</a:t>
                      </a:r>
                      <a:r>
                        <a:rPr lang="ru-RU" dirty="0"/>
                        <a:t> </a:t>
                      </a:r>
                      <a:endParaRPr lang="uk-UA" dirty="0"/>
                    </a:p>
                  </a:txBody>
                  <a:tcPr/>
                </a:tc>
                <a:extLst>
                  <a:ext uri="{0D108BD9-81ED-4DB2-BD59-A6C34878D82A}">
                    <a16:rowId xmlns:a16="http://schemas.microsoft.com/office/drawing/2014/main" val="3785966112"/>
                  </a:ext>
                </a:extLst>
              </a:tr>
              <a:tr h="685256">
                <a:tc vMerge="1">
                  <a:txBody>
                    <a:bodyPr/>
                    <a:lstStyle/>
                    <a:p>
                      <a:endParaRPr lang="uk-UA"/>
                    </a:p>
                  </a:txBody>
                  <a:tcPr/>
                </a:tc>
                <a:tc>
                  <a:txBody>
                    <a:bodyPr/>
                    <a:lstStyle/>
                    <a:p>
                      <a:r>
                        <a:rPr lang="ru-RU" dirty="0" err="1"/>
                        <a:t>посягання</a:t>
                      </a:r>
                      <a:r>
                        <a:rPr lang="ru-RU" dirty="0"/>
                        <a:t> на </a:t>
                      </a:r>
                      <a:r>
                        <a:rPr lang="ru-RU" dirty="0" err="1"/>
                        <a:t>людську</a:t>
                      </a:r>
                      <a:r>
                        <a:rPr lang="ru-RU" dirty="0"/>
                        <a:t> </a:t>
                      </a:r>
                      <a:r>
                        <a:rPr lang="ru-RU" dirty="0" err="1"/>
                        <a:t>гідність</a:t>
                      </a:r>
                      <a:r>
                        <a:rPr lang="ru-RU" dirty="0"/>
                        <a:t>, </a:t>
                      </a:r>
                      <a:r>
                        <a:rPr lang="ru-RU" dirty="0" err="1"/>
                        <a:t>зокрема</a:t>
                      </a:r>
                      <a:r>
                        <a:rPr lang="ru-RU" dirty="0"/>
                        <a:t> </a:t>
                      </a:r>
                      <a:r>
                        <a:rPr lang="ru-RU" dirty="0" err="1"/>
                        <a:t>образливе</a:t>
                      </a:r>
                      <a:r>
                        <a:rPr lang="ru-RU" dirty="0"/>
                        <a:t> і </a:t>
                      </a:r>
                      <a:r>
                        <a:rPr lang="ru-RU" dirty="0" err="1"/>
                        <a:t>таке</a:t>
                      </a:r>
                      <a:r>
                        <a:rPr lang="ru-RU" dirty="0"/>
                        <a:t>, </a:t>
                      </a:r>
                      <a:r>
                        <a:rPr lang="ru-RU" dirty="0" err="1"/>
                        <a:t>що</a:t>
                      </a:r>
                      <a:r>
                        <a:rPr lang="ru-RU" dirty="0"/>
                        <a:t> </a:t>
                      </a:r>
                      <a:r>
                        <a:rPr lang="ru-RU" dirty="0" err="1"/>
                        <a:t>принижує</a:t>
                      </a:r>
                      <a:r>
                        <a:rPr lang="ru-RU" dirty="0"/>
                        <a:t> </a:t>
                      </a:r>
                      <a:r>
                        <a:rPr lang="ru-RU" dirty="0" err="1"/>
                        <a:t>людську</a:t>
                      </a:r>
                      <a:r>
                        <a:rPr lang="ru-RU" dirty="0"/>
                        <a:t> </a:t>
                      </a:r>
                      <a:r>
                        <a:rPr lang="ru-RU" dirty="0" err="1"/>
                        <a:t>гідність</a:t>
                      </a:r>
                      <a:r>
                        <a:rPr lang="ru-RU" dirty="0"/>
                        <a:t> </a:t>
                      </a:r>
                      <a:r>
                        <a:rPr lang="ru-RU" dirty="0" err="1"/>
                        <a:t>поводження</a:t>
                      </a:r>
                      <a:r>
                        <a:rPr lang="ru-RU" dirty="0"/>
                        <a:t> </a:t>
                      </a:r>
                      <a:endParaRPr lang="uk-UA" dirty="0"/>
                    </a:p>
                  </a:txBody>
                  <a:tcPr/>
                </a:tc>
                <a:extLst>
                  <a:ext uri="{0D108BD9-81ED-4DB2-BD59-A6C34878D82A}">
                    <a16:rowId xmlns:a16="http://schemas.microsoft.com/office/drawing/2014/main" val="1779612194"/>
                  </a:ext>
                </a:extLst>
              </a:tr>
              <a:tr h="978937">
                <a:tc vMerge="1">
                  <a:txBody>
                    <a:bodyPr/>
                    <a:lstStyle/>
                    <a:p>
                      <a:endParaRPr lang="uk-UA" dirty="0"/>
                    </a:p>
                  </a:txBody>
                  <a:tcPr/>
                </a:tc>
                <a:tc>
                  <a:txBody>
                    <a:bodyPr/>
                    <a:lstStyle/>
                    <a:p>
                      <a:r>
                        <a:rPr lang="ru-RU" dirty="0" err="1"/>
                        <a:t>зґвалтування</a:t>
                      </a:r>
                      <a:r>
                        <a:rPr lang="ru-RU" dirty="0"/>
                        <a:t>, </a:t>
                      </a:r>
                      <a:r>
                        <a:rPr lang="ru-RU" dirty="0" err="1"/>
                        <a:t>сексуальне</a:t>
                      </a:r>
                      <a:r>
                        <a:rPr lang="ru-RU" dirty="0"/>
                        <a:t> рабство, </a:t>
                      </a:r>
                      <a:r>
                        <a:rPr lang="ru-RU" dirty="0" err="1"/>
                        <a:t>примушування</a:t>
                      </a:r>
                      <a:r>
                        <a:rPr lang="ru-RU" dirty="0"/>
                        <a:t> до </a:t>
                      </a:r>
                      <a:r>
                        <a:rPr lang="ru-RU" dirty="0" err="1"/>
                        <a:t>проституції</a:t>
                      </a:r>
                      <a:r>
                        <a:rPr lang="ru-RU" dirty="0"/>
                        <a:t>, </a:t>
                      </a:r>
                      <a:r>
                        <a:rPr lang="ru-RU" dirty="0" err="1"/>
                        <a:t>примусова</a:t>
                      </a:r>
                      <a:r>
                        <a:rPr lang="ru-RU" dirty="0"/>
                        <a:t> </a:t>
                      </a:r>
                      <a:r>
                        <a:rPr lang="ru-RU" dirty="0" err="1"/>
                        <a:t>вагітність</a:t>
                      </a:r>
                      <a:r>
                        <a:rPr lang="ru-RU" dirty="0"/>
                        <a:t>, </a:t>
                      </a:r>
                      <a:r>
                        <a:rPr lang="ru-RU" dirty="0" err="1"/>
                        <a:t>примусова</a:t>
                      </a:r>
                      <a:r>
                        <a:rPr lang="ru-RU" dirty="0"/>
                        <a:t> </a:t>
                      </a:r>
                      <a:r>
                        <a:rPr lang="ru-RU" dirty="0" err="1"/>
                        <a:t>стерилізація</a:t>
                      </a:r>
                      <a:r>
                        <a:rPr lang="ru-RU" dirty="0"/>
                        <a:t> </a:t>
                      </a:r>
                      <a:r>
                        <a:rPr lang="ru-RU" dirty="0" err="1"/>
                        <a:t>чи</a:t>
                      </a:r>
                      <a:r>
                        <a:rPr lang="ru-RU" dirty="0"/>
                        <a:t> будь-яка </a:t>
                      </a:r>
                      <a:r>
                        <a:rPr lang="ru-RU" dirty="0" err="1"/>
                        <a:t>інша</a:t>
                      </a:r>
                      <a:r>
                        <a:rPr lang="ru-RU" dirty="0"/>
                        <a:t> форма сексуального </a:t>
                      </a:r>
                      <a:r>
                        <a:rPr lang="ru-RU" dirty="0" err="1"/>
                        <a:t>насильства</a:t>
                      </a:r>
                      <a:r>
                        <a:rPr lang="ru-RU" dirty="0"/>
                        <a:t> </a:t>
                      </a:r>
                      <a:r>
                        <a:rPr lang="ru-RU" dirty="0" err="1"/>
                        <a:t>порівнянної</a:t>
                      </a:r>
                      <a:r>
                        <a:rPr lang="ru-RU" dirty="0"/>
                        <a:t> </a:t>
                      </a:r>
                      <a:r>
                        <a:rPr lang="ru-RU" dirty="0" err="1"/>
                        <a:t>тяжкості</a:t>
                      </a:r>
                      <a:r>
                        <a:rPr lang="ru-RU" dirty="0"/>
                        <a:t> </a:t>
                      </a:r>
                      <a:endParaRPr lang="uk-UA" dirty="0"/>
                    </a:p>
                  </a:txBody>
                  <a:tcPr/>
                </a:tc>
                <a:extLst>
                  <a:ext uri="{0D108BD9-81ED-4DB2-BD59-A6C34878D82A}">
                    <a16:rowId xmlns:a16="http://schemas.microsoft.com/office/drawing/2014/main" val="1818165867"/>
                  </a:ext>
                </a:extLst>
              </a:tr>
              <a:tr h="685256">
                <a:tc vMerge="1">
                  <a:txBody>
                    <a:bodyPr/>
                    <a:lstStyle/>
                    <a:p>
                      <a:endParaRPr lang="uk-UA" dirty="0"/>
                    </a:p>
                  </a:txBody>
                  <a:tcPr/>
                </a:tc>
                <a:tc>
                  <a:txBody>
                    <a:bodyPr/>
                    <a:lstStyle/>
                    <a:p>
                      <a:r>
                        <a:rPr lang="ru-RU" dirty="0" err="1"/>
                        <a:t>примушення</a:t>
                      </a:r>
                      <a:r>
                        <a:rPr lang="ru-RU" dirty="0"/>
                        <a:t> до </a:t>
                      </a:r>
                      <a:r>
                        <a:rPr lang="ru-RU" dirty="0" err="1"/>
                        <a:t>служби</a:t>
                      </a:r>
                      <a:r>
                        <a:rPr lang="ru-RU" dirty="0"/>
                        <a:t> у </a:t>
                      </a:r>
                      <a:r>
                        <a:rPr lang="ru-RU" dirty="0" err="1"/>
                        <a:t>збройних</a:t>
                      </a:r>
                      <a:r>
                        <a:rPr lang="ru-RU" dirty="0"/>
                        <a:t> силах </a:t>
                      </a:r>
                      <a:r>
                        <a:rPr lang="ru-RU" dirty="0" err="1"/>
                        <a:t>ворожої</a:t>
                      </a:r>
                      <a:r>
                        <a:rPr lang="ru-RU" dirty="0"/>
                        <a:t> </a:t>
                      </a:r>
                      <a:r>
                        <a:rPr lang="ru-RU" dirty="0" err="1"/>
                        <a:t>держави</a:t>
                      </a:r>
                      <a:r>
                        <a:rPr lang="ru-RU" dirty="0"/>
                        <a:t>/</a:t>
                      </a:r>
                      <a:r>
                        <a:rPr lang="ru-RU" dirty="0" err="1"/>
                        <a:t>примушення</a:t>
                      </a:r>
                      <a:r>
                        <a:rPr lang="ru-RU" dirty="0"/>
                        <a:t> до </a:t>
                      </a:r>
                      <a:r>
                        <a:rPr lang="ru-RU" dirty="0" err="1"/>
                        <a:t>участі</a:t>
                      </a:r>
                      <a:r>
                        <a:rPr lang="ru-RU" dirty="0"/>
                        <a:t> у </a:t>
                      </a:r>
                      <a:r>
                        <a:rPr lang="ru-RU" dirty="0" err="1"/>
                        <a:t>воєнних</a:t>
                      </a:r>
                      <a:r>
                        <a:rPr lang="ru-RU" dirty="0"/>
                        <a:t> </a:t>
                      </a:r>
                      <a:r>
                        <a:rPr lang="ru-RU" dirty="0" err="1"/>
                        <a:t>діях</a:t>
                      </a:r>
                      <a:r>
                        <a:rPr lang="ru-RU" dirty="0"/>
                        <a:t> </a:t>
                      </a:r>
                      <a:endParaRPr lang="uk-UA" dirty="0"/>
                    </a:p>
                  </a:txBody>
                  <a:tcPr/>
                </a:tc>
                <a:extLst>
                  <a:ext uri="{0D108BD9-81ED-4DB2-BD59-A6C34878D82A}">
                    <a16:rowId xmlns:a16="http://schemas.microsoft.com/office/drawing/2014/main" val="1010811115"/>
                  </a:ext>
                </a:extLst>
              </a:tr>
              <a:tr h="978937">
                <a:tc vMerge="1">
                  <a:txBody>
                    <a:bodyPr/>
                    <a:lstStyle/>
                    <a:p>
                      <a:endParaRPr lang="uk-UA" dirty="0"/>
                    </a:p>
                  </a:txBody>
                  <a:tcPr/>
                </a:tc>
                <a:tc>
                  <a:txBody>
                    <a:bodyPr/>
                    <a:lstStyle/>
                    <a:p>
                      <a:r>
                        <a:rPr lang="ru-RU" dirty="0" err="1"/>
                        <a:t>набір</a:t>
                      </a:r>
                      <a:r>
                        <a:rPr lang="ru-RU" dirty="0"/>
                        <a:t> </a:t>
                      </a:r>
                      <a:r>
                        <a:rPr lang="ru-RU" dirty="0" err="1"/>
                        <a:t>або</a:t>
                      </a:r>
                      <a:r>
                        <a:rPr lang="ru-RU" dirty="0"/>
                        <a:t> </a:t>
                      </a:r>
                      <a:r>
                        <a:rPr lang="ru-RU" dirty="0" err="1"/>
                        <a:t>вербування</a:t>
                      </a:r>
                      <a:r>
                        <a:rPr lang="ru-RU" dirty="0"/>
                        <a:t> </a:t>
                      </a:r>
                      <a:r>
                        <a:rPr lang="ru-RU" dirty="0" err="1"/>
                        <a:t>дітей</a:t>
                      </a:r>
                      <a:r>
                        <a:rPr lang="ru-RU" dirty="0"/>
                        <a:t> </a:t>
                      </a:r>
                      <a:r>
                        <a:rPr lang="ru-RU" dirty="0" err="1"/>
                        <a:t>віком</a:t>
                      </a:r>
                      <a:r>
                        <a:rPr lang="ru-RU" dirty="0"/>
                        <a:t> до </a:t>
                      </a:r>
                      <a:r>
                        <a:rPr lang="ru-RU" dirty="0" err="1"/>
                        <a:t>п’ятнадцяти</a:t>
                      </a:r>
                      <a:r>
                        <a:rPr lang="ru-RU" dirty="0"/>
                        <a:t> </a:t>
                      </a:r>
                      <a:r>
                        <a:rPr lang="ru-RU" dirty="0" err="1"/>
                        <a:t>років</a:t>
                      </a:r>
                      <a:r>
                        <a:rPr lang="ru-RU" dirty="0"/>
                        <a:t> до складу </a:t>
                      </a:r>
                      <a:r>
                        <a:rPr lang="ru-RU" dirty="0" err="1"/>
                        <a:t>національних</a:t>
                      </a:r>
                      <a:r>
                        <a:rPr lang="ru-RU" dirty="0"/>
                        <a:t> </a:t>
                      </a:r>
                      <a:r>
                        <a:rPr lang="ru-RU" dirty="0" err="1"/>
                        <a:t>збройних</a:t>
                      </a:r>
                      <a:r>
                        <a:rPr lang="ru-RU" dirty="0"/>
                        <a:t> сил </a:t>
                      </a:r>
                      <a:r>
                        <a:rPr lang="ru-RU" dirty="0" err="1"/>
                        <a:t>або</a:t>
                      </a:r>
                      <a:r>
                        <a:rPr lang="ru-RU" dirty="0"/>
                        <a:t> </a:t>
                      </a:r>
                      <a:r>
                        <a:rPr lang="ru-RU" dirty="0" err="1"/>
                        <a:t>їх</a:t>
                      </a:r>
                      <a:r>
                        <a:rPr lang="ru-RU" dirty="0"/>
                        <a:t> </a:t>
                      </a:r>
                      <a:r>
                        <a:rPr lang="ru-RU" dirty="0" err="1"/>
                        <a:t>використання</a:t>
                      </a:r>
                      <a:r>
                        <a:rPr lang="ru-RU" dirty="0"/>
                        <a:t> для </a:t>
                      </a:r>
                      <a:r>
                        <a:rPr lang="ru-RU" dirty="0" err="1"/>
                        <a:t>активної</a:t>
                      </a:r>
                      <a:r>
                        <a:rPr lang="ru-RU" dirty="0"/>
                        <a:t> </a:t>
                      </a:r>
                      <a:r>
                        <a:rPr lang="ru-RU" dirty="0" err="1"/>
                        <a:t>участі</a:t>
                      </a:r>
                      <a:r>
                        <a:rPr lang="ru-RU" dirty="0"/>
                        <a:t> у </a:t>
                      </a:r>
                      <a:r>
                        <a:rPr lang="ru-RU" dirty="0" err="1"/>
                        <a:t>бойових</a:t>
                      </a:r>
                      <a:r>
                        <a:rPr lang="ru-RU" dirty="0"/>
                        <a:t> </a:t>
                      </a:r>
                      <a:r>
                        <a:rPr lang="ru-RU" dirty="0" err="1"/>
                        <a:t>діях</a:t>
                      </a:r>
                      <a:r>
                        <a:rPr lang="ru-RU" dirty="0"/>
                        <a:t> </a:t>
                      </a:r>
                      <a:endParaRPr lang="uk-UA" dirty="0"/>
                    </a:p>
                  </a:txBody>
                  <a:tcPr/>
                </a:tc>
                <a:extLst>
                  <a:ext uri="{0D108BD9-81ED-4DB2-BD59-A6C34878D82A}">
                    <a16:rowId xmlns:a16="http://schemas.microsoft.com/office/drawing/2014/main" val="682480429"/>
                  </a:ext>
                </a:extLst>
              </a:tr>
              <a:tr h="685256">
                <a:tc vMerge="1">
                  <a:txBody>
                    <a:bodyPr/>
                    <a:lstStyle/>
                    <a:p>
                      <a:endParaRPr lang="uk-UA" dirty="0"/>
                    </a:p>
                  </a:txBody>
                  <a:tcPr/>
                </a:tc>
                <a:tc>
                  <a:txBody>
                    <a:bodyPr/>
                    <a:lstStyle/>
                    <a:p>
                      <a:r>
                        <a:rPr lang="ru-RU" dirty="0" err="1"/>
                        <a:t>умисне</a:t>
                      </a:r>
                      <a:r>
                        <a:rPr lang="ru-RU" dirty="0"/>
                        <a:t> </a:t>
                      </a:r>
                      <a:r>
                        <a:rPr lang="ru-RU" dirty="0" err="1"/>
                        <a:t>позбавлення</a:t>
                      </a:r>
                      <a:r>
                        <a:rPr lang="ru-RU" dirty="0"/>
                        <a:t> </a:t>
                      </a:r>
                      <a:r>
                        <a:rPr lang="ru-RU" dirty="0" err="1"/>
                        <a:t>військовополоненого</a:t>
                      </a:r>
                      <a:r>
                        <a:rPr lang="ru-RU" dirty="0"/>
                        <a:t> </a:t>
                      </a:r>
                      <a:r>
                        <a:rPr lang="ru-RU" dirty="0" err="1"/>
                        <a:t>або</a:t>
                      </a:r>
                      <a:r>
                        <a:rPr lang="ru-RU" dirty="0"/>
                        <a:t> </a:t>
                      </a:r>
                      <a:r>
                        <a:rPr lang="ru-RU" dirty="0" err="1"/>
                        <a:t>іншої</a:t>
                      </a:r>
                      <a:r>
                        <a:rPr lang="ru-RU" dirty="0"/>
                        <a:t> особи, яка </a:t>
                      </a:r>
                      <a:r>
                        <a:rPr lang="ru-RU" dirty="0" err="1"/>
                        <a:t>перебуває</a:t>
                      </a:r>
                      <a:r>
                        <a:rPr lang="ru-RU" dirty="0"/>
                        <a:t> </a:t>
                      </a:r>
                      <a:r>
                        <a:rPr lang="ru-RU" dirty="0" err="1"/>
                        <a:t>під</a:t>
                      </a:r>
                      <a:r>
                        <a:rPr lang="ru-RU" dirty="0"/>
                        <a:t> </a:t>
                      </a:r>
                      <a:r>
                        <a:rPr lang="ru-RU" dirty="0" err="1"/>
                        <a:t>захистом</a:t>
                      </a:r>
                      <a:r>
                        <a:rPr lang="ru-RU" dirty="0"/>
                        <a:t>, права на </a:t>
                      </a:r>
                      <a:r>
                        <a:rPr lang="ru-RU" dirty="0" err="1"/>
                        <a:t>справедливий</a:t>
                      </a:r>
                      <a:r>
                        <a:rPr lang="ru-RU" dirty="0"/>
                        <a:t> і </a:t>
                      </a:r>
                      <a:r>
                        <a:rPr lang="ru-RU" dirty="0" err="1"/>
                        <a:t>звичайний</a:t>
                      </a:r>
                      <a:r>
                        <a:rPr lang="ru-RU" dirty="0"/>
                        <a:t> суд </a:t>
                      </a:r>
                      <a:endParaRPr lang="uk-UA" dirty="0"/>
                    </a:p>
                  </a:txBody>
                  <a:tcPr/>
                </a:tc>
                <a:extLst>
                  <a:ext uri="{0D108BD9-81ED-4DB2-BD59-A6C34878D82A}">
                    <a16:rowId xmlns:a16="http://schemas.microsoft.com/office/drawing/2014/main" val="1972833397"/>
                  </a:ext>
                </a:extLst>
              </a:tr>
              <a:tr h="685256">
                <a:tc vMerge="1">
                  <a:txBody>
                    <a:bodyPr/>
                    <a:lstStyle/>
                    <a:p>
                      <a:endParaRPr lang="uk-UA" dirty="0"/>
                    </a:p>
                  </a:txBody>
                  <a:tcPr/>
                </a:tc>
                <a:tc>
                  <a:txBody>
                    <a:bodyPr/>
                    <a:lstStyle/>
                    <a:p>
                      <a:r>
                        <a:rPr lang="ru-RU" dirty="0" err="1"/>
                        <a:t>оголошення</a:t>
                      </a:r>
                      <a:r>
                        <a:rPr lang="ru-RU" dirty="0"/>
                        <a:t> </a:t>
                      </a:r>
                      <a:r>
                        <a:rPr lang="ru-RU" dirty="0" err="1"/>
                        <a:t>скасованими</a:t>
                      </a:r>
                      <a:r>
                        <a:rPr lang="ru-RU" dirty="0"/>
                        <a:t>, </a:t>
                      </a:r>
                      <a:r>
                        <a:rPr lang="ru-RU" dirty="0" err="1"/>
                        <a:t>призупиненими</a:t>
                      </a:r>
                      <a:r>
                        <a:rPr lang="ru-RU" dirty="0"/>
                        <a:t> </a:t>
                      </a:r>
                      <a:r>
                        <a:rPr lang="ru-RU" dirty="0" err="1"/>
                        <a:t>або</a:t>
                      </a:r>
                      <a:r>
                        <a:rPr lang="ru-RU" dirty="0"/>
                        <a:t> </a:t>
                      </a:r>
                      <a:r>
                        <a:rPr lang="ru-RU" dirty="0" err="1"/>
                        <a:t>недопустимими</a:t>
                      </a:r>
                      <a:r>
                        <a:rPr lang="ru-RU" dirty="0"/>
                        <a:t> в </a:t>
                      </a:r>
                      <a:r>
                        <a:rPr lang="ru-RU" dirty="0" err="1"/>
                        <a:t>суді</a:t>
                      </a:r>
                      <a:r>
                        <a:rPr lang="ru-RU" dirty="0"/>
                        <a:t> прав і </a:t>
                      </a:r>
                      <a:r>
                        <a:rPr lang="ru-RU" dirty="0" err="1"/>
                        <a:t>позовів</a:t>
                      </a:r>
                      <a:r>
                        <a:rPr lang="ru-RU" dirty="0"/>
                        <a:t> </a:t>
                      </a:r>
                      <a:r>
                        <a:rPr lang="ru-RU" dirty="0" err="1"/>
                        <a:t>громадян</a:t>
                      </a:r>
                      <a:r>
                        <a:rPr lang="ru-RU" dirty="0"/>
                        <a:t> </a:t>
                      </a:r>
                      <a:r>
                        <a:rPr lang="ru-RU" dirty="0" err="1"/>
                        <a:t>ворожої</a:t>
                      </a:r>
                      <a:r>
                        <a:rPr lang="ru-RU" dirty="0"/>
                        <a:t> </a:t>
                      </a:r>
                      <a:r>
                        <a:rPr lang="ru-RU" dirty="0" err="1"/>
                        <a:t>сторони</a:t>
                      </a:r>
                      <a:r>
                        <a:rPr lang="ru-RU" dirty="0"/>
                        <a:t> </a:t>
                      </a:r>
                      <a:endParaRPr lang="uk-UA" dirty="0"/>
                    </a:p>
                  </a:txBody>
                  <a:tcPr/>
                </a:tc>
                <a:extLst>
                  <a:ext uri="{0D108BD9-81ED-4DB2-BD59-A6C34878D82A}">
                    <a16:rowId xmlns:a16="http://schemas.microsoft.com/office/drawing/2014/main" val="3468783412"/>
                  </a:ext>
                </a:extLst>
              </a:tr>
              <a:tr h="397013">
                <a:tc vMerge="1">
                  <a:txBody>
                    <a:bodyPr/>
                    <a:lstStyle/>
                    <a:p>
                      <a:endParaRPr lang="uk-UA" dirty="0"/>
                    </a:p>
                  </a:txBody>
                  <a:tcPr/>
                </a:tc>
                <a:tc>
                  <a:txBody>
                    <a:bodyPr/>
                    <a:lstStyle/>
                    <a:p>
                      <a:r>
                        <a:rPr lang="uk-UA" dirty="0"/>
                        <a:t>незаконна депортація або переміщення </a:t>
                      </a:r>
                    </a:p>
                  </a:txBody>
                  <a:tcPr/>
                </a:tc>
                <a:extLst>
                  <a:ext uri="{0D108BD9-81ED-4DB2-BD59-A6C34878D82A}">
                    <a16:rowId xmlns:a16="http://schemas.microsoft.com/office/drawing/2014/main" val="3177631488"/>
                  </a:ext>
                </a:extLst>
              </a:tr>
            </a:tbl>
          </a:graphicData>
        </a:graphic>
      </p:graphicFrame>
    </p:spTree>
    <p:extLst>
      <p:ext uri="{BB962C8B-B14F-4D97-AF65-F5344CB8AC3E}">
        <p14:creationId xmlns:p14="http://schemas.microsoft.com/office/powerpoint/2010/main" val="1849561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2">
            <a:extLst>
              <a:ext uri="{FF2B5EF4-FFF2-40B4-BE49-F238E27FC236}">
                <a16:creationId xmlns:a16="http://schemas.microsoft.com/office/drawing/2014/main" id="{5F499646-40CD-42A9-A637-D2B6EDA74563}"/>
              </a:ext>
            </a:extLst>
          </p:cNvPr>
          <p:cNvGraphicFramePr>
            <a:graphicFrameLocks noGrp="1"/>
          </p:cNvGraphicFramePr>
          <p:nvPr>
            <p:extLst>
              <p:ext uri="{D42A27DB-BD31-4B8C-83A1-F6EECF244321}">
                <p14:modId xmlns:p14="http://schemas.microsoft.com/office/powerpoint/2010/main" val="3408399937"/>
              </p:ext>
            </p:extLst>
          </p:nvPr>
        </p:nvGraphicFramePr>
        <p:xfrm>
          <a:off x="1022554" y="0"/>
          <a:ext cx="10343536" cy="3474720"/>
        </p:xfrm>
        <a:graphic>
          <a:graphicData uri="http://schemas.openxmlformats.org/drawingml/2006/table">
            <a:tbl>
              <a:tblPr firstRow="1" bandRow="1">
                <a:tableStyleId>{5C22544A-7EE6-4342-B048-85BDC9FD1C3A}</a:tableStyleId>
              </a:tblPr>
              <a:tblGrid>
                <a:gridCol w="2182762">
                  <a:extLst>
                    <a:ext uri="{9D8B030D-6E8A-4147-A177-3AD203B41FA5}">
                      <a16:colId xmlns:a16="http://schemas.microsoft.com/office/drawing/2014/main" val="2681623205"/>
                    </a:ext>
                  </a:extLst>
                </a:gridCol>
                <a:gridCol w="8160774">
                  <a:extLst>
                    <a:ext uri="{9D8B030D-6E8A-4147-A177-3AD203B41FA5}">
                      <a16:colId xmlns:a16="http://schemas.microsoft.com/office/drawing/2014/main" val="3241040945"/>
                    </a:ext>
                  </a:extLst>
                </a:gridCol>
              </a:tblGrid>
              <a:tr h="460798">
                <a:tc rowSpan="3">
                  <a:txBody>
                    <a:bodyPr/>
                    <a:lstStyle/>
                    <a:p>
                      <a:r>
                        <a:rPr lang="uk-UA" dirty="0"/>
                        <a:t>2. Воєнні злочини проти власності</a:t>
                      </a:r>
                    </a:p>
                  </a:txBody>
                  <a:tcPr/>
                </a:tc>
                <a:tc>
                  <a:txBody>
                    <a:bodyPr/>
                    <a:lstStyle/>
                    <a:p>
                      <a:r>
                        <a:rPr lang="ru-RU" b="0" dirty="0" err="1"/>
                        <a:t>широкомасштабне</a:t>
                      </a:r>
                      <a:r>
                        <a:rPr lang="ru-RU" b="0" dirty="0"/>
                        <a:t> </a:t>
                      </a:r>
                      <a:r>
                        <a:rPr lang="ru-RU" b="0" dirty="0" err="1"/>
                        <a:t>знищення</a:t>
                      </a:r>
                      <a:r>
                        <a:rPr lang="ru-RU" b="0" dirty="0"/>
                        <a:t> і </a:t>
                      </a:r>
                      <a:r>
                        <a:rPr lang="ru-RU" b="0" dirty="0" err="1"/>
                        <a:t>привласнення</a:t>
                      </a:r>
                      <a:r>
                        <a:rPr lang="ru-RU" b="0" dirty="0"/>
                        <a:t> майна, </a:t>
                      </a:r>
                      <a:r>
                        <a:rPr lang="ru-RU" b="0" dirty="0" err="1"/>
                        <a:t>що</a:t>
                      </a:r>
                      <a:r>
                        <a:rPr lang="ru-RU" b="0" dirty="0"/>
                        <a:t> не </a:t>
                      </a:r>
                      <a:r>
                        <a:rPr lang="ru-RU" b="0" dirty="0" err="1"/>
                        <a:t>викликане</a:t>
                      </a:r>
                      <a:r>
                        <a:rPr lang="ru-RU" b="0" dirty="0"/>
                        <a:t> </a:t>
                      </a:r>
                      <a:r>
                        <a:rPr lang="ru-RU" b="0" dirty="0" err="1"/>
                        <a:t>військовою</a:t>
                      </a:r>
                      <a:r>
                        <a:rPr lang="ru-RU" b="0" dirty="0"/>
                        <a:t> </a:t>
                      </a:r>
                      <a:r>
                        <a:rPr lang="ru-RU" b="0" dirty="0" err="1"/>
                        <a:t>необхідністю</a:t>
                      </a:r>
                      <a:r>
                        <a:rPr lang="ru-RU" b="0" dirty="0"/>
                        <a:t> і </a:t>
                      </a:r>
                      <a:r>
                        <a:rPr lang="ru-RU" b="0" dirty="0" err="1"/>
                        <a:t>вчинене</a:t>
                      </a:r>
                      <a:r>
                        <a:rPr lang="ru-RU" b="0" dirty="0"/>
                        <a:t> незаконно та </a:t>
                      </a:r>
                      <a:r>
                        <a:rPr lang="ru-RU" b="0" dirty="0" err="1"/>
                        <a:t>безглуздо</a:t>
                      </a:r>
                      <a:r>
                        <a:rPr lang="ru-RU" b="0" dirty="0"/>
                        <a:t> </a:t>
                      </a:r>
                      <a:endParaRPr lang="uk-UA" b="0" dirty="0"/>
                    </a:p>
                  </a:txBody>
                  <a:tcPr/>
                </a:tc>
                <a:extLst>
                  <a:ext uri="{0D108BD9-81ED-4DB2-BD59-A6C34878D82A}">
                    <a16:rowId xmlns:a16="http://schemas.microsoft.com/office/drawing/2014/main" val="232755831"/>
                  </a:ext>
                </a:extLst>
              </a:tr>
              <a:tr h="460798">
                <a:tc vMerge="1">
                  <a:txBody>
                    <a:bodyPr/>
                    <a:lstStyle/>
                    <a:p>
                      <a:endParaRPr lang="uk-UA"/>
                    </a:p>
                  </a:txBody>
                  <a:tcPr/>
                </a:tc>
                <a:tc>
                  <a:txBody>
                    <a:bodyPr/>
                    <a:lstStyle/>
                    <a:p>
                      <a:r>
                        <a:rPr lang="ru-RU" dirty="0" err="1"/>
                        <a:t>розграбування</a:t>
                      </a:r>
                      <a:r>
                        <a:rPr lang="ru-RU" dirty="0"/>
                        <a:t> </a:t>
                      </a:r>
                      <a:r>
                        <a:rPr lang="ru-RU" dirty="0" err="1"/>
                        <a:t>міста</a:t>
                      </a:r>
                      <a:r>
                        <a:rPr lang="ru-RU" dirty="0"/>
                        <a:t> </a:t>
                      </a:r>
                      <a:r>
                        <a:rPr lang="ru-RU" dirty="0" err="1"/>
                        <a:t>або</a:t>
                      </a:r>
                      <a:r>
                        <a:rPr lang="ru-RU" dirty="0"/>
                        <a:t> </a:t>
                      </a:r>
                      <a:r>
                        <a:rPr lang="ru-RU" dirty="0" err="1"/>
                        <a:t>населеного</a:t>
                      </a:r>
                      <a:r>
                        <a:rPr lang="ru-RU" dirty="0"/>
                        <a:t> пункту, </a:t>
                      </a:r>
                      <a:r>
                        <a:rPr lang="ru-RU" dirty="0" err="1"/>
                        <a:t>навіть</a:t>
                      </a:r>
                      <a:r>
                        <a:rPr lang="ru-RU" dirty="0"/>
                        <a:t> </a:t>
                      </a:r>
                      <a:r>
                        <a:rPr lang="ru-RU" dirty="0" err="1"/>
                        <a:t>якщо</a:t>
                      </a:r>
                      <a:r>
                        <a:rPr lang="ru-RU" dirty="0"/>
                        <a:t> </a:t>
                      </a:r>
                      <a:r>
                        <a:rPr lang="ru-RU" dirty="0" err="1"/>
                        <a:t>його</a:t>
                      </a:r>
                      <a:r>
                        <a:rPr lang="ru-RU" dirty="0"/>
                        <a:t> </a:t>
                      </a:r>
                      <a:r>
                        <a:rPr lang="ru-RU" dirty="0" err="1"/>
                        <a:t>захоплено</a:t>
                      </a:r>
                      <a:r>
                        <a:rPr lang="ru-RU" dirty="0"/>
                        <a:t> штурмом </a:t>
                      </a:r>
                      <a:endParaRPr lang="uk-UA" dirty="0"/>
                    </a:p>
                  </a:txBody>
                  <a:tcPr/>
                </a:tc>
                <a:extLst>
                  <a:ext uri="{0D108BD9-81ED-4DB2-BD59-A6C34878D82A}">
                    <a16:rowId xmlns:a16="http://schemas.microsoft.com/office/drawing/2014/main" val="1329051514"/>
                  </a:ext>
                </a:extLst>
              </a:tr>
              <a:tr h="460798">
                <a:tc vMerge="1">
                  <a:txBody>
                    <a:bodyPr/>
                    <a:lstStyle/>
                    <a:p>
                      <a:endParaRPr lang="uk-UA" dirty="0"/>
                    </a:p>
                  </a:txBody>
                  <a:tcPr/>
                </a:tc>
                <a:tc>
                  <a:txBody>
                    <a:bodyPr/>
                    <a:lstStyle/>
                    <a:p>
                      <a:r>
                        <a:rPr lang="ru-RU" dirty="0" err="1"/>
                        <a:t>знищення</a:t>
                      </a:r>
                      <a:r>
                        <a:rPr lang="ru-RU" dirty="0"/>
                        <a:t> </a:t>
                      </a:r>
                      <a:r>
                        <a:rPr lang="ru-RU" dirty="0" err="1"/>
                        <a:t>або</a:t>
                      </a:r>
                      <a:r>
                        <a:rPr lang="ru-RU" dirty="0"/>
                        <a:t> </a:t>
                      </a:r>
                      <a:r>
                        <a:rPr lang="ru-RU" dirty="0" err="1"/>
                        <a:t>захоплення</a:t>
                      </a:r>
                      <a:r>
                        <a:rPr lang="ru-RU" dirty="0"/>
                        <a:t> майна ворога, </a:t>
                      </a:r>
                      <a:r>
                        <a:rPr lang="ru-RU" dirty="0" err="1"/>
                        <a:t>крім</a:t>
                      </a:r>
                      <a:r>
                        <a:rPr lang="ru-RU" dirty="0"/>
                        <a:t> </a:t>
                      </a:r>
                      <a:r>
                        <a:rPr lang="ru-RU" dirty="0" err="1"/>
                        <a:t>випадків</a:t>
                      </a:r>
                      <a:r>
                        <a:rPr lang="ru-RU" dirty="0"/>
                        <a:t>, коли </a:t>
                      </a:r>
                      <a:r>
                        <a:rPr lang="ru-RU" dirty="0" err="1"/>
                        <a:t>таке</a:t>
                      </a:r>
                      <a:r>
                        <a:rPr lang="ru-RU" dirty="0"/>
                        <a:t> </a:t>
                      </a:r>
                      <a:r>
                        <a:rPr lang="ru-RU" dirty="0" err="1"/>
                        <a:t>знищення</a:t>
                      </a:r>
                      <a:r>
                        <a:rPr lang="ru-RU" dirty="0"/>
                        <a:t> </a:t>
                      </a:r>
                      <a:r>
                        <a:rPr lang="ru-RU" dirty="0" err="1"/>
                        <a:t>або</a:t>
                      </a:r>
                      <a:r>
                        <a:rPr lang="ru-RU" dirty="0"/>
                        <a:t> </a:t>
                      </a:r>
                      <a:r>
                        <a:rPr lang="ru-RU" dirty="0" err="1"/>
                        <a:t>захоплення</a:t>
                      </a:r>
                      <a:r>
                        <a:rPr lang="ru-RU" dirty="0"/>
                        <a:t> </a:t>
                      </a:r>
                      <a:r>
                        <a:rPr lang="ru-RU" dirty="0" err="1"/>
                        <a:t>настійно</a:t>
                      </a:r>
                      <a:r>
                        <a:rPr lang="ru-RU" dirty="0"/>
                        <a:t> </a:t>
                      </a:r>
                      <a:r>
                        <a:rPr lang="ru-RU" dirty="0" err="1"/>
                        <a:t>вимагаються</a:t>
                      </a:r>
                      <a:r>
                        <a:rPr lang="ru-RU" dirty="0"/>
                        <a:t> </a:t>
                      </a:r>
                      <a:r>
                        <a:rPr lang="ru-RU" dirty="0" err="1"/>
                        <a:t>військовою</a:t>
                      </a:r>
                      <a:r>
                        <a:rPr lang="ru-RU" dirty="0"/>
                        <a:t> </a:t>
                      </a:r>
                      <a:r>
                        <a:rPr lang="ru-RU" dirty="0" err="1"/>
                        <a:t>необхідністю</a:t>
                      </a:r>
                      <a:r>
                        <a:rPr lang="ru-RU" dirty="0"/>
                        <a:t> </a:t>
                      </a:r>
                      <a:endParaRPr lang="uk-UA" dirty="0"/>
                    </a:p>
                  </a:txBody>
                  <a:tcPr/>
                </a:tc>
                <a:extLst>
                  <a:ext uri="{0D108BD9-81ED-4DB2-BD59-A6C34878D82A}">
                    <a16:rowId xmlns:a16="http://schemas.microsoft.com/office/drawing/2014/main" val="1562828378"/>
                  </a:ext>
                </a:extLst>
              </a:tr>
              <a:tr h="460798">
                <a:tc rowSpan="2">
                  <a:txBody>
                    <a:bodyPr/>
                    <a:lstStyle/>
                    <a:p>
                      <a:r>
                        <a:rPr lang="ru-RU" dirty="0"/>
                        <a:t>3. </a:t>
                      </a:r>
                      <a:r>
                        <a:rPr lang="ru-RU" dirty="0" err="1"/>
                        <a:t>Воєнні</a:t>
                      </a:r>
                      <a:r>
                        <a:rPr lang="ru-RU" dirty="0"/>
                        <a:t> </a:t>
                      </a:r>
                      <a:r>
                        <a:rPr lang="ru-RU" dirty="0" err="1"/>
                        <a:t>злочини</a:t>
                      </a:r>
                      <a:r>
                        <a:rPr lang="ru-RU" dirty="0"/>
                        <a:t> </a:t>
                      </a:r>
                      <a:r>
                        <a:rPr lang="ru-RU" dirty="0" err="1"/>
                        <a:t>нападів</a:t>
                      </a:r>
                      <a:r>
                        <a:rPr lang="ru-RU" dirty="0"/>
                        <a:t> на </a:t>
                      </a:r>
                      <a:r>
                        <a:rPr lang="ru-RU" dirty="0" err="1"/>
                        <a:t>заборонені</a:t>
                      </a:r>
                      <a:r>
                        <a:rPr lang="ru-RU" dirty="0"/>
                        <a:t> </a:t>
                      </a:r>
                      <a:r>
                        <a:rPr lang="ru-RU" dirty="0" err="1"/>
                        <a:t>цілі</a:t>
                      </a:r>
                      <a:endParaRPr lang="uk-UA" dirty="0"/>
                    </a:p>
                  </a:txBody>
                  <a:tcPr/>
                </a:tc>
                <a:tc>
                  <a:txBody>
                    <a:bodyPr/>
                    <a:lstStyle/>
                    <a:p>
                      <a:r>
                        <a:rPr lang="ru-RU" dirty="0" err="1"/>
                        <a:t>умисне</a:t>
                      </a:r>
                      <a:r>
                        <a:rPr lang="ru-RU" dirty="0"/>
                        <a:t> </a:t>
                      </a:r>
                      <a:r>
                        <a:rPr lang="ru-RU" dirty="0" err="1"/>
                        <a:t>спрямування</a:t>
                      </a:r>
                      <a:r>
                        <a:rPr lang="ru-RU" dirty="0"/>
                        <a:t> </a:t>
                      </a:r>
                      <a:r>
                        <a:rPr lang="ru-RU" dirty="0" err="1"/>
                        <a:t>нападів</a:t>
                      </a:r>
                      <a:r>
                        <a:rPr lang="ru-RU" dirty="0"/>
                        <a:t> на </a:t>
                      </a:r>
                      <a:r>
                        <a:rPr lang="ru-RU" dirty="0" err="1"/>
                        <a:t>цивільне</a:t>
                      </a:r>
                      <a:r>
                        <a:rPr lang="ru-RU" dirty="0"/>
                        <a:t> </a:t>
                      </a:r>
                      <a:r>
                        <a:rPr lang="ru-RU" dirty="0" err="1"/>
                        <a:t>населення</a:t>
                      </a:r>
                      <a:r>
                        <a:rPr lang="ru-RU" dirty="0"/>
                        <a:t> як </a:t>
                      </a:r>
                      <a:r>
                        <a:rPr lang="ru-RU" dirty="0" err="1"/>
                        <a:t>таке</a:t>
                      </a:r>
                      <a:r>
                        <a:rPr lang="ru-RU" dirty="0"/>
                        <a:t> </a:t>
                      </a:r>
                      <a:r>
                        <a:rPr lang="ru-RU" dirty="0" err="1"/>
                        <a:t>або</a:t>
                      </a:r>
                      <a:r>
                        <a:rPr lang="ru-RU" dirty="0"/>
                        <a:t> на </a:t>
                      </a:r>
                      <a:r>
                        <a:rPr lang="ru-RU" dirty="0" err="1"/>
                        <a:t>окремих</a:t>
                      </a:r>
                      <a:r>
                        <a:rPr lang="ru-RU" dirty="0"/>
                        <a:t> </a:t>
                      </a:r>
                      <a:r>
                        <a:rPr lang="ru-RU" dirty="0" err="1"/>
                        <a:t>цивільних</a:t>
                      </a:r>
                      <a:r>
                        <a:rPr lang="ru-RU" dirty="0"/>
                        <a:t> </a:t>
                      </a:r>
                      <a:r>
                        <a:rPr lang="ru-RU" dirty="0" err="1"/>
                        <a:t>осіб</a:t>
                      </a:r>
                      <a:r>
                        <a:rPr lang="ru-RU" dirty="0"/>
                        <a:t>, </a:t>
                      </a:r>
                      <a:r>
                        <a:rPr lang="ru-RU" dirty="0" err="1"/>
                        <a:t>які</a:t>
                      </a:r>
                      <a:r>
                        <a:rPr lang="ru-RU" dirty="0"/>
                        <a:t> не </a:t>
                      </a:r>
                      <a:r>
                        <a:rPr lang="ru-RU" dirty="0" err="1"/>
                        <a:t>беруть</a:t>
                      </a:r>
                      <a:r>
                        <a:rPr lang="ru-RU" dirty="0"/>
                        <a:t> </a:t>
                      </a:r>
                      <a:r>
                        <a:rPr lang="ru-RU" dirty="0" err="1"/>
                        <a:t>безпосередньої</a:t>
                      </a:r>
                      <a:r>
                        <a:rPr lang="ru-RU" dirty="0"/>
                        <a:t> </a:t>
                      </a:r>
                      <a:r>
                        <a:rPr lang="ru-RU" dirty="0" err="1"/>
                        <a:t>участі</a:t>
                      </a:r>
                      <a:r>
                        <a:rPr lang="ru-RU" dirty="0"/>
                        <a:t> у </a:t>
                      </a:r>
                      <a:r>
                        <a:rPr lang="ru-RU" dirty="0" err="1"/>
                        <a:t>воєнних</a:t>
                      </a:r>
                      <a:r>
                        <a:rPr lang="ru-RU" dirty="0"/>
                        <a:t> </a:t>
                      </a:r>
                      <a:r>
                        <a:rPr lang="ru-RU" dirty="0" err="1"/>
                        <a:t>діях</a:t>
                      </a:r>
                      <a:r>
                        <a:rPr lang="ru-RU" dirty="0"/>
                        <a:t> </a:t>
                      </a:r>
                      <a:endParaRPr lang="uk-UA" dirty="0"/>
                    </a:p>
                  </a:txBody>
                  <a:tcPr/>
                </a:tc>
                <a:extLst>
                  <a:ext uri="{0D108BD9-81ED-4DB2-BD59-A6C34878D82A}">
                    <a16:rowId xmlns:a16="http://schemas.microsoft.com/office/drawing/2014/main" val="3475785593"/>
                  </a:ext>
                </a:extLst>
              </a:tr>
              <a:tr h="460798">
                <a:tc vMerge="1">
                  <a:txBody>
                    <a:bodyPr/>
                    <a:lstStyle/>
                    <a:p>
                      <a:endParaRPr lang="uk-UA" dirty="0"/>
                    </a:p>
                  </a:txBody>
                  <a:tcPr/>
                </a:tc>
                <a:tc>
                  <a:txBody>
                    <a:bodyPr/>
                    <a:lstStyle/>
                    <a:p>
                      <a:r>
                        <a:rPr lang="uk-UA" dirty="0"/>
                        <a:t>умисне спрямування нападів на цивільні об’єкти, тобто об’єкти, що не є військовими цілями </a:t>
                      </a:r>
                    </a:p>
                  </a:txBody>
                  <a:tcPr/>
                </a:tc>
                <a:extLst>
                  <a:ext uri="{0D108BD9-81ED-4DB2-BD59-A6C34878D82A}">
                    <a16:rowId xmlns:a16="http://schemas.microsoft.com/office/drawing/2014/main" val="4160642930"/>
                  </a:ext>
                </a:extLst>
              </a:tr>
            </a:tbl>
          </a:graphicData>
        </a:graphic>
      </p:graphicFrame>
      <p:sp>
        <p:nvSpPr>
          <p:cNvPr id="4" name="Прямоугольник 3">
            <a:extLst>
              <a:ext uri="{FF2B5EF4-FFF2-40B4-BE49-F238E27FC236}">
                <a16:creationId xmlns:a16="http://schemas.microsoft.com/office/drawing/2014/main" id="{380C10D9-8CE9-4D21-9193-E6FA541D040A}"/>
              </a:ext>
            </a:extLst>
          </p:cNvPr>
          <p:cNvSpPr/>
          <p:nvPr/>
        </p:nvSpPr>
        <p:spPr>
          <a:xfrm>
            <a:off x="1111045" y="3882583"/>
            <a:ext cx="10058400" cy="369332"/>
          </a:xfrm>
          <a:prstGeom prst="rect">
            <a:avLst/>
          </a:prstGeom>
        </p:spPr>
        <p:txBody>
          <a:bodyPr wrap="square">
            <a:spAutoFit/>
          </a:bodyPr>
          <a:lstStyle/>
          <a:p>
            <a:pPr algn="ctr"/>
            <a:r>
              <a:rPr lang="ru-RU" b="1" dirty="0" err="1">
                <a:effectLst>
                  <a:outerShdw blurRad="38100" dist="38100" dir="2700000" algn="tl">
                    <a:srgbClr val="000000">
                      <a:alpha val="43137"/>
                    </a:srgbClr>
                  </a:outerShdw>
                </a:effectLst>
              </a:rPr>
              <a:t>Це</a:t>
            </a:r>
            <a:r>
              <a:rPr lang="ru-RU" b="1" dirty="0">
                <a:effectLst>
                  <a:outerShdw blurRad="38100" dist="38100" dir="2700000" algn="tl">
                    <a:srgbClr val="000000">
                      <a:alpha val="43137"/>
                    </a:srgbClr>
                  </a:outerShdw>
                </a:effectLst>
              </a:rPr>
              <a:t> не </a:t>
            </a:r>
            <a:r>
              <a:rPr lang="ru-RU" b="1" dirty="0" err="1">
                <a:effectLst>
                  <a:outerShdw blurRad="38100" dist="38100" dir="2700000" algn="tl">
                    <a:srgbClr val="000000">
                      <a:alpha val="43137"/>
                    </a:srgbClr>
                  </a:outerShdw>
                </a:effectLst>
              </a:rPr>
              <a:t>повний</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перелік</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воєнних</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злочинів</a:t>
            </a:r>
            <a:r>
              <a:rPr lang="ru-RU" b="1" dirty="0">
                <a:effectLst>
                  <a:outerShdw blurRad="38100" dist="38100" dir="2700000" algn="tl">
                    <a:srgbClr val="000000">
                      <a:alpha val="43137"/>
                    </a:srgbClr>
                  </a:outerShdw>
                </a:effectLst>
              </a:rPr>
              <a:t>, а </a:t>
            </a:r>
            <a:r>
              <a:rPr lang="ru-RU" b="1" dirty="0" err="1">
                <a:effectLst>
                  <a:outerShdw blurRad="38100" dist="38100" dir="2700000" algn="tl">
                    <a:srgbClr val="000000">
                      <a:alpha val="43137"/>
                    </a:srgbClr>
                  </a:outerShdw>
                </a:effectLst>
              </a:rPr>
              <a:t>найбільш</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поширені</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воєнні</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злочини</a:t>
            </a:r>
            <a:r>
              <a:rPr lang="ru-RU" b="1" dirty="0">
                <a:effectLst>
                  <a:outerShdw blurRad="38100" dist="38100" dir="2700000" algn="tl">
                    <a:srgbClr val="000000">
                      <a:alpha val="43137"/>
                    </a:srgbClr>
                  </a:outerShdw>
                </a:effectLst>
              </a:rPr>
              <a:t>.</a:t>
            </a:r>
            <a:endParaRPr lang="uk-UA"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7681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F98CB7-924F-481C-866C-B5722E3485F7}"/>
              </a:ext>
            </a:extLst>
          </p:cNvPr>
          <p:cNvSpPr>
            <a:spLocks noGrp="1"/>
          </p:cNvSpPr>
          <p:nvPr>
            <p:ph type="title"/>
          </p:nvPr>
        </p:nvSpPr>
        <p:spPr/>
        <p:txBody>
          <a:bodyPr>
            <a:normAutofit fontScale="90000"/>
          </a:bodyPr>
          <a:lstStyle/>
          <a:p>
            <a:r>
              <a:rPr lang="uk-UA" dirty="0"/>
              <a:t>ІІ. </a:t>
            </a:r>
            <a:r>
              <a:rPr lang="ru-RU" dirty="0" err="1"/>
              <a:t>Злочини</a:t>
            </a:r>
            <a:r>
              <a:rPr lang="ru-RU" dirty="0"/>
              <a:t> </a:t>
            </a:r>
            <a:r>
              <a:rPr lang="ru-RU" dirty="0" err="1"/>
              <a:t>неналежного</a:t>
            </a:r>
            <a:r>
              <a:rPr lang="ru-RU" dirty="0"/>
              <a:t> </a:t>
            </a:r>
            <a:r>
              <a:rPr lang="ru-RU" dirty="0" err="1"/>
              <a:t>поводження</a:t>
            </a:r>
            <a:r>
              <a:rPr lang="ru-RU" dirty="0"/>
              <a:t>: </a:t>
            </a:r>
            <a:r>
              <a:rPr lang="ru-RU" dirty="0" err="1"/>
              <a:t>катування</a:t>
            </a:r>
            <a:r>
              <a:rPr lang="ru-RU" dirty="0"/>
              <a:t> </a:t>
            </a:r>
            <a:r>
              <a:rPr lang="ru-RU" dirty="0" err="1"/>
              <a:t>або</a:t>
            </a:r>
            <a:r>
              <a:rPr lang="ru-RU" dirty="0"/>
              <a:t> </a:t>
            </a:r>
            <a:r>
              <a:rPr lang="ru-RU" dirty="0" err="1"/>
              <a:t>нелюдське</a:t>
            </a:r>
            <a:r>
              <a:rPr lang="ru-RU" dirty="0"/>
              <a:t> </a:t>
            </a:r>
            <a:r>
              <a:rPr lang="ru-RU" dirty="0" err="1"/>
              <a:t>поводження</a:t>
            </a:r>
            <a:r>
              <a:rPr lang="ru-RU" dirty="0"/>
              <a:t>, у тому </a:t>
            </a:r>
            <a:r>
              <a:rPr lang="ru-RU" dirty="0" err="1"/>
              <a:t>числі</a:t>
            </a:r>
            <a:r>
              <a:rPr lang="ru-RU" dirty="0"/>
              <a:t> </a:t>
            </a:r>
            <a:r>
              <a:rPr lang="ru-RU" dirty="0" err="1"/>
              <a:t>експерименти</a:t>
            </a:r>
            <a:r>
              <a:rPr lang="ru-RU" dirty="0"/>
              <a:t> та </a:t>
            </a:r>
            <a:r>
              <a:rPr lang="ru-RU" dirty="0" err="1"/>
              <a:t>заподіяння</a:t>
            </a:r>
            <a:r>
              <a:rPr lang="ru-RU" dirty="0"/>
              <a:t> </a:t>
            </a:r>
            <a:r>
              <a:rPr lang="ru-RU" dirty="0" err="1"/>
              <a:t>каліцтва</a:t>
            </a:r>
            <a:r>
              <a:rPr lang="ru-RU" dirty="0"/>
              <a:t>, а </a:t>
            </a:r>
            <a:r>
              <a:rPr lang="ru-RU" dirty="0" err="1"/>
              <a:t>також</a:t>
            </a:r>
            <a:r>
              <a:rPr lang="ru-RU" dirty="0"/>
              <a:t> </a:t>
            </a:r>
            <a:r>
              <a:rPr lang="ru-RU" dirty="0" err="1"/>
              <a:t>умисне</a:t>
            </a:r>
            <a:r>
              <a:rPr lang="ru-RU" dirty="0"/>
              <a:t> </a:t>
            </a:r>
            <a:r>
              <a:rPr lang="ru-RU" dirty="0" err="1"/>
              <a:t>заподіяння</a:t>
            </a:r>
            <a:r>
              <a:rPr lang="ru-RU" dirty="0"/>
              <a:t> </a:t>
            </a:r>
            <a:r>
              <a:rPr lang="ru-RU" dirty="0" err="1"/>
              <a:t>сильних</a:t>
            </a:r>
            <a:r>
              <a:rPr lang="ru-RU" dirty="0"/>
              <a:t> </a:t>
            </a:r>
            <a:r>
              <a:rPr lang="ru-RU" dirty="0" err="1"/>
              <a:t>страждань</a:t>
            </a:r>
            <a:r>
              <a:rPr lang="ru-RU" dirty="0"/>
              <a:t> </a:t>
            </a:r>
            <a:r>
              <a:rPr lang="ru-RU" dirty="0" err="1"/>
              <a:t>або</a:t>
            </a:r>
            <a:r>
              <a:rPr lang="ru-RU" dirty="0"/>
              <a:t> тяжких </a:t>
            </a:r>
            <a:r>
              <a:rPr lang="ru-RU" dirty="0" err="1"/>
              <a:t>тілесних</a:t>
            </a:r>
            <a:r>
              <a:rPr lang="ru-RU" dirty="0"/>
              <a:t> </a:t>
            </a:r>
            <a:r>
              <a:rPr lang="ru-RU" dirty="0" err="1"/>
              <a:t>ушкоджень</a:t>
            </a:r>
            <a:r>
              <a:rPr lang="ru-RU" dirty="0"/>
              <a:t> </a:t>
            </a:r>
            <a:endParaRPr lang="uk-UA" dirty="0"/>
          </a:p>
        </p:txBody>
      </p:sp>
    </p:spTree>
    <p:extLst>
      <p:ext uri="{BB962C8B-B14F-4D97-AF65-F5344CB8AC3E}">
        <p14:creationId xmlns:p14="http://schemas.microsoft.com/office/powerpoint/2010/main" val="46615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07A0D3-43A5-4555-92BC-2149E6AECCF5}"/>
              </a:ext>
            </a:extLst>
          </p:cNvPr>
          <p:cNvSpPr>
            <a:spLocks noGrp="1"/>
          </p:cNvSpPr>
          <p:nvPr>
            <p:ph type="title"/>
          </p:nvPr>
        </p:nvSpPr>
        <p:spPr>
          <a:xfrm>
            <a:off x="3838113" y="201317"/>
            <a:ext cx="7252674" cy="880231"/>
          </a:xfrm>
        </p:spPr>
        <p:txBody>
          <a:bodyPr>
            <a:normAutofit fontScale="90000"/>
          </a:bodyPr>
          <a:lstStyle/>
          <a:p>
            <a:r>
              <a:rPr lang="ru-RU" dirty="0" err="1"/>
              <a:t>Катування</a:t>
            </a:r>
            <a:r>
              <a:rPr lang="ru-RU" dirty="0"/>
              <a:t> (Статут МКТЮ, </a:t>
            </a:r>
            <a:r>
              <a:rPr lang="ru-RU" dirty="0" err="1"/>
              <a:t>стаття</a:t>
            </a:r>
            <a:r>
              <a:rPr lang="ru-RU" dirty="0"/>
              <a:t> 2(b); Статут МКС, </a:t>
            </a:r>
            <a:r>
              <a:rPr lang="ru-RU" dirty="0" err="1"/>
              <a:t>стаття</a:t>
            </a:r>
            <a:r>
              <a:rPr lang="ru-RU" dirty="0"/>
              <a:t> 8(2)(a)(</a:t>
            </a:r>
            <a:r>
              <a:rPr lang="ru-RU" dirty="0" err="1"/>
              <a:t>ii</a:t>
            </a:r>
            <a:r>
              <a:rPr lang="ru-RU" dirty="0"/>
              <a:t>))</a:t>
            </a:r>
            <a:endParaRPr lang="uk-UA" dirty="0"/>
          </a:p>
        </p:txBody>
      </p:sp>
      <p:sp>
        <p:nvSpPr>
          <p:cNvPr id="3" name="Объект 2">
            <a:extLst>
              <a:ext uri="{FF2B5EF4-FFF2-40B4-BE49-F238E27FC236}">
                <a16:creationId xmlns:a16="http://schemas.microsoft.com/office/drawing/2014/main" id="{573A01FA-30C7-4A48-A6E8-B14EABC35935}"/>
              </a:ext>
            </a:extLst>
          </p:cNvPr>
          <p:cNvSpPr>
            <a:spLocks noGrp="1"/>
          </p:cNvSpPr>
          <p:nvPr>
            <p:ph idx="1"/>
          </p:nvPr>
        </p:nvSpPr>
        <p:spPr>
          <a:xfrm>
            <a:off x="1093070" y="2052116"/>
            <a:ext cx="9997717" cy="4722310"/>
          </a:xfrm>
        </p:spPr>
        <p:txBody>
          <a:bodyPr/>
          <a:lstStyle/>
          <a:p>
            <a:endParaRPr lang="uk-UA" dirty="0"/>
          </a:p>
        </p:txBody>
      </p:sp>
      <p:sp>
        <p:nvSpPr>
          <p:cNvPr id="5" name="Прямоугольник 4">
            <a:extLst>
              <a:ext uri="{FF2B5EF4-FFF2-40B4-BE49-F238E27FC236}">
                <a16:creationId xmlns:a16="http://schemas.microsoft.com/office/drawing/2014/main" id="{A23CDF80-67A3-4001-97AF-14F68BC07B52}"/>
              </a:ext>
            </a:extLst>
          </p:cNvPr>
          <p:cNvSpPr/>
          <p:nvPr/>
        </p:nvSpPr>
        <p:spPr>
          <a:xfrm>
            <a:off x="1012723" y="1480015"/>
            <a:ext cx="10205883" cy="5294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a:extLst>
              <a:ext uri="{FF2B5EF4-FFF2-40B4-BE49-F238E27FC236}">
                <a16:creationId xmlns:a16="http://schemas.microsoft.com/office/drawing/2014/main" id="{E4E47087-E954-46B6-B42A-EA2D9AD5D3C4}"/>
              </a:ext>
            </a:extLst>
          </p:cNvPr>
          <p:cNvSpPr/>
          <p:nvPr/>
        </p:nvSpPr>
        <p:spPr>
          <a:xfrm>
            <a:off x="1294631" y="1616292"/>
            <a:ext cx="9860065" cy="504039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uk-UA" sz="1600" u="sng" dirty="0">
                <a:solidFill>
                  <a:srgbClr val="002060"/>
                </a:solidFill>
              </a:rPr>
              <a:t>ЗАСТОСОВНІСТЬ. </a:t>
            </a:r>
            <a:r>
              <a:rPr lang="uk-UA" sz="1600" dirty="0">
                <a:solidFill>
                  <a:schemeClr val="tx1"/>
                </a:solidFill>
              </a:rPr>
              <a:t>Воєнний злочин катування можна вважати злочином за статтею 438 КК України, оскільки він охоплюється «</a:t>
            </a:r>
            <a:r>
              <a:rPr lang="uk-UA" sz="1600" dirty="0" err="1">
                <a:solidFill>
                  <a:schemeClr val="tx1"/>
                </a:solidFill>
              </a:rPr>
              <a:t>порушенями</a:t>
            </a:r>
            <a:r>
              <a:rPr lang="uk-UA" sz="1600" dirty="0">
                <a:solidFill>
                  <a:schemeClr val="tx1"/>
                </a:solidFill>
              </a:rPr>
              <a:t> законів та звичаїв війни, що передбачені міжнародними договорами, згода на обов’язковість яких надана Верховною Радою України», як це </a:t>
            </a:r>
            <a:r>
              <a:rPr lang="uk-UA" sz="1600" dirty="0" err="1">
                <a:solidFill>
                  <a:schemeClr val="tx1"/>
                </a:solidFill>
              </a:rPr>
              <a:t>передачено</a:t>
            </a:r>
            <a:r>
              <a:rPr lang="uk-UA" sz="1600" dirty="0">
                <a:solidFill>
                  <a:schemeClr val="tx1"/>
                </a:solidFill>
              </a:rPr>
              <a:t> частиною першою статті 438</a:t>
            </a:r>
          </a:p>
          <a:p>
            <a:pPr algn="just"/>
            <a:r>
              <a:rPr lang="uk-UA" sz="1600" u="sng" dirty="0">
                <a:solidFill>
                  <a:srgbClr val="002060"/>
                </a:solidFill>
              </a:rPr>
              <a:t>СКЛАД ЗЛОЧИНУ</a:t>
            </a:r>
            <a:r>
              <a:rPr lang="uk-UA" sz="1600" dirty="0"/>
              <a:t>. Цей злочин характеризується такими елементами: </a:t>
            </a:r>
          </a:p>
          <a:p>
            <a:pPr algn="just"/>
            <a:r>
              <a:rPr lang="uk-UA" sz="1600" b="1" dirty="0">
                <a:solidFill>
                  <a:schemeClr val="bg1"/>
                </a:solidFill>
              </a:rPr>
              <a:t>1) Об’єктивні елементи </a:t>
            </a:r>
          </a:p>
          <a:p>
            <a:pPr marL="354013" algn="just"/>
            <a:r>
              <a:rPr lang="uk-UA" sz="1600" dirty="0"/>
              <a:t>• Злочинець завдав сильного фізичного або морального болю чи страждань одній чи кільком особам.</a:t>
            </a:r>
          </a:p>
          <a:p>
            <a:pPr marL="354013" algn="just"/>
            <a:r>
              <a:rPr lang="uk-UA" sz="1600" dirty="0"/>
              <a:t>• Особа або особи перебували під захистом однієї чи кількох Женевських конвенцій 1949 року. </a:t>
            </a:r>
          </a:p>
          <a:p>
            <a:pPr algn="just"/>
            <a:r>
              <a:rPr lang="uk-UA" sz="1600" b="1" dirty="0">
                <a:solidFill>
                  <a:schemeClr val="bg1"/>
                </a:solidFill>
              </a:rPr>
              <a:t>2) Суб’єктивні елементи</a:t>
            </a:r>
          </a:p>
          <a:p>
            <a:pPr marL="354013" algn="just"/>
            <a:r>
              <a:rPr lang="uk-UA" sz="1600" dirty="0"/>
              <a:t>• Злочинець умисно та свідомо завдав сильного фізичного або морального болю чи страждань.</a:t>
            </a:r>
          </a:p>
          <a:p>
            <a:pPr marL="354013" algn="just"/>
            <a:r>
              <a:rPr lang="uk-UA" sz="1600" dirty="0"/>
              <a:t>• Злочинець завдав болю або страждань з метою отримання інформації або зізнання, або покарання, залякування чи примусу, або дискримінації за будь-якою ознакою.</a:t>
            </a:r>
          </a:p>
          <a:p>
            <a:pPr marL="354013" algn="just"/>
            <a:r>
              <a:rPr lang="uk-UA" sz="1600" dirty="0"/>
              <a:t>• Злочинець знав про фактичні обставини, що свідчать про захищений статус осіб відповідно до однієї або кількох Женевських конвенцій 1949 року.</a:t>
            </a:r>
          </a:p>
          <a:p>
            <a:pPr algn="just"/>
            <a:r>
              <a:rPr lang="uk-UA" sz="1600" b="1" dirty="0">
                <a:solidFill>
                  <a:schemeClr val="bg1"/>
                </a:solidFill>
              </a:rPr>
              <a:t>3) Контекстуальні елементи </a:t>
            </a:r>
          </a:p>
          <a:p>
            <a:pPr marL="354013" algn="just"/>
            <a:r>
              <a:rPr lang="uk-UA" sz="1600" dirty="0">
                <a:solidFill>
                  <a:schemeClr val="tx1"/>
                </a:solidFill>
              </a:rPr>
              <a:t>• Тривав міжнародний збройний конфлікт.</a:t>
            </a:r>
          </a:p>
          <a:p>
            <a:pPr marL="354013" algn="just"/>
            <a:r>
              <a:rPr lang="uk-UA" sz="1600" dirty="0">
                <a:solidFill>
                  <a:schemeClr val="tx1"/>
                </a:solidFill>
              </a:rPr>
              <a:t>• Діяння були вчинені злочинцем в контексті конфлікту та були пов’язані з ним. </a:t>
            </a:r>
          </a:p>
          <a:p>
            <a:pPr marL="354013" algn="just"/>
            <a:r>
              <a:rPr lang="uk-UA" sz="1600" dirty="0">
                <a:solidFill>
                  <a:schemeClr val="tx1"/>
                </a:solidFill>
              </a:rPr>
              <a:t>• Злочинець усвідомлювала фактичні обставини, що свідчили про існування </a:t>
            </a:r>
          </a:p>
          <a:p>
            <a:pPr marL="354013" algn="just"/>
            <a:r>
              <a:rPr lang="uk-UA" sz="1600" dirty="0">
                <a:solidFill>
                  <a:schemeClr val="tx1"/>
                </a:solidFill>
              </a:rPr>
              <a:t>збройного конфлікту.</a:t>
            </a:r>
          </a:p>
        </p:txBody>
      </p:sp>
      <p:pic>
        <p:nvPicPr>
          <p:cNvPr id="7" name="Рисунок 6">
            <a:extLst>
              <a:ext uri="{FF2B5EF4-FFF2-40B4-BE49-F238E27FC236}">
                <a16:creationId xmlns:a16="http://schemas.microsoft.com/office/drawing/2014/main" id="{A0B68197-0ADE-4CF6-9702-7B8B166C2C1E}"/>
              </a:ext>
            </a:extLst>
          </p:cNvPr>
          <p:cNvPicPr>
            <a:picLocks noChangeAspect="1"/>
          </p:cNvPicPr>
          <p:nvPr/>
        </p:nvPicPr>
        <p:blipFill>
          <a:blip r:embed="rId2"/>
          <a:stretch>
            <a:fillRect/>
          </a:stretch>
        </p:blipFill>
        <p:spPr>
          <a:xfrm>
            <a:off x="1700981" y="65040"/>
            <a:ext cx="2137132" cy="1414975"/>
          </a:xfrm>
          <a:prstGeom prst="rect">
            <a:avLst/>
          </a:prstGeom>
        </p:spPr>
      </p:pic>
    </p:spTree>
    <p:extLst>
      <p:ext uri="{BB962C8B-B14F-4D97-AF65-F5344CB8AC3E}">
        <p14:creationId xmlns:p14="http://schemas.microsoft.com/office/powerpoint/2010/main" val="4276174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B3B99E8-D0E2-422E-8641-B0B86F970E27}"/>
              </a:ext>
            </a:extLst>
          </p:cNvPr>
          <p:cNvSpPr>
            <a:spLocks noGrp="1"/>
          </p:cNvSpPr>
          <p:nvPr>
            <p:ph idx="1"/>
          </p:nvPr>
        </p:nvSpPr>
        <p:spPr>
          <a:xfrm>
            <a:off x="1327355" y="550606"/>
            <a:ext cx="9242784" cy="5499338"/>
          </a:xfrm>
        </p:spPr>
        <p:txBody>
          <a:bodyPr/>
          <a:lstStyle/>
          <a:p>
            <a:endParaRPr lang="uk-UA" dirty="0"/>
          </a:p>
        </p:txBody>
      </p:sp>
      <p:sp>
        <p:nvSpPr>
          <p:cNvPr id="5" name="Прямоугольник: скругленные углы 4">
            <a:extLst>
              <a:ext uri="{FF2B5EF4-FFF2-40B4-BE49-F238E27FC236}">
                <a16:creationId xmlns:a16="http://schemas.microsoft.com/office/drawing/2014/main" id="{17CBD08B-0F8B-4106-891C-F5238C0FC580}"/>
              </a:ext>
            </a:extLst>
          </p:cNvPr>
          <p:cNvSpPr/>
          <p:nvPr/>
        </p:nvSpPr>
        <p:spPr>
          <a:xfrm>
            <a:off x="1621861" y="808056"/>
            <a:ext cx="8948278" cy="52418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скругленные углы 5">
            <a:extLst>
              <a:ext uri="{FF2B5EF4-FFF2-40B4-BE49-F238E27FC236}">
                <a16:creationId xmlns:a16="http://schemas.microsoft.com/office/drawing/2014/main" id="{83BE80EA-0BA8-44DC-A7D9-FD25A3CA1345}"/>
              </a:ext>
            </a:extLst>
          </p:cNvPr>
          <p:cNvSpPr/>
          <p:nvPr/>
        </p:nvSpPr>
        <p:spPr>
          <a:xfrm>
            <a:off x="3814916" y="1098755"/>
            <a:ext cx="6597446" cy="461378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uk-UA" b="1" dirty="0">
                <a:solidFill>
                  <a:srgbClr val="002060"/>
                </a:solidFill>
              </a:rPr>
              <a:t>МКТЮ, РІШЕННЯ СУДОВОЇ ПАЛАТИ У СПРАВІ БРДЖАНІНА, П. 484,ЩОДО ВІДПОВІДНИХ КРИТЕРІЇВ ОЦІНКИ ТЯЖКОСТІ:</a:t>
            </a:r>
          </a:p>
          <a:p>
            <a:pPr algn="just"/>
            <a:r>
              <a:rPr lang="uk-UA" dirty="0">
                <a:solidFill>
                  <a:schemeClr val="tx1"/>
                </a:solidFill>
              </a:rPr>
              <a:t>Під час визначення тяжкості будь-якого неналежного поводження необхідно враховувати об’єктивну тяжкість заподіяної шкоди, зокрема характер, мету та послідовність вчинених діянь. Суб’єктивні критерії, як-от фізичний або психічний стан потерпілої особи, вплив поводження та, в деяких випадках, такі чинники, як вік, стать, стан здоров’я та нижчий статус потерпілої особи, також будуть мати значення для визначення тяжкості шкоди.</a:t>
            </a:r>
          </a:p>
        </p:txBody>
      </p:sp>
      <p:pic>
        <p:nvPicPr>
          <p:cNvPr id="2" name="Рисунок 1">
            <a:extLst>
              <a:ext uri="{FF2B5EF4-FFF2-40B4-BE49-F238E27FC236}">
                <a16:creationId xmlns:a16="http://schemas.microsoft.com/office/drawing/2014/main" id="{3D5B099D-BAB5-462B-B49B-293DF5D6DF6E}"/>
              </a:ext>
            </a:extLst>
          </p:cNvPr>
          <p:cNvPicPr>
            <a:picLocks noChangeAspect="1"/>
          </p:cNvPicPr>
          <p:nvPr/>
        </p:nvPicPr>
        <p:blipFill>
          <a:blip r:embed="rId2"/>
          <a:stretch>
            <a:fillRect/>
          </a:stretch>
        </p:blipFill>
        <p:spPr>
          <a:xfrm>
            <a:off x="0" y="0"/>
            <a:ext cx="3526886" cy="2022081"/>
          </a:xfrm>
          <a:prstGeom prst="rect">
            <a:avLst/>
          </a:prstGeom>
        </p:spPr>
      </p:pic>
    </p:spTree>
    <p:extLst>
      <p:ext uri="{BB962C8B-B14F-4D97-AF65-F5344CB8AC3E}">
        <p14:creationId xmlns:p14="http://schemas.microsoft.com/office/powerpoint/2010/main" val="1696964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кругленные углы 4">
            <a:extLst>
              <a:ext uri="{FF2B5EF4-FFF2-40B4-BE49-F238E27FC236}">
                <a16:creationId xmlns:a16="http://schemas.microsoft.com/office/drawing/2014/main" id="{17CBD08B-0F8B-4106-891C-F5238C0FC580}"/>
              </a:ext>
            </a:extLst>
          </p:cNvPr>
          <p:cNvSpPr/>
          <p:nvPr/>
        </p:nvSpPr>
        <p:spPr>
          <a:xfrm>
            <a:off x="953729" y="0"/>
            <a:ext cx="10451690" cy="685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скругленные углы 5">
            <a:extLst>
              <a:ext uri="{FF2B5EF4-FFF2-40B4-BE49-F238E27FC236}">
                <a16:creationId xmlns:a16="http://schemas.microsoft.com/office/drawing/2014/main" id="{83BE80EA-0BA8-44DC-A7D9-FD25A3CA1345}"/>
              </a:ext>
            </a:extLst>
          </p:cNvPr>
          <p:cNvSpPr/>
          <p:nvPr/>
        </p:nvSpPr>
        <p:spPr>
          <a:xfrm>
            <a:off x="1307690" y="145026"/>
            <a:ext cx="9930581" cy="656794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uk-UA" b="1" dirty="0">
                <a:solidFill>
                  <a:srgbClr val="002060"/>
                </a:solidFill>
              </a:rPr>
              <a:t>ПРИКЛАДИ СИЛЬНОГО ФІЗИЧНОГО ЧИ МОРАЛЬНОГО БОЛЮ АБО СТРАЖДАНЬ, ЯКІ Є КАТУВАННЯМ.</a:t>
            </a:r>
          </a:p>
          <a:p>
            <a:pPr algn="just"/>
            <a:r>
              <a:rPr lang="uk-UA" b="1" dirty="0">
                <a:solidFill>
                  <a:srgbClr val="002060"/>
                </a:solidFill>
              </a:rPr>
              <a:t>У міжнародній судовій практиці вважається, що катуванням можуть бути такі приклади сильного фізичного або морального болю:</a:t>
            </a:r>
          </a:p>
          <a:p>
            <a:pPr marL="550863" indent="-285750" algn="just">
              <a:buFont typeface="Arial" panose="020B0604020202020204" pitchFamily="34" charset="0"/>
              <a:buChar char="•"/>
            </a:pPr>
            <a:r>
              <a:rPr lang="uk-UA" dirty="0">
                <a:solidFill>
                  <a:schemeClr val="tx1"/>
                </a:solidFill>
              </a:rPr>
              <a:t>Шмагання батогом як метод катування після арешту.</a:t>
            </a:r>
          </a:p>
          <a:p>
            <a:pPr marL="550863" indent="-285750" algn="just">
              <a:buFont typeface="Arial" panose="020B0604020202020204" pitchFamily="34" charset="0"/>
              <a:buChar char="•"/>
            </a:pPr>
            <a:r>
              <a:rPr lang="uk-UA" dirty="0">
                <a:solidFill>
                  <a:schemeClr val="tx1"/>
                </a:solidFill>
              </a:rPr>
              <a:t>Тілесне покарання у вигляді «15 ударів батогом» по ув’язненому, якого прив’язують голим до металевої конструкції та надягають капюшон на голову.</a:t>
            </a:r>
          </a:p>
          <a:p>
            <a:pPr marL="550863" indent="-285750" algn="just">
              <a:buFont typeface="Arial" panose="020B0604020202020204" pitchFamily="34" charset="0"/>
              <a:buChar char="•"/>
            </a:pPr>
            <a:r>
              <a:rPr lang="uk-UA" dirty="0">
                <a:solidFill>
                  <a:schemeClr val="tx1"/>
                </a:solidFill>
              </a:rPr>
              <a:t>Тілесне покарання за допомогою електричних кабелів або ураження електричним струмом.</a:t>
            </a:r>
          </a:p>
          <a:p>
            <a:pPr marL="550863" indent="-285750" algn="just">
              <a:buFont typeface="Arial" panose="020B0604020202020204" pitchFamily="34" charset="0"/>
              <a:buChar char="•"/>
            </a:pPr>
            <a:r>
              <a:rPr lang="uk-UA" dirty="0">
                <a:solidFill>
                  <a:schemeClr val="tx1"/>
                </a:solidFill>
              </a:rPr>
              <a:t>Спричинення </a:t>
            </a:r>
            <a:r>
              <a:rPr lang="uk-UA" dirty="0" err="1">
                <a:solidFill>
                  <a:schemeClr val="tx1"/>
                </a:solidFill>
              </a:rPr>
              <a:t>опіків</a:t>
            </a:r>
            <a:r>
              <a:rPr lang="uk-UA" dirty="0">
                <a:solidFill>
                  <a:schemeClr val="tx1"/>
                </a:solidFill>
              </a:rPr>
              <a:t>.</a:t>
            </a:r>
          </a:p>
          <a:p>
            <a:pPr marL="550863" indent="-285750" algn="just">
              <a:buFont typeface="Arial" panose="020B0604020202020204" pitchFamily="34" charset="0"/>
              <a:buChar char="•"/>
            </a:pPr>
            <a:r>
              <a:rPr lang="uk-UA" dirty="0">
                <a:solidFill>
                  <a:schemeClr val="tx1"/>
                </a:solidFill>
              </a:rPr>
              <a:t>Викликання відчуття задухи за допомогою води, в тому числі шляхом занурення в брудну воду або імітації утоплення.</a:t>
            </a:r>
          </a:p>
          <a:p>
            <a:pPr marL="550863" indent="-285750" algn="just">
              <a:buFont typeface="Arial" panose="020B0604020202020204" pitchFamily="34" charset="0"/>
              <a:buChar char="•"/>
            </a:pPr>
            <a:r>
              <a:rPr lang="uk-UA" dirty="0">
                <a:solidFill>
                  <a:schemeClr val="tx1"/>
                </a:solidFill>
              </a:rPr>
              <a:t>Імітація страти або ампутації.</a:t>
            </a:r>
          </a:p>
          <a:p>
            <a:pPr marL="550863" indent="-285750" algn="just">
              <a:buFont typeface="Arial" panose="020B0604020202020204" pitchFamily="34" charset="0"/>
              <a:buChar char="•"/>
            </a:pPr>
            <a:r>
              <a:rPr lang="uk-UA" dirty="0">
                <a:solidFill>
                  <a:schemeClr val="tx1"/>
                </a:solidFill>
              </a:rPr>
              <a:t>Примушування бути свідком страти чи зґвалтування іншої особи.</a:t>
            </a:r>
          </a:p>
          <a:p>
            <a:pPr marL="550863" indent="-285750" algn="just">
              <a:buFont typeface="Arial" panose="020B0604020202020204" pitchFamily="34" charset="0"/>
              <a:buChar char="•"/>
            </a:pPr>
            <a:r>
              <a:rPr lang="uk-UA" dirty="0">
                <a:solidFill>
                  <a:schemeClr val="tx1"/>
                </a:solidFill>
              </a:rPr>
              <a:t>Змушування бути свідком жорстокого поводження з </a:t>
            </a:r>
            <a:r>
              <a:rPr lang="uk-UA" dirty="0" err="1">
                <a:solidFill>
                  <a:schemeClr val="tx1"/>
                </a:solidFill>
              </a:rPr>
              <a:t>родичем</a:t>
            </a:r>
            <a:r>
              <a:rPr lang="uk-UA" dirty="0">
                <a:solidFill>
                  <a:schemeClr val="tx1"/>
                </a:solidFill>
              </a:rPr>
              <a:t>.</a:t>
            </a:r>
          </a:p>
          <a:p>
            <a:pPr marL="550863" indent="-285750" algn="just">
              <a:buFont typeface="Arial" panose="020B0604020202020204" pitchFamily="34" charset="0"/>
              <a:buChar char="•"/>
            </a:pPr>
            <a:r>
              <a:rPr lang="uk-UA" dirty="0">
                <a:solidFill>
                  <a:schemeClr val="tx1"/>
                </a:solidFill>
              </a:rPr>
              <a:t>Примушування потерпілих ховати тіла своїх сусідів і друзів.</a:t>
            </a:r>
          </a:p>
          <a:p>
            <a:pPr marL="550863" indent="-285750" algn="just">
              <a:buFont typeface="Arial" panose="020B0604020202020204" pitchFamily="34" charset="0"/>
              <a:buChar char="•"/>
            </a:pPr>
            <a:r>
              <a:rPr lang="uk-UA" dirty="0">
                <a:solidFill>
                  <a:schemeClr val="tx1"/>
                </a:solidFill>
              </a:rPr>
              <a:t>Зворотне підвішування (також відоме як «палестинське підвішування», «</a:t>
            </a:r>
            <a:r>
              <a:rPr lang="en-US" dirty="0" err="1">
                <a:solidFill>
                  <a:schemeClr val="tx1"/>
                </a:solidFill>
              </a:rPr>
              <a:t>l’estrapade</a:t>
            </a:r>
            <a:r>
              <a:rPr lang="en-US" dirty="0">
                <a:solidFill>
                  <a:schemeClr val="tx1"/>
                </a:solidFill>
              </a:rPr>
              <a:t>» </a:t>
            </a:r>
            <a:r>
              <a:rPr lang="uk-UA" dirty="0">
                <a:solidFill>
                  <a:schemeClr val="tx1"/>
                </a:solidFill>
              </a:rPr>
              <a:t>або «</a:t>
            </a:r>
            <a:r>
              <a:rPr lang="uk-UA" dirty="0" err="1">
                <a:solidFill>
                  <a:schemeClr val="tx1"/>
                </a:solidFill>
              </a:rPr>
              <a:t>страппадо</a:t>
            </a:r>
            <a:r>
              <a:rPr lang="uk-UA" dirty="0">
                <a:solidFill>
                  <a:schemeClr val="tx1"/>
                </a:solidFill>
              </a:rPr>
              <a:t>», під час якого руки потерпілої особи зв’язані за спиною, а потерпіла особа підвішується на мотузці, яка кріпиться до зап’ясть, що зазвичай призводить до вивиху плечей).</a:t>
            </a:r>
          </a:p>
          <a:p>
            <a:pPr marL="550863" indent="-285750" algn="just">
              <a:buFont typeface="Arial" panose="020B0604020202020204" pitchFamily="34" charset="0"/>
              <a:buChar char="•"/>
            </a:pPr>
            <a:r>
              <a:rPr lang="uk-UA" dirty="0">
                <a:solidFill>
                  <a:schemeClr val="tx1"/>
                </a:solidFill>
              </a:rPr>
              <a:t>Виривання нігтів.</a:t>
            </a:r>
          </a:p>
          <a:p>
            <a:pPr marL="550863" indent="-285750" algn="just">
              <a:buFont typeface="Arial" panose="020B0604020202020204" pitchFamily="34" charset="0"/>
              <a:buChar char="•"/>
            </a:pPr>
            <a:r>
              <a:rPr lang="uk-UA" dirty="0">
                <a:solidFill>
                  <a:schemeClr val="tx1"/>
                </a:solidFill>
              </a:rPr>
              <a:t>Тривала ізоляція, у тому числі сенсорна </a:t>
            </a:r>
            <a:r>
              <a:rPr lang="uk-UA" dirty="0" err="1">
                <a:solidFill>
                  <a:schemeClr val="tx1"/>
                </a:solidFill>
              </a:rPr>
              <a:t>депривація</a:t>
            </a:r>
            <a:r>
              <a:rPr lang="uk-UA" dirty="0">
                <a:solidFill>
                  <a:schemeClr val="tx1"/>
                </a:solidFill>
              </a:rPr>
              <a:t>.</a:t>
            </a:r>
          </a:p>
          <a:p>
            <a:pPr marL="550863" indent="-285750" algn="just">
              <a:buFont typeface="Arial" panose="020B0604020202020204" pitchFamily="34" charset="0"/>
              <a:buChar char="•"/>
            </a:pPr>
            <a:r>
              <a:rPr lang="uk-UA" dirty="0">
                <a:solidFill>
                  <a:schemeClr val="tx1"/>
                </a:solidFill>
              </a:rPr>
              <a:t>Зґвалтування</a:t>
            </a:r>
          </a:p>
        </p:txBody>
      </p:sp>
    </p:spTree>
    <p:extLst>
      <p:ext uri="{BB962C8B-B14F-4D97-AF65-F5344CB8AC3E}">
        <p14:creationId xmlns:p14="http://schemas.microsoft.com/office/powerpoint/2010/main" val="4270660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07A0D3-43A5-4555-92BC-2149E6AECCF5}"/>
              </a:ext>
            </a:extLst>
          </p:cNvPr>
          <p:cNvSpPr>
            <a:spLocks noGrp="1"/>
          </p:cNvSpPr>
          <p:nvPr>
            <p:ph type="title"/>
          </p:nvPr>
        </p:nvSpPr>
        <p:spPr>
          <a:xfrm>
            <a:off x="4020932" y="0"/>
            <a:ext cx="7335326" cy="706112"/>
          </a:xfrm>
        </p:spPr>
        <p:txBody>
          <a:bodyPr>
            <a:normAutofit fontScale="90000"/>
          </a:bodyPr>
          <a:lstStyle/>
          <a:p>
            <a:r>
              <a:rPr lang="ru-RU" sz="2000" dirty="0"/>
              <a:t>2.2. </a:t>
            </a:r>
            <a:r>
              <a:rPr lang="ru-RU" sz="2000" dirty="0" err="1"/>
              <a:t>Нелюдське</a:t>
            </a:r>
            <a:r>
              <a:rPr lang="ru-RU" sz="2000" dirty="0"/>
              <a:t> </a:t>
            </a:r>
            <a:r>
              <a:rPr lang="ru-RU" sz="2000" dirty="0" err="1"/>
              <a:t>поводження</a:t>
            </a:r>
            <a:r>
              <a:rPr lang="ru-RU" sz="2000" dirty="0"/>
              <a:t>, у тому </a:t>
            </a:r>
            <a:r>
              <a:rPr lang="ru-RU" sz="2000" dirty="0" err="1"/>
              <a:t>числі</a:t>
            </a:r>
            <a:r>
              <a:rPr lang="ru-RU" sz="2000" dirty="0"/>
              <a:t> </a:t>
            </a:r>
            <a:r>
              <a:rPr lang="ru-RU" sz="2000" dirty="0" err="1"/>
              <a:t>біологічні</a:t>
            </a:r>
            <a:r>
              <a:rPr lang="ru-RU" sz="2000" dirty="0"/>
              <a:t> </a:t>
            </a:r>
            <a:r>
              <a:rPr lang="ru-RU" sz="2000" dirty="0" err="1"/>
              <a:t>експерименти</a:t>
            </a:r>
            <a:r>
              <a:rPr lang="ru-RU" sz="2000" dirty="0"/>
              <a:t> (Статут МКТЮ, </a:t>
            </a:r>
            <a:r>
              <a:rPr lang="ru-RU" sz="2000" dirty="0" err="1"/>
              <a:t>стаття</a:t>
            </a:r>
            <a:r>
              <a:rPr lang="ru-RU" sz="2000" dirty="0"/>
              <a:t> 2(b); Статут МКС, </a:t>
            </a:r>
            <a:r>
              <a:rPr lang="ru-RU" sz="2000" dirty="0" err="1"/>
              <a:t>стаття</a:t>
            </a:r>
            <a:r>
              <a:rPr lang="ru-RU" sz="2000" dirty="0"/>
              <a:t> 8(2)(a)(</a:t>
            </a:r>
            <a:r>
              <a:rPr lang="ru-RU" sz="2000" dirty="0" err="1"/>
              <a:t>ii</a:t>
            </a:r>
            <a:r>
              <a:rPr lang="ru-RU" sz="2000" dirty="0"/>
              <a:t>)</a:t>
            </a:r>
            <a:endParaRPr lang="uk-UA" sz="2000" dirty="0"/>
          </a:p>
        </p:txBody>
      </p:sp>
      <p:sp>
        <p:nvSpPr>
          <p:cNvPr id="3" name="Объект 2">
            <a:extLst>
              <a:ext uri="{FF2B5EF4-FFF2-40B4-BE49-F238E27FC236}">
                <a16:creationId xmlns:a16="http://schemas.microsoft.com/office/drawing/2014/main" id="{573A01FA-30C7-4A48-A6E8-B14EABC35935}"/>
              </a:ext>
            </a:extLst>
          </p:cNvPr>
          <p:cNvSpPr>
            <a:spLocks noGrp="1"/>
          </p:cNvSpPr>
          <p:nvPr>
            <p:ph idx="1"/>
          </p:nvPr>
        </p:nvSpPr>
        <p:spPr>
          <a:xfrm>
            <a:off x="1093070" y="2052116"/>
            <a:ext cx="9997717" cy="4722310"/>
          </a:xfrm>
        </p:spPr>
        <p:txBody>
          <a:bodyPr/>
          <a:lstStyle/>
          <a:p>
            <a:endParaRPr lang="uk-UA" dirty="0"/>
          </a:p>
        </p:txBody>
      </p:sp>
      <p:sp>
        <p:nvSpPr>
          <p:cNvPr id="5" name="Прямоугольник 4">
            <a:extLst>
              <a:ext uri="{FF2B5EF4-FFF2-40B4-BE49-F238E27FC236}">
                <a16:creationId xmlns:a16="http://schemas.microsoft.com/office/drawing/2014/main" id="{A23CDF80-67A3-4001-97AF-14F68BC07B52}"/>
              </a:ext>
            </a:extLst>
          </p:cNvPr>
          <p:cNvSpPr/>
          <p:nvPr/>
        </p:nvSpPr>
        <p:spPr>
          <a:xfrm>
            <a:off x="1012723" y="599769"/>
            <a:ext cx="10343535" cy="625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a:extLst>
              <a:ext uri="{FF2B5EF4-FFF2-40B4-BE49-F238E27FC236}">
                <a16:creationId xmlns:a16="http://schemas.microsoft.com/office/drawing/2014/main" id="{E4E47087-E954-46B6-B42A-EA2D9AD5D3C4}"/>
              </a:ext>
            </a:extLst>
          </p:cNvPr>
          <p:cNvSpPr/>
          <p:nvPr/>
        </p:nvSpPr>
        <p:spPr>
          <a:xfrm>
            <a:off x="1358541" y="825910"/>
            <a:ext cx="9997717" cy="594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uk-UA" sz="1500" u="sng" dirty="0">
                <a:solidFill>
                  <a:srgbClr val="002060"/>
                </a:solidFill>
              </a:rPr>
              <a:t>ЗАСТОСОВНІСТЬ.</a:t>
            </a:r>
            <a:r>
              <a:rPr lang="uk-UA" sz="1500" dirty="0"/>
              <a:t> Воєнний злочин нелюдського поводження, у тому числі біологічних експериментів, можна вважати злочином за статтею 438 КК України. Нелюдське поводження може частково охоплюватися «жорстоким поводження з військовополоненими або цивільним населенням» або «</a:t>
            </a:r>
            <a:r>
              <a:rPr lang="uk-UA" sz="1500" dirty="0" err="1"/>
              <a:t>порушенями</a:t>
            </a:r>
            <a:r>
              <a:rPr lang="uk-UA" sz="1500" dirty="0"/>
              <a:t> законів та звичаїв війни, що передбачені міжнародними договорами, згода на обов’язковість яких надана Верховною Радою України», як це передбачено частиною першою статті 438.</a:t>
            </a:r>
          </a:p>
          <a:p>
            <a:pPr algn="just"/>
            <a:r>
              <a:rPr lang="uk-UA" sz="1500" u="sng" dirty="0">
                <a:solidFill>
                  <a:srgbClr val="002060"/>
                </a:solidFill>
              </a:rPr>
              <a:t>СКЛАД ЗЛОЧИНУ</a:t>
            </a:r>
            <a:r>
              <a:rPr lang="uk-UA" sz="1500" dirty="0"/>
              <a:t>. </a:t>
            </a:r>
            <a:r>
              <a:rPr lang="ru-RU" sz="1500" dirty="0" err="1"/>
              <a:t>Цей</a:t>
            </a:r>
            <a:r>
              <a:rPr lang="ru-RU" sz="1500" dirty="0"/>
              <a:t> </a:t>
            </a:r>
            <a:r>
              <a:rPr lang="ru-RU" sz="1500" dirty="0" err="1"/>
              <a:t>злочин</a:t>
            </a:r>
            <a:r>
              <a:rPr lang="ru-RU" sz="1500" dirty="0"/>
              <a:t> </a:t>
            </a:r>
            <a:r>
              <a:rPr lang="ru-RU" sz="1500" dirty="0" err="1"/>
              <a:t>характеризується</a:t>
            </a:r>
            <a:r>
              <a:rPr lang="ru-RU" sz="1500" dirty="0"/>
              <a:t> такими </a:t>
            </a:r>
            <a:r>
              <a:rPr lang="ru-RU" sz="1500" dirty="0" err="1"/>
              <a:t>елементами</a:t>
            </a:r>
            <a:endParaRPr lang="uk-UA" sz="1500" dirty="0"/>
          </a:p>
          <a:p>
            <a:pPr algn="just"/>
            <a:r>
              <a:rPr lang="ru-RU" sz="1500" b="1" dirty="0">
                <a:solidFill>
                  <a:schemeClr val="bg1"/>
                </a:solidFill>
              </a:rPr>
              <a:t>1. </a:t>
            </a:r>
            <a:r>
              <a:rPr lang="ru-RU" sz="1500" b="1" dirty="0" err="1">
                <a:solidFill>
                  <a:schemeClr val="bg1"/>
                </a:solidFill>
              </a:rPr>
              <a:t>Об’єктивні</a:t>
            </a:r>
            <a:r>
              <a:rPr lang="ru-RU" sz="1500" b="1" dirty="0">
                <a:solidFill>
                  <a:schemeClr val="bg1"/>
                </a:solidFill>
              </a:rPr>
              <a:t> </a:t>
            </a:r>
            <a:r>
              <a:rPr lang="ru-RU" sz="1500" b="1" dirty="0" err="1">
                <a:solidFill>
                  <a:schemeClr val="bg1"/>
                </a:solidFill>
              </a:rPr>
              <a:t>елементи</a:t>
            </a:r>
            <a:r>
              <a:rPr lang="ru-RU" sz="1500" b="1" dirty="0">
                <a:solidFill>
                  <a:schemeClr val="bg1"/>
                </a:solidFill>
              </a:rPr>
              <a:t> </a:t>
            </a:r>
          </a:p>
          <a:p>
            <a:pPr algn="just"/>
            <a:r>
              <a:rPr lang="ru-RU" sz="1500" dirty="0">
                <a:solidFill>
                  <a:schemeClr val="tx1"/>
                </a:solidFill>
              </a:rPr>
              <a:t>•</a:t>
            </a:r>
            <a:r>
              <a:rPr lang="ru-RU" sz="1500" dirty="0">
                <a:solidFill>
                  <a:schemeClr val="bg1"/>
                </a:solidFill>
              </a:rPr>
              <a:t> </a:t>
            </a:r>
            <a:r>
              <a:rPr lang="ru-RU" sz="1500" dirty="0" err="1">
                <a:solidFill>
                  <a:schemeClr val="tx1"/>
                </a:solidFill>
              </a:rPr>
              <a:t>Злочинець</a:t>
            </a:r>
            <a:r>
              <a:rPr lang="ru-RU" sz="1500" dirty="0">
                <a:solidFill>
                  <a:schemeClr val="tx1"/>
                </a:solidFill>
              </a:rPr>
              <a:t> (а) </a:t>
            </a:r>
            <a:r>
              <a:rPr lang="ru-RU" sz="1500" dirty="0" err="1">
                <a:solidFill>
                  <a:schemeClr val="tx1"/>
                </a:solidFill>
              </a:rPr>
              <a:t>завдав</a:t>
            </a:r>
            <a:r>
              <a:rPr lang="ru-RU" sz="1500" dirty="0">
                <a:solidFill>
                  <a:schemeClr val="tx1"/>
                </a:solidFill>
              </a:rPr>
              <a:t> сильного </a:t>
            </a:r>
            <a:r>
              <a:rPr lang="ru-RU" sz="1500" dirty="0" err="1">
                <a:solidFill>
                  <a:schemeClr val="tx1"/>
                </a:solidFill>
              </a:rPr>
              <a:t>фізичного</a:t>
            </a:r>
            <a:r>
              <a:rPr lang="ru-RU" sz="1500" dirty="0">
                <a:solidFill>
                  <a:schemeClr val="tx1"/>
                </a:solidFill>
              </a:rPr>
              <a:t> </a:t>
            </a:r>
            <a:r>
              <a:rPr lang="ru-RU" sz="1500" dirty="0" err="1">
                <a:solidFill>
                  <a:schemeClr val="tx1"/>
                </a:solidFill>
              </a:rPr>
              <a:t>або</a:t>
            </a:r>
            <a:r>
              <a:rPr lang="ru-RU" sz="1500" dirty="0">
                <a:solidFill>
                  <a:schemeClr val="tx1"/>
                </a:solidFill>
              </a:rPr>
              <a:t> морального болю </a:t>
            </a:r>
            <a:r>
              <a:rPr lang="ru-RU" sz="1500" dirty="0" err="1">
                <a:solidFill>
                  <a:schemeClr val="tx1"/>
                </a:solidFill>
              </a:rPr>
              <a:t>чи</a:t>
            </a:r>
            <a:r>
              <a:rPr lang="ru-RU" sz="1500" dirty="0">
                <a:solidFill>
                  <a:schemeClr val="tx1"/>
                </a:solidFill>
              </a:rPr>
              <a:t> </a:t>
            </a:r>
            <a:r>
              <a:rPr lang="ru-RU" sz="1500" dirty="0" err="1">
                <a:solidFill>
                  <a:schemeClr val="tx1"/>
                </a:solidFill>
              </a:rPr>
              <a:t>страждань</a:t>
            </a:r>
            <a:r>
              <a:rPr lang="ru-RU" sz="1500" dirty="0">
                <a:solidFill>
                  <a:schemeClr val="tx1"/>
                </a:solidFill>
              </a:rPr>
              <a:t> </a:t>
            </a:r>
            <a:r>
              <a:rPr lang="ru-RU" sz="1500" dirty="0" err="1">
                <a:solidFill>
                  <a:schemeClr val="tx1"/>
                </a:solidFill>
              </a:rPr>
              <a:t>одній</a:t>
            </a:r>
            <a:r>
              <a:rPr lang="ru-RU" sz="1500" dirty="0">
                <a:solidFill>
                  <a:schemeClr val="tx1"/>
                </a:solidFill>
              </a:rPr>
              <a:t> </a:t>
            </a:r>
            <a:r>
              <a:rPr lang="ru-RU" sz="1500" dirty="0" err="1">
                <a:solidFill>
                  <a:schemeClr val="tx1"/>
                </a:solidFill>
              </a:rPr>
              <a:t>чи</a:t>
            </a:r>
            <a:r>
              <a:rPr lang="ru-RU" sz="1500" dirty="0">
                <a:solidFill>
                  <a:schemeClr val="tx1"/>
                </a:solidFill>
              </a:rPr>
              <a:t> </a:t>
            </a:r>
            <a:r>
              <a:rPr lang="ru-RU" sz="1500" dirty="0" err="1">
                <a:solidFill>
                  <a:schemeClr val="tx1"/>
                </a:solidFill>
              </a:rPr>
              <a:t>кільком</a:t>
            </a:r>
            <a:r>
              <a:rPr lang="ru-RU" sz="1500" dirty="0">
                <a:solidFill>
                  <a:schemeClr val="tx1"/>
                </a:solidFill>
              </a:rPr>
              <a:t> особам; </a:t>
            </a:r>
            <a:r>
              <a:rPr lang="ru-RU" sz="1500" dirty="0" err="1">
                <a:solidFill>
                  <a:schemeClr val="tx1"/>
                </a:solidFill>
              </a:rPr>
              <a:t>або</a:t>
            </a:r>
            <a:r>
              <a:rPr lang="ru-RU" sz="1500" dirty="0">
                <a:solidFill>
                  <a:schemeClr val="tx1"/>
                </a:solidFill>
              </a:rPr>
              <a:t> (b) </a:t>
            </a:r>
            <a:r>
              <a:rPr lang="ru-RU" sz="1500" dirty="0" err="1">
                <a:solidFill>
                  <a:schemeClr val="tx1"/>
                </a:solidFill>
              </a:rPr>
              <a:t>піддав</a:t>
            </a:r>
            <a:r>
              <a:rPr lang="ru-RU" sz="1500" dirty="0">
                <a:solidFill>
                  <a:schemeClr val="tx1"/>
                </a:solidFill>
              </a:rPr>
              <a:t> одну </a:t>
            </a:r>
            <a:r>
              <a:rPr lang="ru-RU" sz="1500" dirty="0" err="1">
                <a:solidFill>
                  <a:schemeClr val="tx1"/>
                </a:solidFill>
              </a:rPr>
              <a:t>чи</a:t>
            </a:r>
            <a:r>
              <a:rPr lang="ru-RU" sz="1500" dirty="0">
                <a:solidFill>
                  <a:schemeClr val="tx1"/>
                </a:solidFill>
              </a:rPr>
              <a:t> </a:t>
            </a:r>
            <a:r>
              <a:rPr lang="ru-RU" sz="1500" dirty="0" err="1">
                <a:solidFill>
                  <a:schemeClr val="tx1"/>
                </a:solidFill>
              </a:rPr>
              <a:t>більше</a:t>
            </a:r>
            <a:r>
              <a:rPr lang="ru-RU" sz="1500" dirty="0">
                <a:solidFill>
                  <a:schemeClr val="tx1"/>
                </a:solidFill>
              </a:rPr>
              <a:t> </a:t>
            </a:r>
            <a:r>
              <a:rPr lang="ru-RU" sz="1500" dirty="0" err="1">
                <a:solidFill>
                  <a:schemeClr val="tx1"/>
                </a:solidFill>
              </a:rPr>
              <a:t>осіб</a:t>
            </a:r>
            <a:r>
              <a:rPr lang="ru-RU" sz="1500" dirty="0">
                <a:solidFill>
                  <a:schemeClr val="tx1"/>
                </a:solidFill>
              </a:rPr>
              <a:t> </a:t>
            </a:r>
            <a:r>
              <a:rPr lang="ru-RU" sz="1500" dirty="0" err="1">
                <a:solidFill>
                  <a:schemeClr val="tx1"/>
                </a:solidFill>
              </a:rPr>
              <a:t>біологічному</a:t>
            </a:r>
            <a:r>
              <a:rPr lang="ru-RU" sz="1500" dirty="0">
                <a:solidFill>
                  <a:schemeClr val="tx1"/>
                </a:solidFill>
              </a:rPr>
              <a:t> </a:t>
            </a:r>
            <a:r>
              <a:rPr lang="ru-RU" sz="1500" dirty="0" err="1">
                <a:solidFill>
                  <a:schemeClr val="tx1"/>
                </a:solidFill>
              </a:rPr>
              <a:t>експерименту</a:t>
            </a:r>
            <a:r>
              <a:rPr lang="ru-RU" sz="1500" dirty="0">
                <a:solidFill>
                  <a:schemeClr val="tx1"/>
                </a:solidFill>
              </a:rPr>
              <a:t>, при </a:t>
            </a:r>
            <a:r>
              <a:rPr lang="ru-RU" sz="1500" dirty="0" err="1">
                <a:solidFill>
                  <a:schemeClr val="tx1"/>
                </a:solidFill>
              </a:rPr>
              <a:t>чому</a:t>
            </a:r>
            <a:endParaRPr lang="ru-RU" sz="1500" dirty="0">
              <a:solidFill>
                <a:schemeClr val="tx1"/>
              </a:solidFill>
            </a:endParaRPr>
          </a:p>
          <a:p>
            <a:pPr algn="just"/>
            <a:r>
              <a:rPr lang="ru-RU" sz="1500" dirty="0">
                <a:solidFill>
                  <a:schemeClr val="tx1"/>
                </a:solidFill>
              </a:rPr>
              <a:t>• (</a:t>
            </a:r>
            <a:r>
              <a:rPr lang="ru-RU" sz="1500" dirty="0" err="1">
                <a:solidFill>
                  <a:schemeClr val="tx1"/>
                </a:solidFill>
              </a:rPr>
              <a:t>лише</a:t>
            </a:r>
            <a:r>
              <a:rPr lang="ru-RU" sz="1500" dirty="0">
                <a:solidFill>
                  <a:schemeClr val="tx1"/>
                </a:solidFill>
              </a:rPr>
              <a:t> у </a:t>
            </a:r>
            <a:r>
              <a:rPr lang="ru-RU" sz="1500" dirty="0" err="1">
                <a:solidFill>
                  <a:schemeClr val="tx1"/>
                </a:solidFill>
              </a:rPr>
              <a:t>випадку</a:t>
            </a:r>
            <a:r>
              <a:rPr lang="ru-RU" sz="1500" dirty="0">
                <a:solidFill>
                  <a:schemeClr val="tx1"/>
                </a:solidFill>
              </a:rPr>
              <a:t> </a:t>
            </a:r>
            <a:r>
              <a:rPr lang="ru-RU" sz="1500" dirty="0" err="1">
                <a:solidFill>
                  <a:schemeClr val="tx1"/>
                </a:solidFill>
              </a:rPr>
              <a:t>біологічних</a:t>
            </a:r>
            <a:r>
              <a:rPr lang="ru-RU" sz="1500" dirty="0">
                <a:solidFill>
                  <a:schemeClr val="tx1"/>
                </a:solidFill>
              </a:rPr>
              <a:t> </a:t>
            </a:r>
            <a:r>
              <a:rPr lang="ru-RU" sz="1500" dirty="0" err="1">
                <a:solidFill>
                  <a:schemeClr val="tx1"/>
                </a:solidFill>
              </a:rPr>
              <a:t>експериментів</a:t>
            </a:r>
            <a:r>
              <a:rPr lang="ru-RU" sz="1500" dirty="0">
                <a:solidFill>
                  <a:schemeClr val="tx1"/>
                </a:solidFill>
              </a:rPr>
              <a:t>) </a:t>
            </a:r>
          </a:p>
          <a:p>
            <a:pPr marL="354013" algn="just"/>
            <a:r>
              <a:rPr lang="ru-RU" sz="1500" dirty="0">
                <a:solidFill>
                  <a:schemeClr val="tx1"/>
                </a:solidFill>
              </a:rPr>
              <a:t>• </a:t>
            </a:r>
            <a:r>
              <a:rPr lang="ru-RU" sz="1500" dirty="0" err="1">
                <a:solidFill>
                  <a:schemeClr val="tx1"/>
                </a:solidFill>
              </a:rPr>
              <a:t>експеримент</a:t>
            </a:r>
            <a:r>
              <a:rPr lang="ru-RU" sz="1500" dirty="0">
                <a:solidFill>
                  <a:schemeClr val="tx1"/>
                </a:solidFill>
              </a:rPr>
              <a:t> не служив </a:t>
            </a:r>
            <a:r>
              <a:rPr lang="ru-RU" sz="1500" dirty="0" err="1">
                <a:solidFill>
                  <a:schemeClr val="tx1"/>
                </a:solidFill>
              </a:rPr>
              <a:t>терапевтичним</a:t>
            </a:r>
            <a:r>
              <a:rPr lang="ru-RU" sz="1500" dirty="0">
                <a:solidFill>
                  <a:schemeClr val="tx1"/>
                </a:solidFill>
              </a:rPr>
              <a:t> </a:t>
            </a:r>
            <a:r>
              <a:rPr lang="ru-RU" sz="1500" dirty="0" err="1">
                <a:solidFill>
                  <a:schemeClr val="tx1"/>
                </a:solidFill>
              </a:rPr>
              <a:t>цілям</a:t>
            </a:r>
            <a:r>
              <a:rPr lang="ru-RU" sz="1500" dirty="0">
                <a:solidFill>
                  <a:schemeClr val="tx1"/>
                </a:solidFill>
              </a:rPr>
              <a:t>, не </a:t>
            </a:r>
            <a:r>
              <a:rPr lang="ru-RU" sz="1500" dirty="0" err="1">
                <a:solidFill>
                  <a:schemeClr val="tx1"/>
                </a:solidFill>
              </a:rPr>
              <a:t>був</a:t>
            </a:r>
            <a:r>
              <a:rPr lang="ru-RU" sz="1500" dirty="0">
                <a:solidFill>
                  <a:schemeClr val="tx1"/>
                </a:solidFill>
              </a:rPr>
              <a:t> </a:t>
            </a:r>
            <a:r>
              <a:rPr lang="ru-RU" sz="1500" dirty="0" err="1">
                <a:solidFill>
                  <a:schemeClr val="tx1"/>
                </a:solidFill>
              </a:rPr>
              <a:t>виправданим</a:t>
            </a:r>
            <a:r>
              <a:rPr lang="ru-RU" sz="1500" dirty="0">
                <a:solidFill>
                  <a:schemeClr val="tx1"/>
                </a:solidFill>
              </a:rPr>
              <a:t> </a:t>
            </a:r>
            <a:r>
              <a:rPr lang="ru-RU" sz="1500" dirty="0" err="1">
                <a:solidFill>
                  <a:schemeClr val="tx1"/>
                </a:solidFill>
              </a:rPr>
              <a:t>медичними</a:t>
            </a:r>
            <a:r>
              <a:rPr lang="ru-RU" sz="1500" dirty="0">
                <a:solidFill>
                  <a:schemeClr val="tx1"/>
                </a:solidFill>
              </a:rPr>
              <a:t> </a:t>
            </a:r>
            <a:r>
              <a:rPr lang="ru-RU" sz="1500" dirty="0" err="1">
                <a:solidFill>
                  <a:schemeClr val="tx1"/>
                </a:solidFill>
              </a:rPr>
              <a:t>показаннями</a:t>
            </a:r>
            <a:r>
              <a:rPr lang="ru-RU" sz="1500" dirty="0">
                <a:solidFill>
                  <a:schemeClr val="tx1"/>
                </a:solidFill>
              </a:rPr>
              <a:t>, </a:t>
            </a:r>
            <a:r>
              <a:rPr lang="ru-RU" sz="1500" dirty="0" err="1">
                <a:solidFill>
                  <a:schemeClr val="tx1"/>
                </a:solidFill>
              </a:rPr>
              <a:t>чи</a:t>
            </a:r>
            <a:r>
              <a:rPr lang="ru-RU" sz="1500" dirty="0">
                <a:solidFill>
                  <a:schemeClr val="tx1"/>
                </a:solidFill>
              </a:rPr>
              <a:t> </a:t>
            </a:r>
            <a:r>
              <a:rPr lang="ru-RU" sz="1500" dirty="0" err="1">
                <a:solidFill>
                  <a:schemeClr val="tx1"/>
                </a:solidFill>
              </a:rPr>
              <a:t>проведеним</a:t>
            </a:r>
            <a:r>
              <a:rPr lang="ru-RU" sz="1500" dirty="0">
                <a:solidFill>
                  <a:schemeClr val="tx1"/>
                </a:solidFill>
              </a:rPr>
              <a:t> в </a:t>
            </a:r>
            <a:r>
              <a:rPr lang="ru-RU" sz="1500" dirty="0" err="1">
                <a:solidFill>
                  <a:schemeClr val="tx1"/>
                </a:solidFill>
              </a:rPr>
              <a:t>інтересах</a:t>
            </a:r>
            <a:r>
              <a:rPr lang="ru-RU" sz="1500" dirty="0">
                <a:solidFill>
                  <a:schemeClr val="tx1"/>
                </a:solidFill>
              </a:rPr>
              <a:t> особи </a:t>
            </a:r>
            <a:r>
              <a:rPr lang="ru-RU" sz="1500" dirty="0" err="1">
                <a:solidFill>
                  <a:schemeClr val="tx1"/>
                </a:solidFill>
              </a:rPr>
              <a:t>або</a:t>
            </a:r>
            <a:r>
              <a:rPr lang="ru-RU" sz="1500" dirty="0">
                <a:solidFill>
                  <a:schemeClr val="tx1"/>
                </a:solidFill>
              </a:rPr>
              <a:t> </a:t>
            </a:r>
            <a:r>
              <a:rPr lang="ru-RU" sz="1500" dirty="0" err="1">
                <a:solidFill>
                  <a:schemeClr val="tx1"/>
                </a:solidFill>
              </a:rPr>
              <a:t>осіб</a:t>
            </a:r>
            <a:r>
              <a:rPr lang="ru-RU" sz="1500" dirty="0">
                <a:solidFill>
                  <a:schemeClr val="tx1"/>
                </a:solidFill>
              </a:rPr>
              <a:t>; та</a:t>
            </a:r>
          </a:p>
          <a:p>
            <a:pPr marL="354013" algn="just"/>
            <a:r>
              <a:rPr lang="ru-RU" sz="1500" dirty="0">
                <a:solidFill>
                  <a:schemeClr val="tx1"/>
                </a:solidFill>
              </a:rPr>
              <a:t>• </a:t>
            </a:r>
            <a:r>
              <a:rPr lang="ru-RU" sz="1500" dirty="0" err="1">
                <a:solidFill>
                  <a:schemeClr val="tx1"/>
                </a:solidFill>
              </a:rPr>
              <a:t>експеримент</a:t>
            </a:r>
            <a:r>
              <a:rPr lang="ru-RU" sz="1500" dirty="0">
                <a:solidFill>
                  <a:schemeClr val="tx1"/>
                </a:solidFill>
              </a:rPr>
              <a:t> поставив </a:t>
            </a:r>
            <a:r>
              <a:rPr lang="ru-RU" sz="1500" dirty="0" err="1">
                <a:solidFill>
                  <a:schemeClr val="tx1"/>
                </a:solidFill>
              </a:rPr>
              <a:t>під</a:t>
            </a:r>
            <a:r>
              <a:rPr lang="ru-RU" sz="1500" dirty="0">
                <a:solidFill>
                  <a:schemeClr val="tx1"/>
                </a:solidFill>
              </a:rPr>
              <a:t> </a:t>
            </a:r>
            <a:r>
              <a:rPr lang="ru-RU" sz="1500" dirty="0" err="1">
                <a:solidFill>
                  <a:schemeClr val="tx1"/>
                </a:solidFill>
              </a:rPr>
              <a:t>серйозну</a:t>
            </a:r>
            <a:r>
              <a:rPr lang="ru-RU" sz="1500" dirty="0">
                <a:solidFill>
                  <a:schemeClr val="tx1"/>
                </a:solidFill>
              </a:rPr>
              <a:t> </a:t>
            </a:r>
            <a:r>
              <a:rPr lang="ru-RU" sz="1500" dirty="0" err="1">
                <a:solidFill>
                  <a:schemeClr val="tx1"/>
                </a:solidFill>
              </a:rPr>
              <a:t>загрозу</a:t>
            </a:r>
            <a:r>
              <a:rPr lang="ru-RU" sz="1500" dirty="0">
                <a:solidFill>
                  <a:schemeClr val="tx1"/>
                </a:solidFill>
              </a:rPr>
              <a:t> </a:t>
            </a:r>
            <a:r>
              <a:rPr lang="ru-RU" sz="1500" dirty="0" err="1">
                <a:solidFill>
                  <a:schemeClr val="tx1"/>
                </a:solidFill>
              </a:rPr>
              <a:t>фізичне</a:t>
            </a:r>
            <a:r>
              <a:rPr lang="ru-RU" sz="1500" dirty="0">
                <a:solidFill>
                  <a:schemeClr val="tx1"/>
                </a:solidFill>
              </a:rPr>
              <a:t> </a:t>
            </a:r>
            <a:r>
              <a:rPr lang="ru-RU" sz="1500" dirty="0" err="1">
                <a:solidFill>
                  <a:schemeClr val="tx1"/>
                </a:solidFill>
              </a:rPr>
              <a:t>чи</a:t>
            </a:r>
            <a:r>
              <a:rPr lang="ru-RU" sz="1500" dirty="0">
                <a:solidFill>
                  <a:schemeClr val="tx1"/>
                </a:solidFill>
              </a:rPr>
              <a:t> </a:t>
            </a:r>
            <a:r>
              <a:rPr lang="ru-RU" sz="1500" dirty="0" err="1">
                <a:solidFill>
                  <a:schemeClr val="tx1"/>
                </a:solidFill>
              </a:rPr>
              <a:t>психічне</a:t>
            </a:r>
            <a:r>
              <a:rPr lang="ru-RU" sz="1500" dirty="0">
                <a:solidFill>
                  <a:schemeClr val="tx1"/>
                </a:solidFill>
              </a:rPr>
              <a:t> </a:t>
            </a:r>
            <a:r>
              <a:rPr lang="ru-RU" sz="1500" dirty="0" err="1">
                <a:solidFill>
                  <a:schemeClr val="tx1"/>
                </a:solidFill>
              </a:rPr>
              <a:t>здоров’я</a:t>
            </a:r>
            <a:r>
              <a:rPr lang="ru-RU" sz="1500" dirty="0">
                <a:solidFill>
                  <a:schemeClr val="tx1"/>
                </a:solidFill>
              </a:rPr>
              <a:t> </a:t>
            </a:r>
            <a:r>
              <a:rPr lang="ru-RU" sz="1500" dirty="0" err="1">
                <a:solidFill>
                  <a:schemeClr val="tx1"/>
                </a:solidFill>
              </a:rPr>
              <a:t>або</a:t>
            </a:r>
            <a:r>
              <a:rPr lang="ru-RU" sz="1500" dirty="0">
                <a:solidFill>
                  <a:schemeClr val="tx1"/>
                </a:solidFill>
              </a:rPr>
              <a:t> </a:t>
            </a:r>
            <a:r>
              <a:rPr lang="ru-RU" sz="1500" dirty="0" err="1">
                <a:solidFill>
                  <a:schemeClr val="tx1"/>
                </a:solidFill>
              </a:rPr>
              <a:t>недоторканність</a:t>
            </a:r>
            <a:r>
              <a:rPr lang="ru-RU" sz="1500" dirty="0">
                <a:solidFill>
                  <a:schemeClr val="tx1"/>
                </a:solidFill>
              </a:rPr>
              <a:t> особи </a:t>
            </a:r>
            <a:r>
              <a:rPr lang="ru-RU" sz="1500" dirty="0" err="1">
                <a:solidFill>
                  <a:schemeClr val="tx1"/>
                </a:solidFill>
              </a:rPr>
              <a:t>або</a:t>
            </a:r>
            <a:r>
              <a:rPr lang="ru-RU" sz="1500" dirty="0">
                <a:solidFill>
                  <a:schemeClr val="tx1"/>
                </a:solidFill>
              </a:rPr>
              <a:t> </a:t>
            </a:r>
            <a:r>
              <a:rPr lang="ru-RU" sz="1500" dirty="0" err="1">
                <a:solidFill>
                  <a:schemeClr val="tx1"/>
                </a:solidFill>
              </a:rPr>
              <a:t>осіб</a:t>
            </a:r>
            <a:r>
              <a:rPr lang="ru-RU" sz="1500" dirty="0">
                <a:solidFill>
                  <a:schemeClr val="tx1"/>
                </a:solidFill>
              </a:rPr>
              <a:t>.</a:t>
            </a:r>
          </a:p>
          <a:p>
            <a:pPr algn="just"/>
            <a:r>
              <a:rPr lang="ru-RU" sz="1500" dirty="0">
                <a:solidFill>
                  <a:schemeClr val="tx1"/>
                </a:solidFill>
              </a:rPr>
              <a:t>• Особа </a:t>
            </a:r>
            <a:r>
              <a:rPr lang="ru-RU" sz="1500" dirty="0" err="1">
                <a:solidFill>
                  <a:schemeClr val="tx1"/>
                </a:solidFill>
              </a:rPr>
              <a:t>або</a:t>
            </a:r>
            <a:r>
              <a:rPr lang="ru-RU" sz="1500" dirty="0">
                <a:solidFill>
                  <a:schemeClr val="tx1"/>
                </a:solidFill>
              </a:rPr>
              <a:t> особи </a:t>
            </a:r>
            <a:r>
              <a:rPr lang="ru-RU" sz="1500" dirty="0" err="1">
                <a:solidFill>
                  <a:schemeClr val="tx1"/>
                </a:solidFill>
              </a:rPr>
              <a:t>перебували</a:t>
            </a:r>
            <a:r>
              <a:rPr lang="ru-RU" sz="1500" dirty="0">
                <a:solidFill>
                  <a:schemeClr val="tx1"/>
                </a:solidFill>
              </a:rPr>
              <a:t> </a:t>
            </a:r>
            <a:r>
              <a:rPr lang="ru-RU" sz="1500" dirty="0" err="1">
                <a:solidFill>
                  <a:schemeClr val="tx1"/>
                </a:solidFill>
              </a:rPr>
              <a:t>під</a:t>
            </a:r>
            <a:r>
              <a:rPr lang="ru-RU" sz="1500" dirty="0">
                <a:solidFill>
                  <a:schemeClr val="tx1"/>
                </a:solidFill>
              </a:rPr>
              <a:t> </a:t>
            </a:r>
            <a:r>
              <a:rPr lang="ru-RU" sz="1500" dirty="0" err="1">
                <a:solidFill>
                  <a:schemeClr val="tx1"/>
                </a:solidFill>
              </a:rPr>
              <a:t>захистом</a:t>
            </a:r>
            <a:r>
              <a:rPr lang="ru-RU" sz="1500" dirty="0">
                <a:solidFill>
                  <a:schemeClr val="tx1"/>
                </a:solidFill>
              </a:rPr>
              <a:t> </a:t>
            </a:r>
            <a:r>
              <a:rPr lang="ru-RU" sz="1500" dirty="0" err="1">
                <a:solidFill>
                  <a:schemeClr val="tx1"/>
                </a:solidFill>
              </a:rPr>
              <a:t>однієї</a:t>
            </a:r>
            <a:r>
              <a:rPr lang="ru-RU" sz="1500" dirty="0">
                <a:solidFill>
                  <a:schemeClr val="tx1"/>
                </a:solidFill>
              </a:rPr>
              <a:t> </a:t>
            </a:r>
            <a:r>
              <a:rPr lang="ru-RU" sz="1500" dirty="0" err="1">
                <a:solidFill>
                  <a:schemeClr val="tx1"/>
                </a:solidFill>
              </a:rPr>
              <a:t>чи</a:t>
            </a:r>
            <a:r>
              <a:rPr lang="ru-RU" sz="1500" dirty="0">
                <a:solidFill>
                  <a:schemeClr val="tx1"/>
                </a:solidFill>
              </a:rPr>
              <a:t> </a:t>
            </a:r>
            <a:r>
              <a:rPr lang="ru-RU" sz="1500" dirty="0" err="1">
                <a:solidFill>
                  <a:schemeClr val="tx1"/>
                </a:solidFill>
              </a:rPr>
              <a:t>кількох</a:t>
            </a:r>
            <a:r>
              <a:rPr lang="ru-RU" sz="1500" dirty="0">
                <a:solidFill>
                  <a:schemeClr val="tx1"/>
                </a:solidFill>
              </a:rPr>
              <a:t> </a:t>
            </a:r>
            <a:r>
              <a:rPr lang="ru-RU" sz="1500" dirty="0" err="1">
                <a:solidFill>
                  <a:schemeClr val="tx1"/>
                </a:solidFill>
              </a:rPr>
              <a:t>Женевських</a:t>
            </a:r>
            <a:r>
              <a:rPr lang="ru-RU" sz="1500" dirty="0">
                <a:solidFill>
                  <a:schemeClr val="tx1"/>
                </a:solidFill>
              </a:rPr>
              <a:t> </a:t>
            </a:r>
            <a:r>
              <a:rPr lang="ru-RU" sz="1500" dirty="0" err="1">
                <a:solidFill>
                  <a:schemeClr val="tx1"/>
                </a:solidFill>
              </a:rPr>
              <a:t>конвенцій</a:t>
            </a:r>
            <a:r>
              <a:rPr lang="ru-RU" sz="1500" dirty="0">
                <a:solidFill>
                  <a:schemeClr val="tx1"/>
                </a:solidFill>
              </a:rPr>
              <a:t> 1949 року. </a:t>
            </a:r>
          </a:p>
          <a:p>
            <a:pPr algn="just"/>
            <a:r>
              <a:rPr lang="ru-RU" sz="1500" b="1" dirty="0">
                <a:solidFill>
                  <a:schemeClr val="bg1"/>
                </a:solidFill>
              </a:rPr>
              <a:t>2. </a:t>
            </a:r>
            <a:r>
              <a:rPr lang="ru-RU" sz="1500" b="1" dirty="0" err="1">
                <a:solidFill>
                  <a:schemeClr val="bg1"/>
                </a:solidFill>
              </a:rPr>
              <a:t>Суб’єктивні</a:t>
            </a:r>
            <a:r>
              <a:rPr lang="ru-RU" sz="1500" b="1" dirty="0">
                <a:solidFill>
                  <a:schemeClr val="bg1"/>
                </a:solidFill>
              </a:rPr>
              <a:t> </a:t>
            </a:r>
            <a:r>
              <a:rPr lang="ru-RU" sz="1500" b="1" dirty="0" err="1">
                <a:solidFill>
                  <a:schemeClr val="bg1"/>
                </a:solidFill>
              </a:rPr>
              <a:t>елементи</a:t>
            </a:r>
            <a:endParaRPr lang="ru-RU" sz="1500" b="1" dirty="0">
              <a:solidFill>
                <a:schemeClr val="bg1"/>
              </a:solidFill>
            </a:endParaRPr>
          </a:p>
          <a:p>
            <a:pPr algn="just"/>
            <a:r>
              <a:rPr lang="ru-RU" sz="1500" dirty="0">
                <a:solidFill>
                  <a:schemeClr val="tx1"/>
                </a:solidFill>
              </a:rPr>
              <a:t>• </a:t>
            </a:r>
            <a:r>
              <a:rPr lang="ru-RU" sz="1500" dirty="0" err="1">
                <a:solidFill>
                  <a:schemeClr val="tx1"/>
                </a:solidFill>
              </a:rPr>
              <a:t>Злочинець</a:t>
            </a:r>
            <a:r>
              <a:rPr lang="ru-RU" sz="1500" dirty="0">
                <a:solidFill>
                  <a:schemeClr val="tx1"/>
                </a:solidFill>
              </a:rPr>
              <a:t> (а) </a:t>
            </a:r>
            <a:r>
              <a:rPr lang="ru-RU" sz="1500" dirty="0" err="1">
                <a:solidFill>
                  <a:schemeClr val="tx1"/>
                </a:solidFill>
              </a:rPr>
              <a:t>умисно</a:t>
            </a:r>
            <a:r>
              <a:rPr lang="ru-RU" sz="1500" dirty="0">
                <a:solidFill>
                  <a:schemeClr val="tx1"/>
                </a:solidFill>
              </a:rPr>
              <a:t> та </a:t>
            </a:r>
            <a:r>
              <a:rPr lang="ru-RU" sz="1500" dirty="0" err="1">
                <a:solidFill>
                  <a:schemeClr val="tx1"/>
                </a:solidFill>
              </a:rPr>
              <a:t>свідомо</a:t>
            </a:r>
            <a:r>
              <a:rPr lang="ru-RU" sz="1500" dirty="0">
                <a:solidFill>
                  <a:schemeClr val="tx1"/>
                </a:solidFill>
              </a:rPr>
              <a:t> </a:t>
            </a:r>
            <a:r>
              <a:rPr lang="ru-RU" sz="1500" dirty="0" err="1">
                <a:solidFill>
                  <a:schemeClr val="tx1"/>
                </a:solidFill>
              </a:rPr>
              <a:t>завдав</a:t>
            </a:r>
            <a:r>
              <a:rPr lang="ru-RU" sz="1500" dirty="0">
                <a:solidFill>
                  <a:schemeClr val="tx1"/>
                </a:solidFill>
              </a:rPr>
              <a:t> сильного </a:t>
            </a:r>
            <a:r>
              <a:rPr lang="ru-RU" sz="1500" dirty="0" err="1">
                <a:solidFill>
                  <a:schemeClr val="tx1"/>
                </a:solidFill>
              </a:rPr>
              <a:t>фізичного</a:t>
            </a:r>
            <a:r>
              <a:rPr lang="ru-RU" sz="1500" dirty="0">
                <a:solidFill>
                  <a:schemeClr val="tx1"/>
                </a:solidFill>
              </a:rPr>
              <a:t> </a:t>
            </a:r>
            <a:r>
              <a:rPr lang="ru-RU" sz="1500" dirty="0" err="1">
                <a:solidFill>
                  <a:schemeClr val="tx1"/>
                </a:solidFill>
              </a:rPr>
              <a:t>або</a:t>
            </a:r>
            <a:r>
              <a:rPr lang="ru-RU" sz="1500" dirty="0">
                <a:solidFill>
                  <a:schemeClr val="tx1"/>
                </a:solidFill>
              </a:rPr>
              <a:t> морального болю </a:t>
            </a:r>
            <a:r>
              <a:rPr lang="ru-RU" sz="1500" dirty="0" err="1">
                <a:solidFill>
                  <a:schemeClr val="tx1"/>
                </a:solidFill>
              </a:rPr>
              <a:t>чи</a:t>
            </a:r>
            <a:r>
              <a:rPr lang="ru-RU" sz="1500" dirty="0">
                <a:solidFill>
                  <a:schemeClr val="tx1"/>
                </a:solidFill>
              </a:rPr>
              <a:t> </a:t>
            </a:r>
            <a:r>
              <a:rPr lang="ru-RU" sz="1500" dirty="0" err="1">
                <a:solidFill>
                  <a:schemeClr val="tx1"/>
                </a:solidFill>
              </a:rPr>
              <a:t>страждань</a:t>
            </a:r>
            <a:r>
              <a:rPr lang="ru-RU" sz="1500" dirty="0">
                <a:solidFill>
                  <a:schemeClr val="tx1"/>
                </a:solidFill>
              </a:rPr>
              <a:t>; </a:t>
            </a:r>
            <a:r>
              <a:rPr lang="ru-RU" sz="1500" dirty="0" err="1">
                <a:solidFill>
                  <a:schemeClr val="tx1"/>
                </a:solidFill>
              </a:rPr>
              <a:t>або</a:t>
            </a:r>
            <a:r>
              <a:rPr lang="ru-RU" sz="1500" dirty="0">
                <a:solidFill>
                  <a:schemeClr val="tx1"/>
                </a:solidFill>
              </a:rPr>
              <a:t> (</a:t>
            </a:r>
            <a:r>
              <a:rPr lang="en-US" sz="1500" dirty="0">
                <a:solidFill>
                  <a:schemeClr val="tx1"/>
                </a:solidFill>
              </a:rPr>
              <a:t>b) </a:t>
            </a:r>
            <a:r>
              <a:rPr lang="ru-RU" sz="1500" dirty="0" err="1">
                <a:solidFill>
                  <a:schemeClr val="tx1"/>
                </a:solidFill>
              </a:rPr>
              <a:t>умисно</a:t>
            </a:r>
            <a:r>
              <a:rPr lang="ru-RU" sz="1500" dirty="0">
                <a:solidFill>
                  <a:schemeClr val="tx1"/>
                </a:solidFill>
              </a:rPr>
              <a:t> та </a:t>
            </a:r>
            <a:r>
              <a:rPr lang="ru-RU" sz="1500" dirty="0" err="1">
                <a:solidFill>
                  <a:schemeClr val="tx1"/>
                </a:solidFill>
              </a:rPr>
              <a:t>свідомо</a:t>
            </a:r>
            <a:r>
              <a:rPr lang="ru-RU" sz="1500" dirty="0">
                <a:solidFill>
                  <a:schemeClr val="tx1"/>
                </a:solidFill>
              </a:rPr>
              <a:t> </a:t>
            </a:r>
            <a:r>
              <a:rPr lang="ru-RU" sz="1500" dirty="0" err="1">
                <a:solidFill>
                  <a:schemeClr val="tx1"/>
                </a:solidFill>
              </a:rPr>
              <a:t>піддав</a:t>
            </a:r>
            <a:r>
              <a:rPr lang="ru-RU" sz="1500" dirty="0">
                <a:solidFill>
                  <a:schemeClr val="tx1"/>
                </a:solidFill>
              </a:rPr>
              <a:t> особу </a:t>
            </a:r>
            <a:r>
              <a:rPr lang="ru-RU" sz="1500" dirty="0" err="1">
                <a:solidFill>
                  <a:schemeClr val="tx1"/>
                </a:solidFill>
              </a:rPr>
              <a:t>або</a:t>
            </a:r>
            <a:r>
              <a:rPr lang="ru-RU" sz="1500" dirty="0">
                <a:solidFill>
                  <a:schemeClr val="tx1"/>
                </a:solidFill>
              </a:rPr>
              <a:t> </a:t>
            </a:r>
            <a:r>
              <a:rPr lang="ru-RU" sz="1500" dirty="0" err="1">
                <a:solidFill>
                  <a:schemeClr val="tx1"/>
                </a:solidFill>
              </a:rPr>
              <a:t>осіб</a:t>
            </a:r>
            <a:r>
              <a:rPr lang="ru-RU" sz="1500" dirty="0">
                <a:solidFill>
                  <a:schemeClr val="tx1"/>
                </a:solidFill>
              </a:rPr>
              <a:t> </a:t>
            </a:r>
            <a:r>
              <a:rPr lang="ru-RU" sz="1500" dirty="0" err="1">
                <a:solidFill>
                  <a:schemeClr val="tx1"/>
                </a:solidFill>
              </a:rPr>
              <a:t>біологічному</a:t>
            </a:r>
            <a:r>
              <a:rPr lang="ru-RU" sz="1500" dirty="0">
                <a:solidFill>
                  <a:schemeClr val="tx1"/>
                </a:solidFill>
              </a:rPr>
              <a:t> </a:t>
            </a:r>
            <a:r>
              <a:rPr lang="ru-RU" sz="1500" dirty="0" err="1">
                <a:solidFill>
                  <a:schemeClr val="tx1"/>
                </a:solidFill>
              </a:rPr>
              <a:t>експерименту</a:t>
            </a:r>
            <a:r>
              <a:rPr lang="ru-RU" sz="1500" dirty="0">
                <a:solidFill>
                  <a:schemeClr val="tx1"/>
                </a:solidFill>
              </a:rPr>
              <a:t>. </a:t>
            </a:r>
          </a:p>
          <a:p>
            <a:pPr algn="just"/>
            <a:r>
              <a:rPr lang="ru-RU" sz="1500" dirty="0">
                <a:solidFill>
                  <a:schemeClr val="tx1"/>
                </a:solidFill>
              </a:rPr>
              <a:t>• </a:t>
            </a:r>
            <a:r>
              <a:rPr lang="ru-RU" sz="1500" dirty="0" err="1">
                <a:solidFill>
                  <a:schemeClr val="tx1"/>
                </a:solidFill>
              </a:rPr>
              <a:t>Злочинець</a:t>
            </a:r>
            <a:r>
              <a:rPr lang="ru-RU" sz="1500" dirty="0">
                <a:solidFill>
                  <a:schemeClr val="tx1"/>
                </a:solidFill>
              </a:rPr>
              <a:t> знав про </a:t>
            </a:r>
            <a:r>
              <a:rPr lang="ru-RU" sz="1500" dirty="0" err="1">
                <a:solidFill>
                  <a:schemeClr val="tx1"/>
                </a:solidFill>
              </a:rPr>
              <a:t>фактичні</a:t>
            </a:r>
            <a:r>
              <a:rPr lang="ru-RU" sz="1500" dirty="0">
                <a:solidFill>
                  <a:schemeClr val="tx1"/>
                </a:solidFill>
              </a:rPr>
              <a:t> </a:t>
            </a:r>
            <a:r>
              <a:rPr lang="ru-RU" sz="1500" dirty="0" err="1">
                <a:solidFill>
                  <a:schemeClr val="tx1"/>
                </a:solidFill>
              </a:rPr>
              <a:t>обставини</a:t>
            </a:r>
            <a:r>
              <a:rPr lang="ru-RU" sz="1500" dirty="0">
                <a:solidFill>
                  <a:schemeClr val="tx1"/>
                </a:solidFill>
              </a:rPr>
              <a:t>, </a:t>
            </a:r>
            <a:r>
              <a:rPr lang="ru-RU" sz="1500" dirty="0" err="1">
                <a:solidFill>
                  <a:schemeClr val="tx1"/>
                </a:solidFill>
              </a:rPr>
              <a:t>що</a:t>
            </a:r>
            <a:r>
              <a:rPr lang="ru-RU" sz="1500" dirty="0">
                <a:solidFill>
                  <a:schemeClr val="tx1"/>
                </a:solidFill>
              </a:rPr>
              <a:t> </a:t>
            </a:r>
            <a:r>
              <a:rPr lang="ru-RU" sz="1500" dirty="0" err="1">
                <a:solidFill>
                  <a:schemeClr val="tx1"/>
                </a:solidFill>
              </a:rPr>
              <a:t>свідчать</a:t>
            </a:r>
            <a:r>
              <a:rPr lang="ru-RU" sz="1500" dirty="0">
                <a:solidFill>
                  <a:schemeClr val="tx1"/>
                </a:solidFill>
              </a:rPr>
              <a:t> про </a:t>
            </a:r>
            <a:r>
              <a:rPr lang="ru-RU" sz="1500" dirty="0" err="1">
                <a:solidFill>
                  <a:schemeClr val="tx1"/>
                </a:solidFill>
              </a:rPr>
              <a:t>захищений</a:t>
            </a:r>
            <a:r>
              <a:rPr lang="ru-RU" sz="1500" dirty="0">
                <a:solidFill>
                  <a:schemeClr val="tx1"/>
                </a:solidFill>
              </a:rPr>
              <a:t> статус </a:t>
            </a:r>
            <a:r>
              <a:rPr lang="ru-RU" sz="1500" dirty="0" err="1">
                <a:solidFill>
                  <a:schemeClr val="tx1"/>
                </a:solidFill>
              </a:rPr>
              <a:t>осіб</a:t>
            </a:r>
            <a:r>
              <a:rPr lang="ru-RU" sz="1500" dirty="0">
                <a:solidFill>
                  <a:schemeClr val="tx1"/>
                </a:solidFill>
              </a:rPr>
              <a:t> </a:t>
            </a:r>
            <a:r>
              <a:rPr lang="ru-RU" sz="1500" dirty="0" err="1">
                <a:solidFill>
                  <a:schemeClr val="tx1"/>
                </a:solidFill>
              </a:rPr>
              <a:t>відповідно</a:t>
            </a:r>
            <a:r>
              <a:rPr lang="ru-RU" sz="1500" dirty="0">
                <a:solidFill>
                  <a:schemeClr val="tx1"/>
                </a:solidFill>
              </a:rPr>
              <a:t> до </a:t>
            </a:r>
            <a:r>
              <a:rPr lang="ru-RU" sz="1500" dirty="0" err="1">
                <a:solidFill>
                  <a:schemeClr val="tx1"/>
                </a:solidFill>
              </a:rPr>
              <a:t>однієї</a:t>
            </a:r>
            <a:r>
              <a:rPr lang="ru-RU" sz="1500" dirty="0">
                <a:solidFill>
                  <a:schemeClr val="tx1"/>
                </a:solidFill>
              </a:rPr>
              <a:t> </a:t>
            </a:r>
            <a:r>
              <a:rPr lang="ru-RU" sz="1500" dirty="0" err="1">
                <a:solidFill>
                  <a:schemeClr val="tx1"/>
                </a:solidFill>
              </a:rPr>
              <a:t>або</a:t>
            </a:r>
            <a:r>
              <a:rPr lang="ru-RU" sz="1500" dirty="0">
                <a:solidFill>
                  <a:schemeClr val="tx1"/>
                </a:solidFill>
              </a:rPr>
              <a:t> </a:t>
            </a:r>
            <a:r>
              <a:rPr lang="ru-RU" sz="1500" dirty="0" err="1">
                <a:solidFill>
                  <a:schemeClr val="tx1"/>
                </a:solidFill>
              </a:rPr>
              <a:t>кількох</a:t>
            </a:r>
            <a:r>
              <a:rPr lang="ru-RU" sz="1500" dirty="0">
                <a:solidFill>
                  <a:schemeClr val="tx1"/>
                </a:solidFill>
              </a:rPr>
              <a:t> </a:t>
            </a:r>
            <a:r>
              <a:rPr lang="ru-RU" sz="1500" dirty="0" err="1">
                <a:solidFill>
                  <a:schemeClr val="tx1"/>
                </a:solidFill>
              </a:rPr>
              <a:t>Женевських</a:t>
            </a:r>
            <a:r>
              <a:rPr lang="ru-RU" sz="1500" dirty="0">
                <a:solidFill>
                  <a:schemeClr val="tx1"/>
                </a:solidFill>
              </a:rPr>
              <a:t> </a:t>
            </a:r>
            <a:r>
              <a:rPr lang="ru-RU" sz="1500" dirty="0" err="1">
                <a:solidFill>
                  <a:schemeClr val="tx1"/>
                </a:solidFill>
              </a:rPr>
              <a:t>конвенцій</a:t>
            </a:r>
            <a:r>
              <a:rPr lang="ru-RU" sz="1500" dirty="0">
                <a:solidFill>
                  <a:schemeClr val="tx1"/>
                </a:solidFill>
              </a:rPr>
              <a:t> 1949 року.</a:t>
            </a:r>
          </a:p>
          <a:p>
            <a:pPr algn="just"/>
            <a:r>
              <a:rPr lang="ru-RU" sz="1500" b="1" dirty="0">
                <a:solidFill>
                  <a:schemeClr val="bg1"/>
                </a:solidFill>
              </a:rPr>
              <a:t>3. </a:t>
            </a:r>
            <a:r>
              <a:rPr lang="ru-RU" sz="1500" b="1" dirty="0" err="1">
                <a:solidFill>
                  <a:schemeClr val="bg1"/>
                </a:solidFill>
              </a:rPr>
              <a:t>Контекстуальні</a:t>
            </a:r>
            <a:r>
              <a:rPr lang="ru-RU" sz="1500" b="1" dirty="0">
                <a:solidFill>
                  <a:schemeClr val="bg1"/>
                </a:solidFill>
              </a:rPr>
              <a:t> </a:t>
            </a:r>
            <a:r>
              <a:rPr lang="ru-RU" sz="1500" b="1" dirty="0" err="1">
                <a:solidFill>
                  <a:schemeClr val="bg1"/>
                </a:solidFill>
              </a:rPr>
              <a:t>елементи</a:t>
            </a:r>
            <a:endParaRPr lang="ru-RU" sz="1500" b="1" dirty="0">
              <a:solidFill>
                <a:schemeClr val="bg1"/>
              </a:solidFill>
            </a:endParaRPr>
          </a:p>
          <a:p>
            <a:pPr algn="just"/>
            <a:r>
              <a:rPr lang="ru-RU" sz="1500" dirty="0">
                <a:solidFill>
                  <a:schemeClr val="tx1"/>
                </a:solidFill>
              </a:rPr>
              <a:t>• </a:t>
            </a:r>
            <a:r>
              <a:rPr lang="ru-RU" sz="1500" dirty="0" err="1">
                <a:solidFill>
                  <a:schemeClr val="tx1"/>
                </a:solidFill>
              </a:rPr>
              <a:t>Тривав</a:t>
            </a:r>
            <a:r>
              <a:rPr lang="ru-RU" sz="1500" dirty="0">
                <a:solidFill>
                  <a:schemeClr val="tx1"/>
                </a:solidFill>
              </a:rPr>
              <a:t> </a:t>
            </a:r>
            <a:r>
              <a:rPr lang="ru-RU" sz="1500" dirty="0" err="1">
                <a:solidFill>
                  <a:schemeClr val="tx1"/>
                </a:solidFill>
              </a:rPr>
              <a:t>міжнародний</a:t>
            </a:r>
            <a:r>
              <a:rPr lang="ru-RU" sz="1500" dirty="0">
                <a:solidFill>
                  <a:schemeClr val="tx1"/>
                </a:solidFill>
              </a:rPr>
              <a:t> </a:t>
            </a:r>
            <a:r>
              <a:rPr lang="ru-RU" sz="1500" dirty="0" err="1">
                <a:solidFill>
                  <a:schemeClr val="tx1"/>
                </a:solidFill>
              </a:rPr>
              <a:t>збройний</a:t>
            </a:r>
            <a:r>
              <a:rPr lang="ru-RU" sz="1500" dirty="0">
                <a:solidFill>
                  <a:schemeClr val="tx1"/>
                </a:solidFill>
              </a:rPr>
              <a:t> </a:t>
            </a:r>
            <a:r>
              <a:rPr lang="ru-RU" sz="1500" dirty="0" err="1">
                <a:solidFill>
                  <a:schemeClr val="tx1"/>
                </a:solidFill>
              </a:rPr>
              <a:t>конфлікт</a:t>
            </a:r>
            <a:r>
              <a:rPr lang="ru-RU" sz="1500" dirty="0">
                <a:solidFill>
                  <a:schemeClr val="tx1"/>
                </a:solidFill>
              </a:rPr>
              <a:t>.</a:t>
            </a:r>
          </a:p>
          <a:p>
            <a:pPr algn="just"/>
            <a:r>
              <a:rPr lang="ru-RU" sz="1500" dirty="0">
                <a:solidFill>
                  <a:schemeClr val="tx1"/>
                </a:solidFill>
              </a:rPr>
              <a:t>• </a:t>
            </a:r>
            <a:r>
              <a:rPr lang="ru-RU" sz="1500" dirty="0" err="1">
                <a:solidFill>
                  <a:schemeClr val="tx1"/>
                </a:solidFill>
              </a:rPr>
              <a:t>Діяння</a:t>
            </a:r>
            <a:r>
              <a:rPr lang="ru-RU" sz="1500" dirty="0">
                <a:solidFill>
                  <a:schemeClr val="tx1"/>
                </a:solidFill>
              </a:rPr>
              <a:t> </a:t>
            </a:r>
            <a:r>
              <a:rPr lang="ru-RU" sz="1500" dirty="0" err="1">
                <a:solidFill>
                  <a:schemeClr val="tx1"/>
                </a:solidFill>
              </a:rPr>
              <a:t>були</a:t>
            </a:r>
            <a:r>
              <a:rPr lang="ru-RU" sz="1500" dirty="0">
                <a:solidFill>
                  <a:schemeClr val="tx1"/>
                </a:solidFill>
              </a:rPr>
              <a:t> </a:t>
            </a:r>
            <a:r>
              <a:rPr lang="ru-RU" sz="1500" dirty="0" err="1">
                <a:solidFill>
                  <a:schemeClr val="tx1"/>
                </a:solidFill>
              </a:rPr>
              <a:t>вчинені</a:t>
            </a:r>
            <a:r>
              <a:rPr lang="ru-RU" sz="1500" dirty="0">
                <a:solidFill>
                  <a:schemeClr val="tx1"/>
                </a:solidFill>
              </a:rPr>
              <a:t> </a:t>
            </a:r>
            <a:r>
              <a:rPr lang="ru-RU" sz="1500" dirty="0" err="1">
                <a:solidFill>
                  <a:schemeClr val="tx1"/>
                </a:solidFill>
              </a:rPr>
              <a:t>злочинцем</a:t>
            </a:r>
            <a:r>
              <a:rPr lang="ru-RU" sz="1500" dirty="0">
                <a:solidFill>
                  <a:schemeClr val="tx1"/>
                </a:solidFill>
              </a:rPr>
              <a:t> в </a:t>
            </a:r>
            <a:r>
              <a:rPr lang="ru-RU" sz="1500" dirty="0" err="1">
                <a:solidFill>
                  <a:schemeClr val="tx1"/>
                </a:solidFill>
              </a:rPr>
              <a:t>контексті</a:t>
            </a:r>
            <a:r>
              <a:rPr lang="ru-RU" sz="1500" dirty="0">
                <a:solidFill>
                  <a:schemeClr val="tx1"/>
                </a:solidFill>
              </a:rPr>
              <a:t> </a:t>
            </a:r>
            <a:r>
              <a:rPr lang="ru-RU" sz="1500" dirty="0" err="1">
                <a:solidFill>
                  <a:schemeClr val="tx1"/>
                </a:solidFill>
              </a:rPr>
              <a:t>конфлікту</a:t>
            </a:r>
            <a:r>
              <a:rPr lang="ru-RU" sz="1500" dirty="0">
                <a:solidFill>
                  <a:schemeClr val="tx1"/>
                </a:solidFill>
              </a:rPr>
              <a:t> та </a:t>
            </a:r>
            <a:r>
              <a:rPr lang="ru-RU" sz="1500" dirty="0" err="1">
                <a:solidFill>
                  <a:schemeClr val="tx1"/>
                </a:solidFill>
              </a:rPr>
              <a:t>були</a:t>
            </a:r>
            <a:r>
              <a:rPr lang="ru-RU" sz="1500" dirty="0">
                <a:solidFill>
                  <a:schemeClr val="tx1"/>
                </a:solidFill>
              </a:rPr>
              <a:t> </a:t>
            </a:r>
            <a:r>
              <a:rPr lang="ru-RU" sz="1500" dirty="0" err="1">
                <a:solidFill>
                  <a:schemeClr val="tx1"/>
                </a:solidFill>
              </a:rPr>
              <a:t>пов’язані</a:t>
            </a:r>
            <a:r>
              <a:rPr lang="ru-RU" sz="1500" dirty="0">
                <a:solidFill>
                  <a:schemeClr val="tx1"/>
                </a:solidFill>
              </a:rPr>
              <a:t> з ним.</a:t>
            </a:r>
          </a:p>
          <a:p>
            <a:pPr algn="just"/>
            <a:r>
              <a:rPr lang="ru-RU" sz="1500" dirty="0">
                <a:solidFill>
                  <a:schemeClr val="tx1"/>
                </a:solidFill>
              </a:rPr>
              <a:t>• </a:t>
            </a:r>
            <a:r>
              <a:rPr lang="ru-RU" sz="1500" dirty="0" err="1">
                <a:solidFill>
                  <a:schemeClr val="tx1"/>
                </a:solidFill>
              </a:rPr>
              <a:t>Злочинець</a:t>
            </a:r>
            <a:r>
              <a:rPr lang="ru-RU" sz="1500" dirty="0">
                <a:solidFill>
                  <a:schemeClr val="tx1"/>
                </a:solidFill>
              </a:rPr>
              <a:t> </a:t>
            </a:r>
            <a:r>
              <a:rPr lang="ru-RU" sz="1500" dirty="0" err="1">
                <a:solidFill>
                  <a:schemeClr val="tx1"/>
                </a:solidFill>
              </a:rPr>
              <a:t>усвідомлював</a:t>
            </a:r>
            <a:r>
              <a:rPr lang="ru-RU" sz="1500" dirty="0">
                <a:solidFill>
                  <a:schemeClr val="tx1"/>
                </a:solidFill>
              </a:rPr>
              <a:t> </a:t>
            </a:r>
            <a:r>
              <a:rPr lang="ru-RU" sz="1500" dirty="0" err="1">
                <a:solidFill>
                  <a:schemeClr val="tx1"/>
                </a:solidFill>
              </a:rPr>
              <a:t>фактичні</a:t>
            </a:r>
            <a:r>
              <a:rPr lang="ru-RU" sz="1500" dirty="0">
                <a:solidFill>
                  <a:schemeClr val="tx1"/>
                </a:solidFill>
              </a:rPr>
              <a:t> </a:t>
            </a:r>
            <a:r>
              <a:rPr lang="ru-RU" sz="1500" dirty="0" err="1">
                <a:solidFill>
                  <a:schemeClr val="tx1"/>
                </a:solidFill>
              </a:rPr>
              <a:t>обставини</a:t>
            </a:r>
            <a:r>
              <a:rPr lang="ru-RU" sz="1500" dirty="0">
                <a:solidFill>
                  <a:schemeClr val="tx1"/>
                </a:solidFill>
              </a:rPr>
              <a:t>, </a:t>
            </a:r>
            <a:r>
              <a:rPr lang="ru-RU" sz="1500" dirty="0" err="1">
                <a:solidFill>
                  <a:schemeClr val="tx1"/>
                </a:solidFill>
              </a:rPr>
              <a:t>що</a:t>
            </a:r>
            <a:r>
              <a:rPr lang="ru-RU" sz="1500" dirty="0">
                <a:solidFill>
                  <a:schemeClr val="tx1"/>
                </a:solidFill>
              </a:rPr>
              <a:t> </a:t>
            </a:r>
            <a:r>
              <a:rPr lang="ru-RU" sz="1500" dirty="0" err="1">
                <a:solidFill>
                  <a:schemeClr val="tx1"/>
                </a:solidFill>
              </a:rPr>
              <a:t>свідчили</a:t>
            </a:r>
            <a:r>
              <a:rPr lang="ru-RU" sz="1500" dirty="0">
                <a:solidFill>
                  <a:schemeClr val="tx1"/>
                </a:solidFill>
              </a:rPr>
              <a:t> про </a:t>
            </a:r>
            <a:r>
              <a:rPr lang="ru-RU" sz="1500" dirty="0" err="1">
                <a:solidFill>
                  <a:schemeClr val="tx1"/>
                </a:solidFill>
              </a:rPr>
              <a:t>існування</a:t>
            </a:r>
            <a:r>
              <a:rPr lang="ru-RU" sz="1500" dirty="0">
                <a:solidFill>
                  <a:schemeClr val="tx1"/>
                </a:solidFill>
              </a:rPr>
              <a:t> </a:t>
            </a:r>
            <a:r>
              <a:rPr lang="ru-RU" sz="1500" dirty="0" err="1">
                <a:solidFill>
                  <a:schemeClr val="tx1"/>
                </a:solidFill>
              </a:rPr>
              <a:t>збройного</a:t>
            </a:r>
            <a:r>
              <a:rPr lang="ru-RU" sz="1500" dirty="0">
                <a:solidFill>
                  <a:schemeClr val="tx1"/>
                </a:solidFill>
              </a:rPr>
              <a:t> </a:t>
            </a:r>
            <a:r>
              <a:rPr lang="ru-RU" sz="1500" dirty="0" err="1">
                <a:solidFill>
                  <a:schemeClr val="tx1"/>
                </a:solidFill>
              </a:rPr>
              <a:t>конфлікту</a:t>
            </a:r>
            <a:r>
              <a:rPr lang="ru-RU" sz="1500" dirty="0">
                <a:solidFill>
                  <a:schemeClr val="tx1"/>
                </a:solidFill>
              </a:rPr>
              <a:t>.</a:t>
            </a:r>
          </a:p>
          <a:p>
            <a:pPr algn="just"/>
            <a:endParaRPr lang="ru-RU" sz="1500" b="1" dirty="0">
              <a:solidFill>
                <a:schemeClr val="bg1"/>
              </a:solidFill>
            </a:endParaRPr>
          </a:p>
          <a:p>
            <a:pPr algn="just"/>
            <a:endParaRPr lang="ru-RU" sz="1600" b="1" dirty="0">
              <a:solidFill>
                <a:schemeClr val="bg1"/>
              </a:solidFill>
            </a:endParaRPr>
          </a:p>
        </p:txBody>
      </p:sp>
    </p:spTree>
    <p:extLst>
      <p:ext uri="{BB962C8B-B14F-4D97-AF65-F5344CB8AC3E}">
        <p14:creationId xmlns:p14="http://schemas.microsoft.com/office/powerpoint/2010/main" val="3293465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B3B99E8-D0E2-422E-8641-B0B86F970E27}"/>
              </a:ext>
            </a:extLst>
          </p:cNvPr>
          <p:cNvSpPr>
            <a:spLocks noGrp="1"/>
          </p:cNvSpPr>
          <p:nvPr>
            <p:ph idx="1"/>
          </p:nvPr>
        </p:nvSpPr>
        <p:spPr>
          <a:xfrm>
            <a:off x="1327355" y="550606"/>
            <a:ext cx="9242784" cy="5499338"/>
          </a:xfrm>
        </p:spPr>
        <p:txBody>
          <a:bodyPr/>
          <a:lstStyle/>
          <a:p>
            <a:endParaRPr lang="uk-UA" dirty="0"/>
          </a:p>
        </p:txBody>
      </p:sp>
      <p:sp>
        <p:nvSpPr>
          <p:cNvPr id="5" name="Прямоугольник: скругленные углы 4">
            <a:extLst>
              <a:ext uri="{FF2B5EF4-FFF2-40B4-BE49-F238E27FC236}">
                <a16:creationId xmlns:a16="http://schemas.microsoft.com/office/drawing/2014/main" id="{17CBD08B-0F8B-4106-891C-F5238C0FC580}"/>
              </a:ext>
            </a:extLst>
          </p:cNvPr>
          <p:cNvSpPr/>
          <p:nvPr/>
        </p:nvSpPr>
        <p:spPr>
          <a:xfrm>
            <a:off x="1052052" y="324465"/>
            <a:ext cx="10127225" cy="65335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скругленные углы 5">
            <a:extLst>
              <a:ext uri="{FF2B5EF4-FFF2-40B4-BE49-F238E27FC236}">
                <a16:creationId xmlns:a16="http://schemas.microsoft.com/office/drawing/2014/main" id="{83BE80EA-0BA8-44DC-A7D9-FD25A3CA1345}"/>
              </a:ext>
            </a:extLst>
          </p:cNvPr>
          <p:cNvSpPr/>
          <p:nvPr/>
        </p:nvSpPr>
        <p:spPr>
          <a:xfrm>
            <a:off x="1621861" y="550606"/>
            <a:ext cx="9360771" cy="606960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uk-UA" b="1" dirty="0">
                <a:solidFill>
                  <a:srgbClr val="002060"/>
                </a:solidFill>
              </a:rPr>
              <a:t>МКТЮ, РІШЕННЯ СУДОВОЇ ПАЛАТИ У СПРАВІ КРНОЄЛАЦА, П. 484 ПРО ОЦІНКУ ТЯЖКОСТІ НЕЛЮДСЬКОГО ПОВОДЖЕННЯ:</a:t>
            </a:r>
          </a:p>
          <a:p>
            <a:pPr algn="just"/>
            <a:r>
              <a:rPr lang="uk-UA" dirty="0">
                <a:solidFill>
                  <a:schemeClr val="tx1"/>
                </a:solidFill>
              </a:rPr>
              <a:t>Необхідно взяти до уваги всі фактичні обставини, зокрема характер дії чи бездіяльності, контекст, у якому вона сталася, її тривалість та/або повторюваність, фізичні, психічні та моральні наслідки діяння для потерпілого та особисті обставини потерпілого, включно з віком, статтю і станом здоров’я</a:t>
            </a:r>
          </a:p>
        </p:txBody>
      </p:sp>
    </p:spTree>
    <p:extLst>
      <p:ext uri="{BB962C8B-B14F-4D97-AF65-F5344CB8AC3E}">
        <p14:creationId xmlns:p14="http://schemas.microsoft.com/office/powerpoint/2010/main" val="33038457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эдисон">
  <a:themeElements>
    <a:clrScheme name="Мэдисон">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Мэдисон">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Мэдисон">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Мэдисон</Template>
  <TotalTime>494</TotalTime>
  <Words>2598</Words>
  <Application>Microsoft Office PowerPoint</Application>
  <PresentationFormat>Широкоэкранный</PresentationFormat>
  <Paragraphs>170</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MS Shell Dlg 2</vt:lpstr>
      <vt:lpstr>Wingdings</vt:lpstr>
      <vt:lpstr>Wingdings 3</vt:lpstr>
      <vt:lpstr>Мэдисон</vt:lpstr>
      <vt:lpstr>Характеристика окремих воєнних злочинів</vt:lpstr>
      <vt:lpstr>Презентация PowerPoint</vt:lpstr>
      <vt:lpstr>Презентация PowerPoint</vt:lpstr>
      <vt:lpstr>ІІ. Злочини неналежного поводження: катування або нелюдське поводження, у тому числі експерименти та заподіяння каліцтва, а також умисне заподіяння сильних страждань або тяжких тілесних ушкоджень </vt:lpstr>
      <vt:lpstr>Катування (Статут МКТЮ, стаття 2(b); Статут МКС, стаття 8(2)(a)(ii))</vt:lpstr>
      <vt:lpstr>Презентация PowerPoint</vt:lpstr>
      <vt:lpstr>Презентация PowerPoint</vt:lpstr>
      <vt:lpstr>2.2. Нелюдське поводження, у тому числі біологічні експерименти (Статут МКТЮ, стаття 2(b); Статут МКС, стаття 8(2)(a)(ii)</vt:lpstr>
      <vt:lpstr>Презентация PowerPoint</vt:lpstr>
      <vt:lpstr>Презентация PowerPoint</vt:lpstr>
      <vt:lpstr>Заподіяння фізичного каліцтва або медичні, наукові чи біологічні експерименти </vt:lpstr>
      <vt:lpstr>Презентация PowerPoint</vt:lpstr>
      <vt:lpstr>Презентация PowerPoint</vt:lpstr>
      <vt:lpstr>Презентация PowerPoint</vt:lpstr>
      <vt:lpstr>Умисне заподіяння сильних страждань або тяжких тілесних ушкоджень чи шкоди здоров’ю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ГЕНОЦИД</dc:title>
  <dc:creator>Пользователь</dc:creator>
  <cp:lastModifiedBy>Пользователь</cp:lastModifiedBy>
  <cp:revision>23</cp:revision>
  <dcterms:created xsi:type="dcterms:W3CDTF">2023-10-16T18:23:25Z</dcterms:created>
  <dcterms:modified xsi:type="dcterms:W3CDTF">2024-10-22T15:40:33Z</dcterms:modified>
</cp:coreProperties>
</file>