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34F22D5F-EED7-4664-81D3-C8AFE743B692}" type="datetimeFigureOut">
              <a:rPr lang="en-US" smtClean="0"/>
              <a:t>4/29/2025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A330167-4BA9-42F7-A573-FCD948FA3B06}" type="slidenum">
              <a:rPr lang="en-US" smtClean="0"/>
              <a:t>‹#›</a:t>
            </a:fld>
            <a:endParaRPr lang="en-US"/>
          </a:p>
        </p:txBody>
      </p:sp>
    </p:spTree>
    <p:extLst>
      <p:ext uri="{BB962C8B-B14F-4D97-AF65-F5344CB8AC3E}">
        <p14:creationId xmlns:p14="http://schemas.microsoft.com/office/powerpoint/2010/main" val="1010633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4F22D5F-EED7-4664-81D3-C8AFE743B692}" type="datetimeFigureOut">
              <a:rPr lang="en-US" smtClean="0"/>
              <a:t>4/29/2025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A330167-4BA9-42F7-A573-FCD948FA3B06}" type="slidenum">
              <a:rPr lang="en-US" smtClean="0"/>
              <a:t>‹#›</a:t>
            </a:fld>
            <a:endParaRPr lang="en-US"/>
          </a:p>
        </p:txBody>
      </p:sp>
    </p:spTree>
    <p:extLst>
      <p:ext uri="{BB962C8B-B14F-4D97-AF65-F5344CB8AC3E}">
        <p14:creationId xmlns:p14="http://schemas.microsoft.com/office/powerpoint/2010/main" val="480268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4F22D5F-EED7-4664-81D3-C8AFE743B692}" type="datetimeFigureOut">
              <a:rPr lang="en-US" smtClean="0"/>
              <a:t>4/29/2025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A330167-4BA9-42F7-A573-FCD948FA3B06}" type="slidenum">
              <a:rPr lang="en-US" smtClean="0"/>
              <a:t>‹#›</a:t>
            </a:fld>
            <a:endParaRPr lang="en-US"/>
          </a:p>
        </p:txBody>
      </p:sp>
    </p:spTree>
    <p:extLst>
      <p:ext uri="{BB962C8B-B14F-4D97-AF65-F5344CB8AC3E}">
        <p14:creationId xmlns:p14="http://schemas.microsoft.com/office/powerpoint/2010/main" val="4085519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4F22D5F-EED7-4664-81D3-C8AFE743B692}" type="datetimeFigureOut">
              <a:rPr lang="en-US" smtClean="0"/>
              <a:t>4/29/2025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A330167-4BA9-42F7-A573-FCD948FA3B06}" type="slidenum">
              <a:rPr lang="en-US" smtClean="0"/>
              <a:t>‹#›</a:t>
            </a:fld>
            <a:endParaRPr lang="en-US"/>
          </a:p>
        </p:txBody>
      </p:sp>
    </p:spTree>
    <p:extLst>
      <p:ext uri="{BB962C8B-B14F-4D97-AF65-F5344CB8AC3E}">
        <p14:creationId xmlns:p14="http://schemas.microsoft.com/office/powerpoint/2010/main" val="2424547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4F22D5F-EED7-4664-81D3-C8AFE743B692}" type="datetimeFigureOut">
              <a:rPr lang="en-US" smtClean="0"/>
              <a:t>4/29/2025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A330167-4BA9-42F7-A573-FCD948FA3B06}" type="slidenum">
              <a:rPr lang="en-US" smtClean="0"/>
              <a:t>‹#›</a:t>
            </a:fld>
            <a:endParaRPr lang="en-US"/>
          </a:p>
        </p:txBody>
      </p:sp>
    </p:spTree>
    <p:extLst>
      <p:ext uri="{BB962C8B-B14F-4D97-AF65-F5344CB8AC3E}">
        <p14:creationId xmlns:p14="http://schemas.microsoft.com/office/powerpoint/2010/main" val="11134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34F22D5F-EED7-4664-81D3-C8AFE743B692}" type="datetimeFigureOut">
              <a:rPr lang="en-US" smtClean="0"/>
              <a:t>4/29/2025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8A330167-4BA9-42F7-A573-FCD948FA3B06}" type="slidenum">
              <a:rPr lang="en-US" smtClean="0"/>
              <a:t>‹#›</a:t>
            </a:fld>
            <a:endParaRPr lang="en-US"/>
          </a:p>
        </p:txBody>
      </p:sp>
    </p:spTree>
    <p:extLst>
      <p:ext uri="{BB962C8B-B14F-4D97-AF65-F5344CB8AC3E}">
        <p14:creationId xmlns:p14="http://schemas.microsoft.com/office/powerpoint/2010/main" val="3287985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34F22D5F-EED7-4664-81D3-C8AFE743B692}" type="datetimeFigureOut">
              <a:rPr lang="en-US" smtClean="0"/>
              <a:t>4/29/2025</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8A330167-4BA9-42F7-A573-FCD948FA3B06}" type="slidenum">
              <a:rPr lang="en-US" smtClean="0"/>
              <a:t>‹#›</a:t>
            </a:fld>
            <a:endParaRPr lang="en-US"/>
          </a:p>
        </p:txBody>
      </p:sp>
    </p:spTree>
    <p:extLst>
      <p:ext uri="{BB962C8B-B14F-4D97-AF65-F5344CB8AC3E}">
        <p14:creationId xmlns:p14="http://schemas.microsoft.com/office/powerpoint/2010/main" val="2680604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34F22D5F-EED7-4664-81D3-C8AFE743B692}" type="datetimeFigureOut">
              <a:rPr lang="en-US" smtClean="0"/>
              <a:t>4/29/2025</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8A330167-4BA9-42F7-A573-FCD948FA3B06}" type="slidenum">
              <a:rPr lang="en-US" smtClean="0"/>
              <a:t>‹#›</a:t>
            </a:fld>
            <a:endParaRPr lang="en-US"/>
          </a:p>
        </p:txBody>
      </p:sp>
    </p:spTree>
    <p:extLst>
      <p:ext uri="{BB962C8B-B14F-4D97-AF65-F5344CB8AC3E}">
        <p14:creationId xmlns:p14="http://schemas.microsoft.com/office/powerpoint/2010/main" val="3990294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4F22D5F-EED7-4664-81D3-C8AFE743B692}" type="datetimeFigureOut">
              <a:rPr lang="en-US" smtClean="0"/>
              <a:t>4/29/2025</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8A330167-4BA9-42F7-A573-FCD948FA3B06}" type="slidenum">
              <a:rPr lang="en-US" smtClean="0"/>
              <a:t>‹#›</a:t>
            </a:fld>
            <a:endParaRPr lang="en-US"/>
          </a:p>
        </p:txBody>
      </p:sp>
    </p:spTree>
    <p:extLst>
      <p:ext uri="{BB962C8B-B14F-4D97-AF65-F5344CB8AC3E}">
        <p14:creationId xmlns:p14="http://schemas.microsoft.com/office/powerpoint/2010/main" val="2541642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4F22D5F-EED7-4664-81D3-C8AFE743B692}" type="datetimeFigureOut">
              <a:rPr lang="en-US" smtClean="0"/>
              <a:t>4/29/2025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8A330167-4BA9-42F7-A573-FCD948FA3B06}" type="slidenum">
              <a:rPr lang="en-US" smtClean="0"/>
              <a:t>‹#›</a:t>
            </a:fld>
            <a:endParaRPr lang="en-US"/>
          </a:p>
        </p:txBody>
      </p:sp>
    </p:spTree>
    <p:extLst>
      <p:ext uri="{BB962C8B-B14F-4D97-AF65-F5344CB8AC3E}">
        <p14:creationId xmlns:p14="http://schemas.microsoft.com/office/powerpoint/2010/main" val="2750235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4F22D5F-EED7-4664-81D3-C8AFE743B692}" type="datetimeFigureOut">
              <a:rPr lang="en-US" smtClean="0"/>
              <a:t>4/29/2025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8A330167-4BA9-42F7-A573-FCD948FA3B06}" type="slidenum">
              <a:rPr lang="en-US" smtClean="0"/>
              <a:t>‹#›</a:t>
            </a:fld>
            <a:endParaRPr lang="en-US"/>
          </a:p>
        </p:txBody>
      </p:sp>
    </p:spTree>
    <p:extLst>
      <p:ext uri="{BB962C8B-B14F-4D97-AF65-F5344CB8AC3E}">
        <p14:creationId xmlns:p14="http://schemas.microsoft.com/office/powerpoint/2010/main" val="143130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F22D5F-EED7-4664-81D3-C8AFE743B692}" type="datetimeFigureOut">
              <a:rPr lang="en-US" smtClean="0"/>
              <a:t>4/29/2025</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30167-4BA9-42F7-A573-FCD948FA3B06}" type="slidenum">
              <a:rPr lang="en-US" smtClean="0"/>
              <a:t>‹#›</a:t>
            </a:fld>
            <a:endParaRPr lang="en-US"/>
          </a:p>
        </p:txBody>
      </p:sp>
    </p:spTree>
    <p:extLst>
      <p:ext uri="{BB962C8B-B14F-4D97-AF65-F5344CB8AC3E}">
        <p14:creationId xmlns:p14="http://schemas.microsoft.com/office/powerpoint/2010/main" val="1260133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smtClean="0"/>
              <a:t>Роль постачальника в системі збуту</a:t>
            </a:r>
            <a:endParaRPr lang="en-US" dirty="0"/>
          </a:p>
        </p:txBody>
      </p:sp>
      <p:sp>
        <p:nvSpPr>
          <p:cNvPr id="3" name="Подзаголовок 2"/>
          <p:cNvSpPr>
            <a:spLocks noGrp="1"/>
          </p:cNvSpPr>
          <p:nvPr>
            <p:ph type="subTitle" idx="1"/>
          </p:nvPr>
        </p:nvSpPr>
        <p:spPr/>
        <p:txBody>
          <a:bodyPr/>
          <a:lstStyle/>
          <a:p>
            <a:r>
              <a:rPr lang="uk-UA" dirty="0"/>
              <a:t>Особливості вибору </a:t>
            </a:r>
            <a:r>
              <a:rPr lang="uk-UA" dirty="0" smtClean="0"/>
              <a:t>постачальника</a:t>
            </a:r>
          </a:p>
          <a:p>
            <a:r>
              <a:rPr lang="uk-UA" b="1" i="1" dirty="0"/>
              <a:t>Визначення розміру </a:t>
            </a:r>
            <a:r>
              <a:rPr lang="uk-UA" b="1" i="1" dirty="0" smtClean="0"/>
              <a:t>замовлення</a:t>
            </a:r>
          </a:p>
          <a:p>
            <a:r>
              <a:rPr lang="uk-UA" dirty="0"/>
              <a:t>Оцінка результатів роботи з постачальником.</a:t>
            </a:r>
            <a:endParaRPr lang="en-US" b="1" i="1" dirty="0"/>
          </a:p>
          <a:p>
            <a:endParaRPr lang="en-US" dirty="0"/>
          </a:p>
        </p:txBody>
      </p:sp>
    </p:spTree>
    <p:extLst>
      <p:ext uri="{BB962C8B-B14F-4D97-AF65-F5344CB8AC3E}">
        <p14:creationId xmlns:p14="http://schemas.microsoft.com/office/powerpoint/2010/main" val="1054788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2069" y="165634"/>
            <a:ext cx="11969931" cy="1692771"/>
          </a:xfrm>
          <a:prstGeom prst="rect">
            <a:avLst/>
          </a:prstGeom>
        </p:spPr>
        <p:txBody>
          <a:bodyPr wrap="square">
            <a:spAutoFit/>
          </a:bodyPr>
          <a:lstStyle/>
          <a:p>
            <a:pPr marL="547370">
              <a:lnSpc>
                <a:spcPts val="1585"/>
              </a:lnSpc>
              <a:spcAft>
                <a:spcPts val="0"/>
              </a:spcAft>
            </a:pPr>
            <a:r>
              <a:rPr lang="uk-UA" sz="1600" i="1" dirty="0" smtClean="0">
                <a:effectLst/>
                <a:latin typeface="Times New Roman" panose="02020603050405020304" pitchFamily="18" charset="0"/>
                <a:ea typeface="Times New Roman" panose="02020603050405020304" pitchFamily="18" charset="0"/>
              </a:rPr>
              <a:t>Переваги</a:t>
            </a:r>
            <a:r>
              <a:rPr lang="uk-UA" sz="1600" i="1" spc="-40" dirty="0" smtClean="0">
                <a:effectLst/>
                <a:latin typeface="Times New Roman" panose="02020603050405020304" pitchFamily="18" charset="0"/>
                <a:ea typeface="Times New Roman" panose="02020603050405020304" pitchFamily="18" charset="0"/>
              </a:rPr>
              <a:t> </a:t>
            </a:r>
            <a:r>
              <a:rPr lang="uk-UA" sz="1600" i="1" dirty="0" smtClean="0">
                <a:effectLst/>
                <a:latin typeface="Times New Roman" panose="02020603050405020304" pitchFamily="18" charset="0"/>
                <a:ea typeface="Times New Roman" panose="02020603050405020304" pitchFamily="18" charset="0"/>
              </a:rPr>
              <a:t>експертного</a:t>
            </a:r>
            <a:r>
              <a:rPr lang="uk-UA" sz="1600" i="1" spc="-55" dirty="0" smtClean="0">
                <a:effectLst/>
                <a:latin typeface="Times New Roman" panose="02020603050405020304" pitchFamily="18" charset="0"/>
                <a:ea typeface="Times New Roman" panose="02020603050405020304" pitchFamily="18" charset="0"/>
              </a:rPr>
              <a:t> </a:t>
            </a:r>
            <a:r>
              <a:rPr lang="uk-UA" sz="1600" i="1" spc="-10" dirty="0" smtClean="0">
                <a:effectLst/>
                <a:latin typeface="Times New Roman" panose="02020603050405020304" pitchFamily="18" charset="0"/>
                <a:ea typeface="Times New Roman" panose="02020603050405020304" pitchFamily="18" charset="0"/>
              </a:rPr>
              <a:t>методу</a:t>
            </a:r>
            <a:r>
              <a:rPr lang="uk-UA" sz="1600" spc="-10" dirty="0" smtClean="0">
                <a:effectLst/>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L="742950" marR="193675" lvl="1" indent="-285750">
              <a:spcAft>
                <a:spcPts val="0"/>
              </a:spcAft>
              <a:buSzPts val="1400"/>
              <a:buFont typeface="Times New Roman" panose="02020603050405020304" pitchFamily="18" charset="0"/>
              <a:buChar char="–"/>
              <a:tabLst>
                <a:tab pos="230505" algn="l"/>
              </a:tabLst>
            </a:pPr>
            <a:r>
              <a:rPr lang="uk-UA" sz="1600" spc="0" dirty="0" smtClean="0">
                <a:effectLst/>
                <a:latin typeface="Times New Roman" panose="02020603050405020304" pitchFamily="18" charset="0"/>
                <a:ea typeface="Times New Roman" panose="02020603050405020304" pitchFamily="18" charset="0"/>
              </a:rPr>
              <a:t>можливість</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використання</a:t>
            </a:r>
            <a:r>
              <a:rPr lang="uk-UA" sz="1600" spc="-3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кількісних</a:t>
            </a:r>
            <a:r>
              <a:rPr lang="uk-UA" sz="1600" spc="-1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та</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якісних</a:t>
            </a:r>
            <a:r>
              <a:rPr lang="uk-UA" sz="1600" spc="-1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(кількісно</a:t>
            </a:r>
            <a:r>
              <a:rPr lang="uk-UA" sz="1600" spc="-1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не оцінюваних)</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критеріїв </a:t>
            </a:r>
            <a:r>
              <a:rPr lang="uk-UA" sz="1600" spc="-10" dirty="0" smtClean="0">
                <a:effectLst/>
                <a:latin typeface="Times New Roman" panose="02020603050405020304" pitchFamily="18" charset="0"/>
                <a:ea typeface="Times New Roman" panose="02020603050405020304" pitchFamily="18" charset="0"/>
              </a:rPr>
              <a:t>оцінювання;</a:t>
            </a:r>
            <a:endParaRPr lang="en-US" sz="1600" spc="0" dirty="0" smtClean="0">
              <a:effectLst/>
              <a:latin typeface="Times New Roman" panose="02020603050405020304" pitchFamily="18" charset="0"/>
              <a:ea typeface="Times New Roman" panose="02020603050405020304" pitchFamily="18" charset="0"/>
            </a:endParaRPr>
          </a:p>
          <a:p>
            <a:pPr marL="742950" marR="711200" lvl="1" indent="-285750">
              <a:spcAft>
                <a:spcPts val="0"/>
              </a:spcAft>
              <a:buSzPts val="1400"/>
              <a:buFont typeface="Times New Roman" panose="02020603050405020304" pitchFamily="18" charset="0"/>
              <a:buChar char="–"/>
              <a:tabLst>
                <a:tab pos="230505" algn="l"/>
              </a:tabLst>
            </a:pPr>
            <a:r>
              <a:rPr lang="uk-UA" sz="1600" spc="0" dirty="0" smtClean="0">
                <a:effectLst/>
                <a:latin typeface="Times New Roman" panose="02020603050405020304" pitchFamily="18" charset="0"/>
                <a:ea typeface="Times New Roman" panose="02020603050405020304" pitchFamily="18" charset="0"/>
              </a:rPr>
              <a:t>врахування</a:t>
            </a:r>
            <a:r>
              <a:rPr lang="uk-UA" sz="1600" spc="-4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неофіційно</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задекларованої</a:t>
            </a:r>
            <a:r>
              <a:rPr lang="uk-UA" sz="1600" spc="-4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інформації</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щодо</a:t>
            </a:r>
            <a:r>
              <a:rPr lang="uk-UA" sz="1600" spc="-1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зазначених</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критеріїв </a:t>
            </a:r>
            <a:r>
              <a:rPr lang="uk-UA" sz="1600" spc="-10" dirty="0" smtClean="0">
                <a:effectLst/>
                <a:latin typeface="Times New Roman" panose="02020603050405020304" pitchFamily="18" charset="0"/>
                <a:ea typeface="Times New Roman" panose="02020603050405020304" pitchFamily="18" charset="0"/>
              </a:rPr>
              <a:t>оцінювання;</a:t>
            </a:r>
            <a:endParaRPr lang="en-US" sz="1600" spc="0" dirty="0" smtClean="0">
              <a:effectLst/>
              <a:latin typeface="Times New Roman" panose="02020603050405020304" pitchFamily="18" charset="0"/>
              <a:ea typeface="Times New Roman" panose="02020603050405020304" pitchFamily="18" charset="0"/>
            </a:endParaRPr>
          </a:p>
          <a:p>
            <a:pPr marL="742950" marR="852170" lvl="1" indent="-285750">
              <a:lnSpc>
                <a:spcPct val="100000"/>
              </a:lnSpc>
              <a:spcAft>
                <a:spcPts val="0"/>
              </a:spcAft>
              <a:buSzPts val="1400"/>
              <a:buFont typeface="Times New Roman" panose="02020603050405020304" pitchFamily="18" charset="0"/>
              <a:buChar char="–"/>
              <a:tabLst>
                <a:tab pos="230505" algn="l"/>
              </a:tabLst>
            </a:pPr>
            <a:r>
              <a:rPr lang="uk-UA" sz="1600" spc="0" dirty="0" smtClean="0">
                <a:effectLst/>
                <a:latin typeface="Times New Roman" panose="02020603050405020304" pitchFamily="18" charset="0"/>
                <a:ea typeface="Times New Roman" panose="02020603050405020304" pitchFamily="18" charset="0"/>
              </a:rPr>
              <a:t>можливість</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використання</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знань</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галузі</a:t>
            </a:r>
            <a:r>
              <a:rPr lang="uk-UA" sz="1600" spc="-1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діяльності</a:t>
            </a:r>
            <a:r>
              <a:rPr lang="uk-UA" sz="1600" spc="-1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замовника</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та стану</a:t>
            </a:r>
            <a:r>
              <a:rPr lang="uk-UA" sz="1600" spc="-4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ринку </a:t>
            </a:r>
            <a:r>
              <a:rPr lang="uk-UA" sz="1600" spc="-10" dirty="0" smtClean="0">
                <a:effectLst/>
                <a:latin typeface="Times New Roman" panose="02020603050405020304" pitchFamily="18" charset="0"/>
                <a:ea typeface="Times New Roman" panose="02020603050405020304" pitchFamily="18" charset="0"/>
              </a:rPr>
              <a:t>постачання.</a:t>
            </a:r>
            <a:endParaRPr lang="en-US" sz="1600" spc="0" dirty="0" smtClean="0">
              <a:effectLst/>
              <a:latin typeface="Times New Roman" panose="02020603050405020304" pitchFamily="18" charset="0"/>
              <a:ea typeface="Times New Roman" panose="02020603050405020304" pitchFamily="18" charset="0"/>
            </a:endParaRPr>
          </a:p>
          <a:p>
            <a:pPr marL="547370">
              <a:lnSpc>
                <a:spcPts val="1585"/>
              </a:lnSpc>
              <a:spcAft>
                <a:spcPts val="0"/>
              </a:spcAft>
            </a:pPr>
            <a:r>
              <a:rPr lang="uk-UA" sz="1600" i="1" dirty="0" smtClean="0">
                <a:effectLst/>
                <a:latin typeface="Times New Roman" panose="02020603050405020304" pitchFamily="18" charset="0"/>
                <a:ea typeface="Times New Roman" panose="02020603050405020304" pitchFamily="18" charset="0"/>
              </a:rPr>
              <a:t>Недоліки</a:t>
            </a:r>
            <a:r>
              <a:rPr lang="uk-UA" sz="1600" i="1" spc="-35" dirty="0" smtClean="0">
                <a:effectLst/>
                <a:latin typeface="Times New Roman" panose="02020603050405020304" pitchFamily="18" charset="0"/>
                <a:ea typeface="Times New Roman" panose="02020603050405020304" pitchFamily="18" charset="0"/>
              </a:rPr>
              <a:t> </a:t>
            </a:r>
            <a:r>
              <a:rPr lang="uk-UA" sz="1600" i="1" dirty="0" smtClean="0">
                <a:effectLst/>
                <a:latin typeface="Times New Roman" panose="02020603050405020304" pitchFamily="18" charset="0"/>
                <a:ea typeface="Times New Roman" panose="02020603050405020304" pitchFamily="18" charset="0"/>
              </a:rPr>
              <a:t>експертного</a:t>
            </a:r>
            <a:r>
              <a:rPr lang="uk-UA" sz="1600" i="1" spc="-45" dirty="0" smtClean="0">
                <a:effectLst/>
                <a:latin typeface="Times New Roman" panose="02020603050405020304" pitchFamily="18" charset="0"/>
                <a:ea typeface="Times New Roman" panose="02020603050405020304" pitchFamily="18" charset="0"/>
              </a:rPr>
              <a:t> </a:t>
            </a:r>
            <a:r>
              <a:rPr lang="uk-UA" sz="1600" i="1" spc="-10" dirty="0" smtClean="0">
                <a:effectLst/>
                <a:latin typeface="Times New Roman" panose="02020603050405020304" pitchFamily="18" charset="0"/>
                <a:ea typeface="Times New Roman" panose="02020603050405020304" pitchFamily="18" charset="0"/>
              </a:rPr>
              <a:t>методу</a:t>
            </a:r>
            <a:r>
              <a:rPr lang="uk-UA" sz="1600" spc="-10" dirty="0" smtClean="0">
                <a:effectLst/>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L="742950" lvl="1" indent="-285750">
              <a:lnSpc>
                <a:spcPts val="1610"/>
              </a:lnSpc>
              <a:spcAft>
                <a:spcPts val="0"/>
              </a:spcAft>
              <a:buSzPts val="1400"/>
              <a:buFont typeface="Times New Roman" panose="02020603050405020304" pitchFamily="18" charset="0"/>
              <a:buChar char="–"/>
              <a:tabLst>
                <a:tab pos="230505" algn="l"/>
              </a:tabLst>
            </a:pPr>
            <a:r>
              <a:rPr lang="uk-UA" sz="1600" spc="0" dirty="0" smtClean="0">
                <a:effectLst/>
                <a:latin typeface="Times New Roman" panose="02020603050405020304" pitchFamily="18" charset="0"/>
                <a:ea typeface="Times New Roman" panose="02020603050405020304" pitchFamily="18" charset="0"/>
              </a:rPr>
              <a:t>суб’єктивізм</a:t>
            </a:r>
            <a:r>
              <a:rPr lang="uk-UA" sz="1600" spc="-4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оцінювання;</a:t>
            </a:r>
            <a:endParaRPr lang="en-US" sz="1600" spc="0" dirty="0" smtClean="0">
              <a:effectLst/>
              <a:latin typeface="Times New Roman" panose="02020603050405020304" pitchFamily="18" charset="0"/>
              <a:ea typeface="Times New Roman" panose="02020603050405020304" pitchFamily="18" charset="0"/>
            </a:endParaRPr>
          </a:p>
          <a:p>
            <a:pPr marL="742950" lvl="1" indent="-285750">
              <a:spcAft>
                <a:spcPts val="0"/>
              </a:spcAft>
              <a:buSzPts val="1400"/>
              <a:buFont typeface="Times New Roman" panose="02020603050405020304" pitchFamily="18" charset="0"/>
              <a:buChar char="–"/>
              <a:tabLst>
                <a:tab pos="230505" algn="l"/>
              </a:tabLst>
            </a:pPr>
            <a:r>
              <a:rPr lang="uk-UA" sz="1600" spc="0" dirty="0" smtClean="0">
                <a:effectLst/>
                <a:latin typeface="Times New Roman" panose="02020603050405020304" pitchFamily="18" charset="0"/>
                <a:ea typeface="Times New Roman" panose="02020603050405020304" pitchFamily="18" charset="0"/>
              </a:rPr>
              <a:t>необхідність</a:t>
            </a:r>
            <a:r>
              <a:rPr lang="uk-UA" sz="1600" spc="-6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формування</a:t>
            </a:r>
            <a:r>
              <a:rPr lang="uk-UA" sz="1600" spc="-5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висококваліфікованої</a:t>
            </a:r>
            <a:r>
              <a:rPr lang="uk-UA" sz="1600" spc="-5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експертної</a:t>
            </a:r>
            <a:r>
              <a:rPr lang="uk-UA" sz="1600" spc="-3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групи.</a:t>
            </a:r>
            <a:endParaRPr lang="en-US" sz="1600" spc="0" dirty="0">
              <a:effectLst/>
              <a:latin typeface="Times New Roman" panose="02020603050405020304" pitchFamily="18" charset="0"/>
              <a:ea typeface="Times New Roman" panose="02020603050405020304" pitchFamily="18" charset="0"/>
            </a:endParaRPr>
          </a:p>
        </p:txBody>
      </p:sp>
      <p:sp>
        <p:nvSpPr>
          <p:cNvPr id="3" name="Прямоугольник 2"/>
          <p:cNvSpPr/>
          <p:nvPr/>
        </p:nvSpPr>
        <p:spPr>
          <a:xfrm>
            <a:off x="431073" y="1756748"/>
            <a:ext cx="11443063" cy="1959511"/>
          </a:xfrm>
          <a:prstGeom prst="rect">
            <a:avLst/>
          </a:prstGeom>
        </p:spPr>
        <p:txBody>
          <a:bodyPr wrap="square">
            <a:spAutoFit/>
          </a:bodyPr>
          <a:lstStyle/>
          <a:p>
            <a:pPr marL="635635">
              <a:lnSpc>
                <a:spcPts val="1590"/>
              </a:lnSpc>
              <a:spcAft>
                <a:spcPts val="0"/>
              </a:spcAft>
            </a:pPr>
            <a:r>
              <a:rPr lang="uk-UA" b="1" i="1" spc="-10" dirty="0">
                <a:latin typeface="Times New Roman" panose="02020603050405020304" pitchFamily="18" charset="0"/>
                <a:ea typeface="Times New Roman" panose="02020603050405020304" pitchFamily="18" charset="0"/>
              </a:rPr>
              <a:t>Приклад</a:t>
            </a:r>
            <a:endParaRPr lang="en-US" b="1" i="1" dirty="0">
              <a:latin typeface="Times New Roman" panose="02020603050405020304" pitchFamily="18" charset="0"/>
              <a:ea typeface="Times New Roman" panose="02020603050405020304" pitchFamily="18" charset="0"/>
            </a:endParaRPr>
          </a:p>
          <a:p>
            <a:pPr marL="186055" marR="269240" indent="455930" algn="just">
              <a:spcAft>
                <a:spcPts val="0"/>
              </a:spcAft>
            </a:pPr>
            <a:r>
              <a:rPr lang="uk-UA" dirty="0">
                <a:latin typeface="Times New Roman" panose="02020603050405020304" pitchFamily="18" charset="0"/>
                <a:ea typeface="Times New Roman" panose="02020603050405020304" pitchFamily="18" charset="0"/>
              </a:rPr>
              <a:t>У табл. 7 наведено приклад розрахунку рейтингу одного з постачальників підприємства. Значимість окремих критеріїв установлена експертним методом співробітниками служби постачання. На основі попередньої історії роботи з даним постачальником виставляється оцінка за кожним критерієм (за десятибальною шкалою), після чого шляхом множення отриманих оцінок на значимість відповідних критеріїв і наступного додавання отриманих результатів розраховується рейтинг постачальника.</a:t>
            </a:r>
            <a:endParaRPr lang="en-US" dirty="0">
              <a:latin typeface="Times New Roman" panose="02020603050405020304" pitchFamily="18" charset="0"/>
              <a:ea typeface="Times New Roman" panose="02020603050405020304" pitchFamily="18" charset="0"/>
            </a:endParaRPr>
          </a:p>
          <a:p>
            <a:pPr marL="97155">
              <a:spcAft>
                <a:spcPts val="0"/>
              </a:spcAft>
            </a:pPr>
            <a:r>
              <a:rPr lang="uk-UA" dirty="0">
                <a:latin typeface="Times New Roman" panose="02020603050405020304" pitchFamily="18"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862148" y="3449519"/>
            <a:ext cx="11011987" cy="2717292"/>
          </a:xfrm>
          <a:prstGeom prst="rect">
            <a:avLst/>
          </a:prstGeom>
        </p:spPr>
      </p:pic>
    </p:spTree>
    <p:extLst>
      <p:ext uri="{BB962C8B-B14F-4D97-AF65-F5344CB8AC3E}">
        <p14:creationId xmlns:p14="http://schemas.microsoft.com/office/powerpoint/2010/main" val="2421014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522514" y="319060"/>
            <a:ext cx="11194868" cy="2510028"/>
          </a:xfrm>
          <a:prstGeom prst="rect">
            <a:avLst/>
          </a:prstGeom>
        </p:spPr>
      </p:pic>
      <p:sp>
        <p:nvSpPr>
          <p:cNvPr id="4" name="Прямоугольник 3"/>
          <p:cNvSpPr/>
          <p:nvPr/>
        </p:nvSpPr>
        <p:spPr>
          <a:xfrm>
            <a:off x="222068" y="2658521"/>
            <a:ext cx="11495313" cy="2585323"/>
          </a:xfrm>
          <a:prstGeom prst="rect">
            <a:avLst/>
          </a:prstGeom>
        </p:spPr>
        <p:txBody>
          <a:bodyPr wrap="square">
            <a:spAutoFit/>
          </a:bodyPr>
          <a:lstStyle/>
          <a:p>
            <a:pPr marL="184150" marR="272415" indent="457200" algn="just">
              <a:spcAft>
                <a:spcPts val="0"/>
              </a:spcAft>
            </a:pPr>
            <a:r>
              <a:rPr lang="uk-UA" dirty="0">
                <a:latin typeface="Times New Roman" panose="02020603050405020304" pitchFamily="18" charset="0"/>
                <a:ea typeface="Times New Roman" panose="02020603050405020304" pitchFamily="18" charset="0"/>
              </a:rPr>
              <a:t>Розраховуючи рейтинг для різних постачальників і порівнюючи отримані значення, визначають найкращого партнера. Якщо рейтинг джерела постачання нижчий від припустимої величини, то договір постачання за рішенням відповідальних осіб може бути розірваний навіть за умови ініціювання санкцій.</a:t>
            </a:r>
            <a:endParaRPr lang="en-US" dirty="0">
              <a:latin typeface="Times New Roman" panose="02020603050405020304" pitchFamily="18" charset="0"/>
              <a:ea typeface="Times New Roman" panose="02020603050405020304" pitchFamily="18" charset="0"/>
            </a:endParaRPr>
          </a:p>
          <a:p>
            <a:pPr marL="181610" marR="269240" indent="461645" algn="just">
              <a:spcBef>
                <a:spcPts val="30"/>
              </a:spcBef>
              <a:spcAft>
                <a:spcPts val="0"/>
              </a:spcAft>
            </a:pPr>
            <a:r>
              <a:rPr lang="uk-UA" dirty="0">
                <a:latin typeface="Times New Roman" panose="02020603050405020304" pitchFamily="18" charset="0"/>
                <a:ea typeface="Times New Roman" panose="02020603050405020304" pitchFamily="18" charset="0"/>
              </a:rPr>
              <a:t>Закордонною практикою як ефективний метод оцінки роботи постачальника визнане щомісячне або щоквартальне складання таблиць рейтингів. Щомісяця організація постачань кожним споживачем оцінюється за окремими критеріями і потім дається остаточна оцінка. При цьому вимоги досить суворі: кращі американські постачальники мають не більш 1,8 % браку від партії, а японські – 0,003 %, що і дозволяє їм уводити в дію оперативні системи постачання, тобто системи, засновані на мінімальних запасах на складі й оперативному зв'язку між постачальником і споживачем</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2183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821886" cy="6651949"/>
          </a:xfrm>
          <a:prstGeom prst="rect">
            <a:avLst/>
          </a:prstGeom>
        </p:spPr>
        <p:txBody>
          <a:bodyPr wrap="square">
            <a:spAutoFit/>
          </a:bodyPr>
          <a:lstStyle/>
          <a:p>
            <a:pPr marL="97155" marR="102235" indent="449580">
              <a:lnSpc>
                <a:spcPct val="98000"/>
              </a:lnSpc>
              <a:spcAft>
                <a:spcPts val="0"/>
              </a:spcAft>
            </a:pPr>
            <a:r>
              <a:rPr lang="uk-UA" b="1" i="1" dirty="0">
                <a:latin typeface="Times New Roman" panose="02020603050405020304" pitchFamily="18" charset="0"/>
                <a:ea typeface="Times New Roman" panose="02020603050405020304" pitchFamily="18" charset="0"/>
              </a:rPr>
              <a:t>Метод економічного аналізу заданих критеріїв вибору постачальника </a:t>
            </a:r>
            <a:r>
              <a:rPr lang="uk-UA" dirty="0">
                <a:latin typeface="Times New Roman" panose="02020603050405020304" pitchFamily="18" charset="0"/>
                <a:ea typeface="Times New Roman" panose="02020603050405020304" pitchFamily="18" charset="0"/>
              </a:rPr>
              <a:t>базується на формуванні переліку критеріїв, які відповідають вимогам замовника, та динамічних показників їх оцінювання. Використовуючи метод економічного аналізу критеріїв</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вибору</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постачальника</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всю</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сукупність</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показників</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їх</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оцінювання групують</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 </a:t>
            </a:r>
            <a:r>
              <a:rPr lang="uk-UA" spc="-10" dirty="0">
                <a:latin typeface="Times New Roman" panose="02020603050405020304" pitchFamily="18" charset="0"/>
                <a:ea typeface="Times New Roman" panose="02020603050405020304" pitchFamily="18" charset="0"/>
              </a:rPr>
              <a:t>такі:</a:t>
            </a:r>
            <a:endParaRPr lang="en-US" sz="1400" dirty="0" smtClean="0">
              <a:effectLst/>
              <a:latin typeface="Times New Roman" panose="02020603050405020304" pitchFamily="18" charset="0"/>
              <a:ea typeface="Times New Roman" panose="02020603050405020304" pitchFamily="18" charset="0"/>
            </a:endParaRPr>
          </a:p>
          <a:p>
            <a:pPr marL="342900" marR="199390" lvl="0" indent="-342900">
              <a:lnSpc>
                <a:spcPct val="100000"/>
              </a:lnSpc>
              <a:spcBef>
                <a:spcPts val="25"/>
              </a:spcBef>
              <a:spcAft>
                <a:spcPts val="0"/>
              </a:spcAft>
              <a:buSzPts val="1400"/>
              <a:buFont typeface="Times New Roman" panose="02020603050405020304" pitchFamily="18" charset="0"/>
              <a:buAutoNum type="arabicParenR"/>
              <a:tabLst>
                <a:tab pos="739140" algn="l"/>
              </a:tabLst>
            </a:pPr>
            <a:r>
              <a:rPr lang="uk-UA" dirty="0">
                <a:latin typeface="Times New Roman" panose="02020603050405020304" pitchFamily="18" charset="0"/>
                <a:ea typeface="Times New Roman" panose="02020603050405020304" pitchFamily="18" charset="0"/>
              </a:rPr>
              <a:t>динаміка зростання яких відображає негативний вплив на вибір постачальника</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(зростання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ціни;</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зростання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браку;</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зростання</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затримок</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поставок</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тощо);</a:t>
            </a:r>
            <a:endParaRPr lang="en-US" sz="1400" spc="0" dirty="0" smtClean="0">
              <a:effectLst/>
              <a:latin typeface="Times New Roman" panose="02020603050405020304" pitchFamily="18" charset="0"/>
              <a:ea typeface="Times New Roman" panose="02020603050405020304" pitchFamily="18" charset="0"/>
            </a:endParaRPr>
          </a:p>
          <a:p>
            <a:pPr marL="342900" marR="363220" lvl="0" indent="-342900">
              <a:spcAft>
                <a:spcPts val="0"/>
              </a:spcAft>
              <a:buSzPts val="1400"/>
              <a:buFont typeface="Times New Roman" panose="02020603050405020304" pitchFamily="18" charset="0"/>
              <a:buAutoNum type="arabicParenR"/>
              <a:tabLst>
                <a:tab pos="739140" algn="l"/>
              </a:tabLst>
            </a:pPr>
            <a:r>
              <a:rPr lang="uk-UA" dirty="0">
                <a:latin typeface="Times New Roman" panose="02020603050405020304" pitchFamily="18" charset="0"/>
                <a:ea typeface="Times New Roman" panose="02020603050405020304" pitchFamily="18" charset="0"/>
              </a:rPr>
              <a:t>динаміка зростання яких відображає позитивний вплив на вибір постачальника</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(зростання</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обсягів</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постачання;</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зростання</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асортименту</a:t>
            </a:r>
            <a:r>
              <a:rPr lang="uk-UA" spc="-5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матеріальних ресурсів тощо).</a:t>
            </a:r>
            <a:endParaRPr lang="en-US" sz="1400" spc="0" dirty="0" smtClean="0">
              <a:effectLst/>
              <a:latin typeface="Times New Roman" panose="02020603050405020304" pitchFamily="18" charset="0"/>
              <a:ea typeface="Times New Roman" panose="02020603050405020304" pitchFamily="18" charset="0"/>
            </a:endParaRPr>
          </a:p>
          <a:p>
            <a:pPr marL="97155" marR="988695" indent="449580">
              <a:spcAft>
                <a:spcPts val="0"/>
              </a:spcAft>
            </a:pPr>
            <a:r>
              <a:rPr lang="uk-UA" dirty="0">
                <a:latin typeface="Times New Roman" panose="02020603050405020304" pitchFamily="18" charset="0"/>
                <a:ea typeface="Times New Roman" panose="02020603050405020304" pitchFamily="18" charset="0"/>
              </a:rPr>
              <a:t>Після</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групування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показників</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направленістю</a:t>
            </a:r>
            <a:r>
              <a:rPr lang="uk-UA" spc="-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їх</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впливу</a:t>
            </a:r>
            <a:r>
              <a:rPr lang="uk-UA" spc="-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 прийняття рішення щодо вибору постачальника етапами методу економічного аналізу є такі:</a:t>
            </a:r>
            <a:endParaRPr lang="en-US" dirty="0">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eriod"/>
              <a:tabLst>
                <a:tab pos="996950" algn="l"/>
              </a:tabLst>
            </a:pPr>
            <a:r>
              <a:rPr lang="uk-UA" dirty="0">
                <a:latin typeface="Times New Roman" panose="02020603050405020304" pitchFamily="18" charset="0"/>
                <a:ea typeface="Times New Roman" panose="02020603050405020304" pitchFamily="18" charset="0"/>
              </a:rPr>
              <a:t>розрахунок</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темпу</a:t>
            </a:r>
            <a:r>
              <a:rPr lang="uk-UA" spc="-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зростання</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кожного</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із</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показників</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обраний</a:t>
            </a:r>
            <a:r>
              <a:rPr lang="uk-UA" spc="-4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період;</a:t>
            </a:r>
            <a:endParaRPr lang="en-US" sz="1400" spc="0" dirty="0" smtClean="0">
              <a:effectLst/>
              <a:latin typeface="Times New Roman" panose="02020603050405020304" pitchFamily="18" charset="0"/>
              <a:ea typeface="Times New Roman" panose="02020603050405020304" pitchFamily="18" charset="0"/>
            </a:endParaRPr>
          </a:p>
          <a:p>
            <a:pPr marL="342900" marR="235585" lvl="0" indent="-342900">
              <a:spcAft>
                <a:spcPts val="0"/>
              </a:spcAft>
              <a:buSzPts val="1400"/>
              <a:buFont typeface="Times New Roman" panose="02020603050405020304" pitchFamily="18" charset="0"/>
              <a:buAutoNum type="arabicPeriod"/>
              <a:tabLst>
                <a:tab pos="996950" algn="l"/>
              </a:tabLst>
            </a:pPr>
            <a:r>
              <a:rPr lang="uk-UA" dirty="0">
                <a:latin typeface="Times New Roman" panose="02020603050405020304" pitchFamily="18" charset="0"/>
                <a:ea typeface="Times New Roman" panose="02020603050405020304" pitchFamily="18" charset="0"/>
              </a:rPr>
              <a:t>розрахунок</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питомої</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ваги</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виду</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кожного</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матеріального</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ресурсу</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сумарній вартості поставки обраного постачальника у звітному році;</a:t>
            </a:r>
            <a:endParaRPr lang="en-US" sz="1400" spc="0" dirty="0" smtClean="0">
              <a:effectLst/>
              <a:latin typeface="Times New Roman" panose="02020603050405020304" pitchFamily="18" charset="0"/>
              <a:ea typeface="Times New Roman" panose="02020603050405020304" pitchFamily="18" charset="0"/>
            </a:endParaRPr>
          </a:p>
          <a:p>
            <a:pPr marL="342900" marR="487680" lvl="0" indent="-342900">
              <a:spcAft>
                <a:spcPts val="0"/>
              </a:spcAft>
              <a:buSzPts val="1400"/>
              <a:buFont typeface="Times New Roman" panose="02020603050405020304" pitchFamily="18" charset="0"/>
              <a:buAutoNum type="arabicPeriod"/>
              <a:tabLst>
                <a:tab pos="996950" algn="l"/>
              </a:tabLst>
            </a:pPr>
            <a:r>
              <a:rPr lang="uk-UA" dirty="0">
                <a:latin typeface="Times New Roman" panose="02020603050405020304" pitchFamily="18" charset="0"/>
                <a:ea typeface="Times New Roman" panose="02020603050405020304" pitchFamily="18" charset="0"/>
              </a:rPr>
              <a:t>розрахунок</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середньозваженого</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темпу</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зростання</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показника</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обраного постачальника як суми добутків темпу зростання показника за кожним видом матеріального ресурсу та питомої ваги виду матеріального ресурсу;</a:t>
            </a:r>
            <a:endParaRPr lang="en-US" sz="1400" spc="0" dirty="0" smtClean="0">
              <a:effectLst/>
              <a:latin typeface="Times New Roman" panose="02020603050405020304" pitchFamily="18" charset="0"/>
              <a:ea typeface="Times New Roman" panose="02020603050405020304" pitchFamily="18" charset="0"/>
            </a:endParaRPr>
          </a:p>
          <a:p>
            <a:r>
              <a:rPr lang="uk-UA" dirty="0">
                <a:latin typeface="Times New Roman" panose="02020603050405020304" pitchFamily="18" charset="0"/>
                <a:ea typeface="Times New Roman" panose="02020603050405020304" pitchFamily="18" charset="0"/>
              </a:rPr>
              <a:t>розрахунок</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сумарного</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рейтингу</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постачальника</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основі</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розрахунку</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суми добутків вагового коефіцієнту кожного критерію та середньозваженого темпу зростання критерію у обраного </a:t>
            </a:r>
            <a:r>
              <a:rPr lang="uk-UA" dirty="0" smtClean="0">
                <a:latin typeface="Times New Roman" panose="02020603050405020304" pitchFamily="18" charset="0"/>
                <a:ea typeface="Times New Roman" panose="02020603050405020304" pitchFamily="18" charset="0"/>
              </a:rPr>
              <a:t>постачальника</a:t>
            </a:r>
          </a:p>
          <a:p>
            <a:r>
              <a:rPr lang="uk-UA" i="1" dirty="0"/>
              <a:t>Переваги методу економічного аналізу</a:t>
            </a:r>
            <a:r>
              <a:rPr lang="uk-UA" dirty="0"/>
              <a:t>:</a:t>
            </a:r>
            <a:endParaRPr lang="en-US" sz="1400" dirty="0"/>
          </a:p>
          <a:p>
            <a:pPr lvl="1"/>
            <a:r>
              <a:rPr lang="uk-UA" dirty="0"/>
              <a:t>в оцінюванні використовуються показники, які відображають історію партнерських відносин постачальника та замовника;</a:t>
            </a:r>
            <a:endParaRPr lang="en-US" sz="1400" dirty="0"/>
          </a:p>
          <a:p>
            <a:pPr lvl="1"/>
            <a:r>
              <a:rPr lang="uk-UA" dirty="0"/>
              <a:t>простота використання;</a:t>
            </a:r>
            <a:endParaRPr lang="en-US" sz="1400" dirty="0"/>
          </a:p>
          <a:p>
            <a:pPr lvl="1"/>
            <a:r>
              <a:rPr lang="uk-UA" dirty="0"/>
              <a:t>об’єктивність оцінювання.</a:t>
            </a:r>
            <a:endParaRPr lang="en-US" sz="1400" dirty="0"/>
          </a:p>
          <a:p>
            <a:r>
              <a:rPr lang="uk-UA" i="1" dirty="0"/>
              <a:t>Недоліки методу економічного аналізу</a:t>
            </a:r>
            <a:r>
              <a:rPr lang="uk-UA" dirty="0"/>
              <a:t>:</a:t>
            </a:r>
            <a:endParaRPr lang="en-US" sz="1400" dirty="0"/>
          </a:p>
          <a:p>
            <a:pPr lvl="1"/>
            <a:r>
              <a:rPr lang="uk-UA" dirty="0"/>
              <a:t>оцінювання тільки існуючих партнерських відносин;</a:t>
            </a:r>
            <a:endParaRPr lang="en-US" sz="1400" dirty="0"/>
          </a:p>
          <a:p>
            <a:r>
              <a:rPr lang="uk-UA" dirty="0"/>
              <a:t>необхідність формування статистики взаємовідносин з постачальниками</a:t>
            </a:r>
            <a:endParaRPr lang="en-US" dirty="0"/>
          </a:p>
        </p:txBody>
      </p:sp>
    </p:spTree>
    <p:extLst>
      <p:ext uri="{BB962C8B-B14F-4D97-AF65-F5344CB8AC3E}">
        <p14:creationId xmlns:p14="http://schemas.microsoft.com/office/powerpoint/2010/main" val="1953926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880" y="0"/>
            <a:ext cx="11704320" cy="7335341"/>
          </a:xfrm>
          <a:prstGeom prst="rect">
            <a:avLst/>
          </a:prstGeom>
        </p:spPr>
        <p:txBody>
          <a:bodyPr wrap="square">
            <a:spAutoFit/>
          </a:bodyPr>
          <a:lstStyle/>
          <a:p>
            <a:pPr marL="97155" marR="149225" indent="449580">
              <a:lnSpc>
                <a:spcPct val="100000"/>
              </a:lnSpc>
              <a:spcBef>
                <a:spcPts val="1605"/>
              </a:spcBef>
              <a:spcAft>
                <a:spcPts val="0"/>
              </a:spcAft>
            </a:pPr>
            <a:r>
              <a:rPr lang="uk-UA" b="1" i="1" dirty="0" smtClean="0">
                <a:effectLst/>
                <a:latin typeface="Times New Roman" panose="02020603050405020304" pitchFamily="18" charset="0"/>
                <a:ea typeface="Times New Roman" panose="02020603050405020304" pitchFamily="18" charset="0"/>
              </a:rPr>
              <a:t>Метод</a:t>
            </a:r>
            <a:r>
              <a:rPr lang="uk-UA" b="1" i="1" spc="-15" dirty="0" smtClean="0">
                <a:effectLst/>
                <a:latin typeface="Times New Roman" panose="02020603050405020304" pitchFamily="18" charset="0"/>
                <a:ea typeface="Times New Roman" panose="02020603050405020304" pitchFamily="18" charset="0"/>
              </a:rPr>
              <a:t> </a:t>
            </a:r>
            <a:r>
              <a:rPr lang="uk-UA" b="1" i="1" dirty="0" smtClean="0">
                <a:effectLst/>
                <a:latin typeface="Times New Roman" panose="02020603050405020304" pitchFamily="18" charset="0"/>
                <a:ea typeface="Times New Roman" panose="02020603050405020304" pitchFamily="18" charset="0"/>
              </a:rPr>
              <a:t>аналізу витрат </a:t>
            </a:r>
            <a:r>
              <a:rPr lang="uk-UA" dirty="0" smtClean="0">
                <a:effectLst/>
                <a:latin typeface="Times New Roman" panose="02020603050405020304" pitchFamily="18" charset="0"/>
                <a:ea typeface="Times New Roman" panose="02020603050405020304" pitchFamily="18" charset="0"/>
              </a:rPr>
              <a:t>базується на порівнянні суми витрат,</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які понесе замовник</a:t>
            </a:r>
            <a:r>
              <a:rPr lang="uk-UA" spc="-5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під</a:t>
            </a:r>
            <a:r>
              <a:rPr lang="uk-UA" spc="-1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час</a:t>
            </a:r>
            <a:r>
              <a:rPr lang="uk-UA" spc="-2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закупівлі</a:t>
            </a:r>
            <a:r>
              <a:rPr lang="uk-UA" spc="-1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матеріальних</a:t>
            </a:r>
            <a:r>
              <a:rPr lang="uk-UA" spc="-2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ресурсів</a:t>
            </a:r>
            <a:r>
              <a:rPr lang="uk-UA" spc="-2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у</a:t>
            </a:r>
            <a:r>
              <a:rPr lang="uk-UA" spc="-4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кожного</a:t>
            </a:r>
            <a:r>
              <a:rPr lang="uk-UA" spc="-2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із</a:t>
            </a:r>
            <a:r>
              <a:rPr lang="uk-UA" spc="-10" dirty="0" smtClean="0">
                <a:effectLst/>
                <a:latin typeface="Times New Roman" panose="02020603050405020304" pitchFamily="18" charset="0"/>
                <a:ea typeface="Times New Roman" panose="02020603050405020304" pitchFamily="18" charset="0"/>
              </a:rPr>
              <a:t> постачальників.</a:t>
            </a:r>
            <a:endParaRPr lang="en-US" dirty="0" smtClean="0">
              <a:effectLst/>
              <a:latin typeface="Times New Roman" panose="02020603050405020304" pitchFamily="18" charset="0"/>
              <a:ea typeface="Times New Roman" panose="02020603050405020304" pitchFamily="18" charset="0"/>
            </a:endParaRPr>
          </a:p>
          <a:p>
            <a:pPr marL="547370">
              <a:lnSpc>
                <a:spcPts val="1585"/>
              </a:lnSpc>
              <a:spcAft>
                <a:spcPts val="0"/>
              </a:spcAft>
            </a:pPr>
            <a:r>
              <a:rPr lang="uk-UA" dirty="0" smtClean="0">
                <a:effectLst/>
                <a:latin typeface="Times New Roman" panose="02020603050405020304" pitchFamily="18" charset="0"/>
                <a:ea typeface="Times New Roman" panose="02020603050405020304" pitchFamily="18" charset="0"/>
              </a:rPr>
              <a:t>В</a:t>
            </a:r>
            <a:r>
              <a:rPr lang="uk-UA" spc="-2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розрахунку</a:t>
            </a:r>
            <a:r>
              <a:rPr lang="uk-UA" spc="-3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суми</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витрат</a:t>
            </a:r>
            <a:r>
              <a:rPr lang="uk-UA" spc="-15"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враховуються:</a:t>
            </a:r>
            <a:endParaRPr lang="en-US" dirty="0" smtClean="0">
              <a:effectLst/>
              <a:latin typeface="Times New Roman" panose="02020603050405020304" pitchFamily="18" charset="0"/>
              <a:ea typeface="Times New Roman" panose="02020603050405020304" pitchFamily="18" charset="0"/>
            </a:endParaRPr>
          </a:p>
          <a:p>
            <a:pPr marL="342900" lvl="0" indent="-342900">
              <a:spcAft>
                <a:spcPts val="0"/>
              </a:spcAft>
              <a:buSzPts val="1400"/>
              <a:buFont typeface="Times New Roman" panose="02020603050405020304" pitchFamily="18" charset="0"/>
              <a:buAutoNum type="arabicParenR"/>
              <a:tabLst>
                <a:tab pos="289560" algn="l"/>
              </a:tabLst>
            </a:pPr>
            <a:r>
              <a:rPr lang="uk-UA" spc="0" dirty="0" smtClean="0">
                <a:effectLst/>
                <a:latin typeface="Times New Roman" panose="02020603050405020304" pitchFamily="18" charset="0"/>
                <a:ea typeface="Times New Roman" panose="02020603050405020304" pitchFamily="18" charset="0"/>
              </a:rPr>
              <a:t>витрати,</a:t>
            </a:r>
            <a:r>
              <a:rPr lang="uk-UA" spc="-3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пов'язані</a:t>
            </a:r>
            <a:r>
              <a:rPr lang="uk-UA" spc="-3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з</a:t>
            </a:r>
            <a:r>
              <a:rPr lang="uk-UA" spc="-3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пошуком</a:t>
            </a:r>
            <a:r>
              <a:rPr lang="uk-UA" spc="-25"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постачальника;</a:t>
            </a:r>
            <a:endParaRPr lang="en-US"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arenR"/>
              <a:tabLst>
                <a:tab pos="289560" algn="l"/>
              </a:tabLst>
            </a:pPr>
            <a:r>
              <a:rPr lang="uk-UA" spc="0" dirty="0" smtClean="0">
                <a:effectLst/>
                <a:latin typeface="Times New Roman" panose="02020603050405020304" pitchFamily="18" charset="0"/>
                <a:ea typeface="Times New Roman" panose="02020603050405020304" pitchFamily="18" charset="0"/>
              </a:rPr>
              <a:t>витрати</a:t>
            </a:r>
            <a:r>
              <a:rPr lang="uk-UA" spc="-4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на</a:t>
            </a:r>
            <a:r>
              <a:rPr lang="uk-UA" spc="-25"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встановлення</a:t>
            </a:r>
            <a:r>
              <a:rPr lang="uk-UA" spc="-1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контактів</a:t>
            </a:r>
            <a:r>
              <a:rPr lang="uk-UA" spc="-3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з</a:t>
            </a:r>
            <a:r>
              <a:rPr lang="uk-UA" spc="-30"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постачальниками;</a:t>
            </a:r>
            <a:endParaRPr lang="en-US"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arenR"/>
              <a:tabLst>
                <a:tab pos="289560" algn="l"/>
              </a:tabLst>
            </a:pPr>
            <a:r>
              <a:rPr lang="uk-UA" spc="0" dirty="0" smtClean="0">
                <a:effectLst/>
                <a:latin typeface="Times New Roman" panose="02020603050405020304" pitchFamily="18" charset="0"/>
                <a:ea typeface="Times New Roman" panose="02020603050405020304" pitchFamily="18" charset="0"/>
              </a:rPr>
              <a:t>транспортні</a:t>
            </a:r>
            <a:r>
              <a:rPr lang="uk-UA" spc="-50"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витрати;</a:t>
            </a:r>
            <a:endParaRPr lang="en-US"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arenR"/>
              <a:tabLst>
                <a:tab pos="289560" algn="l"/>
              </a:tabLst>
            </a:pPr>
            <a:r>
              <a:rPr lang="uk-UA" spc="0" dirty="0" smtClean="0">
                <a:effectLst/>
                <a:latin typeface="Times New Roman" panose="02020603050405020304" pitchFamily="18" charset="0"/>
                <a:ea typeface="Times New Roman" panose="02020603050405020304" pitchFamily="18" charset="0"/>
              </a:rPr>
              <a:t>витрати</a:t>
            </a:r>
            <a:r>
              <a:rPr lang="uk-UA" spc="-4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на</a:t>
            </a:r>
            <a:r>
              <a:rPr lang="uk-UA" spc="-55"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розвантажувальні</a:t>
            </a:r>
            <a:r>
              <a:rPr lang="uk-UA" spc="-30"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роботи;</a:t>
            </a:r>
            <a:endParaRPr lang="en-US" spc="0" dirty="0" smtClean="0">
              <a:effectLst/>
              <a:latin typeface="Times New Roman" panose="02020603050405020304" pitchFamily="18" charset="0"/>
              <a:ea typeface="Times New Roman" panose="02020603050405020304" pitchFamily="18" charset="0"/>
            </a:endParaRPr>
          </a:p>
          <a:p>
            <a:pPr marL="342900" lvl="0" indent="-342900">
              <a:spcAft>
                <a:spcPts val="0"/>
              </a:spcAft>
              <a:buSzPts val="1400"/>
              <a:buFont typeface="Times New Roman" panose="02020603050405020304" pitchFamily="18" charset="0"/>
              <a:buAutoNum type="arabicParenR"/>
              <a:tabLst>
                <a:tab pos="289560" algn="l"/>
              </a:tabLst>
            </a:pPr>
            <a:r>
              <a:rPr lang="uk-UA" spc="0" dirty="0" smtClean="0">
                <a:effectLst/>
                <a:latin typeface="Times New Roman" panose="02020603050405020304" pitchFamily="18" charset="0"/>
                <a:ea typeface="Times New Roman" panose="02020603050405020304" pitchFamily="18" charset="0"/>
              </a:rPr>
              <a:t>витрати</a:t>
            </a:r>
            <a:r>
              <a:rPr lang="uk-UA" spc="-2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на</a:t>
            </a:r>
            <a:r>
              <a:rPr lang="uk-UA" spc="-20"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складування;</a:t>
            </a:r>
            <a:endParaRPr lang="en-US" spc="0" dirty="0" smtClean="0">
              <a:effectLst/>
              <a:latin typeface="Times New Roman" panose="02020603050405020304" pitchFamily="18" charset="0"/>
              <a:ea typeface="Times New Roman" panose="02020603050405020304" pitchFamily="18" charset="0"/>
            </a:endParaRPr>
          </a:p>
          <a:p>
            <a:pPr marL="342900" lvl="0" indent="-342900">
              <a:lnSpc>
                <a:spcPts val="1610"/>
              </a:lnSpc>
              <a:spcBef>
                <a:spcPts val="10"/>
              </a:spcBef>
              <a:spcAft>
                <a:spcPts val="0"/>
              </a:spcAft>
              <a:buSzPts val="1400"/>
              <a:buFont typeface="Times New Roman" panose="02020603050405020304" pitchFamily="18" charset="0"/>
              <a:buAutoNum type="arabicParenR"/>
              <a:tabLst>
                <a:tab pos="289560" algn="l"/>
              </a:tabLst>
            </a:pPr>
            <a:r>
              <a:rPr lang="uk-UA" spc="0" dirty="0" smtClean="0">
                <a:effectLst/>
                <a:latin typeface="Times New Roman" panose="02020603050405020304" pitchFamily="18" charset="0"/>
                <a:ea typeface="Times New Roman" panose="02020603050405020304" pitchFamily="18" charset="0"/>
              </a:rPr>
              <a:t>страхування</a:t>
            </a:r>
            <a:r>
              <a:rPr lang="uk-UA" spc="-55"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вантажу;</a:t>
            </a:r>
            <a:endParaRPr lang="en-US"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arenR"/>
              <a:tabLst>
                <a:tab pos="289560" algn="l"/>
              </a:tabLst>
            </a:pPr>
            <a:r>
              <a:rPr lang="uk-UA" spc="0" dirty="0" smtClean="0">
                <a:effectLst/>
                <a:latin typeface="Times New Roman" panose="02020603050405020304" pitchFamily="18" charset="0"/>
                <a:ea typeface="Times New Roman" panose="02020603050405020304" pitchFamily="18" charset="0"/>
              </a:rPr>
              <a:t>витрати</a:t>
            </a:r>
            <a:r>
              <a:rPr lang="uk-UA" spc="-3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з</a:t>
            </a:r>
            <a:r>
              <a:rPr lang="uk-UA" spc="-3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приймання</a:t>
            </a:r>
            <a:r>
              <a:rPr lang="uk-UA" spc="-25"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вантажу;</a:t>
            </a:r>
            <a:endParaRPr lang="en-US"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arenR"/>
              <a:tabLst>
                <a:tab pos="289560" algn="l"/>
              </a:tabLst>
            </a:pPr>
            <a:r>
              <a:rPr lang="uk-UA" spc="0" dirty="0" smtClean="0">
                <a:effectLst/>
                <a:latin typeface="Times New Roman" panose="02020603050405020304" pitchFamily="18" charset="0"/>
                <a:ea typeface="Times New Roman" panose="02020603050405020304" pitchFamily="18" charset="0"/>
              </a:rPr>
              <a:t>інші</a:t>
            </a:r>
            <a:r>
              <a:rPr lang="uk-UA" spc="-20"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витрати.</a:t>
            </a:r>
            <a:endParaRPr lang="en-US" spc="0" dirty="0" smtClean="0">
              <a:effectLst/>
              <a:latin typeface="Times New Roman" panose="02020603050405020304" pitchFamily="18" charset="0"/>
              <a:ea typeface="Times New Roman" panose="02020603050405020304" pitchFamily="18" charset="0"/>
            </a:endParaRPr>
          </a:p>
          <a:p>
            <a:pPr marL="547370">
              <a:lnSpc>
                <a:spcPts val="1610"/>
              </a:lnSpc>
              <a:spcAft>
                <a:spcPts val="0"/>
              </a:spcAft>
            </a:pPr>
            <a:r>
              <a:rPr lang="uk-UA" i="1" dirty="0" smtClean="0">
                <a:effectLst/>
                <a:latin typeface="Times New Roman" panose="02020603050405020304" pitchFamily="18" charset="0"/>
                <a:ea typeface="Times New Roman" panose="02020603050405020304" pitchFamily="18" charset="0"/>
              </a:rPr>
              <a:t>Переваги</a:t>
            </a:r>
            <a:r>
              <a:rPr lang="uk-UA" i="1" spc="-25" dirty="0" smtClean="0">
                <a:effectLst/>
                <a:latin typeface="Times New Roman" panose="02020603050405020304" pitchFamily="18" charset="0"/>
                <a:ea typeface="Times New Roman" panose="02020603050405020304" pitchFamily="18" charset="0"/>
              </a:rPr>
              <a:t> </a:t>
            </a:r>
            <a:r>
              <a:rPr lang="uk-UA" i="1" dirty="0" smtClean="0">
                <a:effectLst/>
                <a:latin typeface="Times New Roman" panose="02020603050405020304" pitchFamily="18" charset="0"/>
                <a:ea typeface="Times New Roman" panose="02020603050405020304" pitchFamily="18" charset="0"/>
              </a:rPr>
              <a:t>методу</a:t>
            </a:r>
            <a:r>
              <a:rPr lang="uk-UA" i="1" spc="-50" dirty="0" smtClean="0">
                <a:effectLst/>
                <a:latin typeface="Times New Roman" panose="02020603050405020304" pitchFamily="18" charset="0"/>
                <a:ea typeface="Times New Roman" panose="02020603050405020304" pitchFamily="18" charset="0"/>
              </a:rPr>
              <a:t> </a:t>
            </a:r>
            <a:r>
              <a:rPr lang="uk-UA" i="1" dirty="0" smtClean="0">
                <a:effectLst/>
                <a:latin typeface="Times New Roman" panose="02020603050405020304" pitchFamily="18" charset="0"/>
                <a:ea typeface="Times New Roman" panose="02020603050405020304" pitchFamily="18" charset="0"/>
              </a:rPr>
              <a:t>аналізу</a:t>
            </a:r>
            <a:r>
              <a:rPr lang="uk-UA" i="1" spc="-25" dirty="0" smtClean="0">
                <a:effectLst/>
                <a:latin typeface="Times New Roman" panose="02020603050405020304" pitchFamily="18" charset="0"/>
                <a:ea typeface="Times New Roman" panose="02020603050405020304" pitchFamily="18" charset="0"/>
              </a:rPr>
              <a:t> </a:t>
            </a:r>
            <a:r>
              <a:rPr lang="uk-UA" i="1" spc="-10" dirty="0" smtClean="0">
                <a:effectLst/>
                <a:latin typeface="Times New Roman" panose="02020603050405020304" pitchFamily="18" charset="0"/>
                <a:ea typeface="Times New Roman" panose="02020603050405020304" pitchFamily="18" charset="0"/>
              </a:rPr>
              <a:t>витрат</a:t>
            </a:r>
            <a:r>
              <a:rPr lang="uk-UA" spc="-10" dirty="0" smtClean="0">
                <a:effectLst/>
                <a:latin typeface="Times New Roman" panose="02020603050405020304" pitchFamily="18" charset="0"/>
                <a:ea typeface="Times New Roman" panose="02020603050405020304" pitchFamily="18" charset="0"/>
              </a:rPr>
              <a:t>:</a:t>
            </a:r>
            <a:endParaRPr lang="en-US" dirty="0" smtClean="0">
              <a:effectLst/>
              <a:latin typeface="Times New Roman" panose="02020603050405020304" pitchFamily="18" charset="0"/>
              <a:ea typeface="Times New Roman" panose="02020603050405020304" pitchFamily="18" charset="0"/>
            </a:endParaRPr>
          </a:p>
          <a:p>
            <a:pPr marL="742950" lvl="1" indent="-285750">
              <a:lnSpc>
                <a:spcPts val="1610"/>
              </a:lnSpc>
              <a:spcAft>
                <a:spcPts val="0"/>
              </a:spcAft>
              <a:buSzPts val="1400"/>
              <a:buFont typeface="Times New Roman" panose="02020603050405020304" pitchFamily="18" charset="0"/>
              <a:buChar char="–"/>
              <a:tabLst>
                <a:tab pos="230505" algn="l"/>
              </a:tabLst>
            </a:pPr>
            <a:r>
              <a:rPr lang="uk-UA" spc="0" dirty="0" smtClean="0">
                <a:effectLst/>
                <a:latin typeface="Times New Roman" panose="02020603050405020304" pitchFamily="18" charset="0"/>
                <a:ea typeface="Times New Roman" panose="02020603050405020304" pitchFamily="18" charset="0"/>
              </a:rPr>
              <a:t>деталізація</a:t>
            </a:r>
            <a:r>
              <a:rPr lang="uk-UA" spc="-25"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всіх</a:t>
            </a:r>
            <a:r>
              <a:rPr lang="uk-UA" spc="-2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витрат</a:t>
            </a:r>
            <a:r>
              <a:rPr lang="uk-UA" spc="-20"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постачання;</a:t>
            </a:r>
            <a:endParaRPr lang="en-US" spc="0" dirty="0" smtClean="0">
              <a:effectLst/>
              <a:latin typeface="Times New Roman" panose="02020603050405020304" pitchFamily="18" charset="0"/>
              <a:ea typeface="Times New Roman" panose="02020603050405020304" pitchFamily="18" charset="0"/>
            </a:endParaRPr>
          </a:p>
          <a:p>
            <a:pPr marL="742950" lvl="1" indent="-285750">
              <a:spcAft>
                <a:spcPts val="0"/>
              </a:spcAft>
              <a:buSzPts val="1400"/>
              <a:buFont typeface="Times New Roman" panose="02020603050405020304" pitchFamily="18" charset="0"/>
              <a:buChar char="–"/>
              <a:tabLst>
                <a:tab pos="230505" algn="l"/>
              </a:tabLst>
            </a:pPr>
            <a:r>
              <a:rPr lang="uk-UA" spc="0" dirty="0" smtClean="0">
                <a:effectLst/>
                <a:latin typeface="Times New Roman" panose="02020603050405020304" pitchFamily="18" charset="0"/>
                <a:ea typeface="Times New Roman" panose="02020603050405020304" pitchFamily="18" charset="0"/>
              </a:rPr>
              <a:t>оцінювання</a:t>
            </a:r>
            <a:r>
              <a:rPr lang="uk-UA" spc="-45"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на</a:t>
            </a:r>
            <a:r>
              <a:rPr lang="uk-UA" spc="-25"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основі</a:t>
            </a:r>
            <a:r>
              <a:rPr lang="uk-UA" spc="-4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реальних</a:t>
            </a:r>
            <a:r>
              <a:rPr lang="uk-UA" spc="-20"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витрат;</a:t>
            </a:r>
            <a:endParaRPr lang="en-US" spc="0" dirty="0" smtClean="0">
              <a:effectLst/>
              <a:latin typeface="Times New Roman" panose="02020603050405020304" pitchFamily="18" charset="0"/>
              <a:ea typeface="Times New Roman" panose="02020603050405020304" pitchFamily="18" charset="0"/>
            </a:endParaRPr>
          </a:p>
          <a:p>
            <a:pPr marL="547370">
              <a:lnSpc>
                <a:spcPts val="1610"/>
              </a:lnSpc>
              <a:spcBef>
                <a:spcPts val="10"/>
              </a:spcBef>
              <a:spcAft>
                <a:spcPts val="0"/>
              </a:spcAft>
            </a:pPr>
            <a:r>
              <a:rPr lang="uk-UA" i="1" dirty="0" smtClean="0">
                <a:effectLst/>
                <a:latin typeface="Times New Roman" panose="02020603050405020304" pitchFamily="18" charset="0"/>
                <a:ea typeface="Times New Roman" panose="02020603050405020304" pitchFamily="18" charset="0"/>
              </a:rPr>
              <a:t>Недоліки</a:t>
            </a:r>
            <a:r>
              <a:rPr lang="uk-UA" i="1" spc="-45" dirty="0" smtClean="0">
                <a:effectLst/>
                <a:latin typeface="Times New Roman" panose="02020603050405020304" pitchFamily="18" charset="0"/>
                <a:ea typeface="Times New Roman" panose="02020603050405020304" pitchFamily="18" charset="0"/>
              </a:rPr>
              <a:t> </a:t>
            </a:r>
            <a:r>
              <a:rPr lang="uk-UA" i="1" dirty="0" smtClean="0">
                <a:effectLst/>
                <a:latin typeface="Times New Roman" panose="02020603050405020304" pitchFamily="18" charset="0"/>
                <a:ea typeface="Times New Roman" panose="02020603050405020304" pitchFamily="18" charset="0"/>
              </a:rPr>
              <a:t>методу</a:t>
            </a:r>
            <a:r>
              <a:rPr lang="uk-UA" i="1" spc="-35" dirty="0" smtClean="0">
                <a:effectLst/>
                <a:latin typeface="Times New Roman" panose="02020603050405020304" pitchFamily="18" charset="0"/>
                <a:ea typeface="Times New Roman" panose="02020603050405020304" pitchFamily="18" charset="0"/>
              </a:rPr>
              <a:t> </a:t>
            </a:r>
            <a:r>
              <a:rPr lang="uk-UA" i="1" dirty="0" smtClean="0">
                <a:effectLst/>
                <a:latin typeface="Times New Roman" panose="02020603050405020304" pitchFamily="18" charset="0"/>
                <a:ea typeface="Times New Roman" panose="02020603050405020304" pitchFamily="18" charset="0"/>
              </a:rPr>
              <a:t>економічного</a:t>
            </a:r>
            <a:r>
              <a:rPr lang="uk-UA" i="1" spc="-30" dirty="0" smtClean="0">
                <a:effectLst/>
                <a:latin typeface="Times New Roman" panose="02020603050405020304" pitchFamily="18" charset="0"/>
                <a:ea typeface="Times New Roman" panose="02020603050405020304" pitchFamily="18" charset="0"/>
              </a:rPr>
              <a:t> </a:t>
            </a:r>
            <a:r>
              <a:rPr lang="uk-UA" i="1" dirty="0" smtClean="0">
                <a:effectLst/>
                <a:latin typeface="Times New Roman" panose="02020603050405020304" pitchFamily="18" charset="0"/>
                <a:ea typeface="Times New Roman" panose="02020603050405020304" pitchFamily="18" charset="0"/>
              </a:rPr>
              <a:t>аналізу</a:t>
            </a:r>
            <a:r>
              <a:rPr lang="uk-UA" i="1" spc="-35" dirty="0" smtClean="0">
                <a:effectLst/>
                <a:latin typeface="Times New Roman" panose="02020603050405020304" pitchFamily="18" charset="0"/>
                <a:ea typeface="Times New Roman" panose="02020603050405020304" pitchFamily="18" charset="0"/>
              </a:rPr>
              <a:t> </a:t>
            </a:r>
            <a:r>
              <a:rPr lang="uk-UA" i="1" spc="-10" dirty="0" smtClean="0">
                <a:effectLst/>
                <a:latin typeface="Times New Roman" panose="02020603050405020304" pitchFamily="18" charset="0"/>
                <a:ea typeface="Times New Roman" panose="02020603050405020304" pitchFamily="18" charset="0"/>
              </a:rPr>
              <a:t>витрат</a:t>
            </a:r>
            <a:r>
              <a:rPr lang="uk-UA" spc="-10" dirty="0" smtClean="0">
                <a:effectLst/>
                <a:latin typeface="Times New Roman" panose="02020603050405020304" pitchFamily="18" charset="0"/>
                <a:ea typeface="Times New Roman" panose="02020603050405020304" pitchFamily="18" charset="0"/>
              </a:rPr>
              <a:t>:</a:t>
            </a:r>
            <a:endParaRPr lang="en-US" dirty="0" smtClean="0">
              <a:effectLst/>
              <a:latin typeface="Times New Roman" panose="02020603050405020304" pitchFamily="18" charset="0"/>
              <a:ea typeface="Times New Roman" panose="02020603050405020304" pitchFamily="18" charset="0"/>
            </a:endParaRPr>
          </a:p>
          <a:p>
            <a:pPr marL="742950" lvl="1" indent="-285750">
              <a:lnSpc>
                <a:spcPts val="1610"/>
              </a:lnSpc>
              <a:spcAft>
                <a:spcPts val="0"/>
              </a:spcAft>
              <a:buSzPts val="1400"/>
              <a:buFont typeface="Times New Roman" panose="02020603050405020304" pitchFamily="18" charset="0"/>
              <a:buChar char="–"/>
              <a:tabLst>
                <a:tab pos="230505" algn="l"/>
              </a:tabLst>
            </a:pPr>
            <a:r>
              <a:rPr lang="uk-UA" spc="0" dirty="0" smtClean="0">
                <a:effectLst/>
                <a:latin typeface="Times New Roman" panose="02020603050405020304" pitchFamily="18" charset="0"/>
                <a:ea typeface="Times New Roman" panose="02020603050405020304" pitchFamily="18" charset="0"/>
              </a:rPr>
              <a:t>статичні</a:t>
            </a:r>
            <a:r>
              <a:rPr lang="uk-UA" spc="-4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показники</a:t>
            </a:r>
            <a:r>
              <a:rPr lang="uk-UA" spc="-35"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оцінювання;</a:t>
            </a:r>
            <a:endParaRPr lang="en-US" spc="0" dirty="0" smtClean="0">
              <a:effectLst/>
              <a:latin typeface="Times New Roman" panose="02020603050405020304" pitchFamily="18" charset="0"/>
              <a:ea typeface="Times New Roman" panose="02020603050405020304" pitchFamily="18" charset="0"/>
            </a:endParaRPr>
          </a:p>
          <a:p>
            <a:pPr marL="742950" marR="482600" lvl="1" indent="-285750">
              <a:spcAft>
                <a:spcPts val="0"/>
              </a:spcAft>
              <a:buSzPts val="1400"/>
              <a:buFont typeface="Times New Roman" panose="02020603050405020304" pitchFamily="18" charset="0"/>
              <a:buChar char="–"/>
              <a:tabLst>
                <a:tab pos="230505" algn="l"/>
              </a:tabLst>
            </a:pPr>
            <a:r>
              <a:rPr lang="uk-UA" spc="0" dirty="0" smtClean="0">
                <a:effectLst/>
                <a:latin typeface="Times New Roman" panose="02020603050405020304" pitchFamily="18" charset="0"/>
                <a:ea typeface="Times New Roman" panose="02020603050405020304" pitchFamily="18" charset="0"/>
              </a:rPr>
              <a:t>необхідність</a:t>
            </a:r>
            <a:r>
              <a:rPr lang="uk-UA" spc="-25"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знання</a:t>
            </a:r>
            <a:r>
              <a:rPr lang="uk-UA" spc="-2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географії</a:t>
            </a:r>
            <a:r>
              <a:rPr lang="uk-UA" spc="-3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постачальників</a:t>
            </a:r>
            <a:r>
              <a:rPr lang="uk-UA" spc="-25"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та</a:t>
            </a:r>
            <a:r>
              <a:rPr lang="uk-UA" spc="-2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організації</a:t>
            </a:r>
            <a:r>
              <a:rPr lang="uk-UA" spc="-5"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закупівлі</a:t>
            </a:r>
            <a:r>
              <a:rPr lang="uk-UA" spc="-15"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вантажів</a:t>
            </a:r>
            <a:r>
              <a:rPr lang="uk-UA" spc="-3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у кожного із постачальників;</a:t>
            </a:r>
            <a:endParaRPr lang="en-US" spc="0" dirty="0" smtClean="0">
              <a:effectLst/>
              <a:latin typeface="Times New Roman" panose="02020603050405020304" pitchFamily="18" charset="0"/>
              <a:ea typeface="Times New Roman" panose="02020603050405020304" pitchFamily="18" charset="0"/>
            </a:endParaRPr>
          </a:p>
          <a:p>
            <a:pPr marL="742950" marR="305435" lvl="1" indent="-285750">
              <a:spcAft>
                <a:spcPts val="0"/>
              </a:spcAft>
              <a:buSzPts val="1400"/>
              <a:buFont typeface="Times New Roman" panose="02020603050405020304" pitchFamily="18" charset="0"/>
              <a:buChar char="–"/>
              <a:tabLst>
                <a:tab pos="230505" algn="l"/>
              </a:tabLst>
            </a:pPr>
            <a:r>
              <a:rPr lang="uk-UA" spc="0" dirty="0" smtClean="0">
                <a:effectLst/>
                <a:latin typeface="Times New Roman" panose="02020603050405020304" pitchFamily="18" charset="0"/>
                <a:ea typeface="Times New Roman" panose="02020603050405020304" pitchFamily="18" charset="0"/>
              </a:rPr>
              <a:t>ризик</a:t>
            </a:r>
            <a:r>
              <a:rPr lang="uk-UA" spc="-15"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зміни</a:t>
            </a:r>
            <a:r>
              <a:rPr lang="uk-UA" spc="-3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цінових</a:t>
            </a:r>
            <a:r>
              <a:rPr lang="uk-UA" spc="-1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характеристик</a:t>
            </a:r>
            <a:r>
              <a:rPr lang="uk-UA" spc="-15"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кожного</a:t>
            </a:r>
            <a:r>
              <a:rPr lang="uk-UA" spc="-25"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із</a:t>
            </a:r>
            <a:r>
              <a:rPr lang="uk-UA" spc="-2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етапів</a:t>
            </a:r>
            <a:r>
              <a:rPr lang="uk-UA" spc="-2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процесу</a:t>
            </a:r>
            <a:r>
              <a:rPr lang="uk-UA" spc="-2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організації</a:t>
            </a:r>
            <a:r>
              <a:rPr lang="uk-UA" spc="-10" dirty="0" smtClean="0">
                <a:effectLst/>
                <a:latin typeface="Times New Roman" panose="02020603050405020304" pitchFamily="18" charset="0"/>
                <a:ea typeface="Times New Roman" panose="02020603050405020304" pitchFamily="18" charset="0"/>
              </a:rPr>
              <a:t> </a:t>
            </a:r>
            <a:r>
              <a:rPr lang="uk-UA" spc="0" dirty="0" smtClean="0">
                <a:effectLst/>
                <a:latin typeface="Times New Roman" panose="02020603050405020304" pitchFamily="18" charset="0"/>
                <a:ea typeface="Times New Roman" panose="02020603050405020304" pitchFamily="18" charset="0"/>
              </a:rPr>
              <a:t>поставки (транспортних тарифів, часових тарифних ставок працівників складу тощо).</a:t>
            </a:r>
            <a:endParaRPr lang="uk-UA" dirty="0" smtClean="0">
              <a:latin typeface="Times New Roman" panose="02020603050405020304" pitchFamily="18" charset="0"/>
              <a:ea typeface="Times New Roman" panose="02020603050405020304" pitchFamily="18" charset="0"/>
            </a:endParaRPr>
          </a:p>
          <a:p>
            <a:r>
              <a:rPr lang="uk-UA" b="1" i="1" dirty="0"/>
              <a:t>Бальний метод </a:t>
            </a:r>
            <a:r>
              <a:rPr lang="uk-UA" dirty="0"/>
              <a:t>використовується у випадку необхідності отримання сумарного рейтингу постачальника на основі зведення числових та нечислових показників організації процесу постачання матеріальних ресурсів.</a:t>
            </a:r>
            <a:endParaRPr lang="en-US" dirty="0"/>
          </a:p>
          <a:p>
            <a:r>
              <a:rPr lang="uk-UA" dirty="0"/>
              <a:t>Основні етапи бального методу:</a:t>
            </a:r>
            <a:endParaRPr lang="en-US" dirty="0"/>
          </a:p>
          <a:p>
            <a:pPr lvl="0"/>
            <a:r>
              <a:rPr lang="uk-UA" dirty="0"/>
              <a:t>формування показників оцінювання (як кількісно оцінюваних, так і якісних);</a:t>
            </a:r>
            <a:endParaRPr lang="en-US" sz="1400" dirty="0"/>
          </a:p>
          <a:p>
            <a:pPr lvl="0"/>
            <a:r>
              <a:rPr lang="uk-UA" dirty="0"/>
              <a:t>вибір бальної шкали оцінювання обраних показників. Найвища кількість балів присвоюється нормативним або найкращим серед постачальників показникам, найменша – найгіршим значенням показників;</a:t>
            </a:r>
            <a:endParaRPr lang="en-US" sz="1400" dirty="0"/>
          </a:p>
          <a:p>
            <a:pPr lvl="0"/>
            <a:r>
              <a:rPr lang="uk-UA" dirty="0"/>
              <a:t>розрахунок суми балів за всіма обраними показниками;</a:t>
            </a:r>
            <a:endParaRPr lang="en-US" sz="1400" dirty="0"/>
          </a:p>
          <a:p>
            <a:pPr lvl="0"/>
            <a:r>
              <a:rPr lang="uk-UA" dirty="0"/>
              <a:t>для інтерпретації отриманих значень розробляється шкала відповідності між сумою балів та рівнем надійності постачальника</a:t>
            </a:r>
            <a:r>
              <a:rPr lang="uk-UA" dirty="0" smtClean="0"/>
              <a:t>.</a:t>
            </a:r>
            <a:endParaRPr lang="en-US" sz="1400" dirty="0"/>
          </a:p>
        </p:txBody>
      </p:sp>
    </p:spTree>
    <p:extLst>
      <p:ext uri="{BB962C8B-B14F-4D97-AF65-F5344CB8AC3E}">
        <p14:creationId xmlns:p14="http://schemas.microsoft.com/office/powerpoint/2010/main" val="532241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38857"/>
            <a:ext cx="12057017" cy="6955750"/>
          </a:xfrm>
          <a:prstGeom prst="rect">
            <a:avLst/>
          </a:prstGeom>
        </p:spPr>
        <p:txBody>
          <a:bodyPr wrap="square">
            <a:spAutoFit/>
          </a:bodyPr>
          <a:lstStyle/>
          <a:p>
            <a:r>
              <a:rPr lang="uk-UA" i="1" dirty="0" smtClean="0"/>
              <a:t>Переваги бального методу</a:t>
            </a:r>
            <a:r>
              <a:rPr lang="uk-UA" dirty="0" smtClean="0"/>
              <a:t>:</a:t>
            </a:r>
            <a:endParaRPr lang="en-US" sz="1400" dirty="0" smtClean="0"/>
          </a:p>
          <a:p>
            <a:pPr lvl="1"/>
            <a:r>
              <a:rPr lang="uk-UA" dirty="0" smtClean="0"/>
              <a:t>простота у використанні;</a:t>
            </a:r>
            <a:endParaRPr lang="en-US" sz="1400" dirty="0" smtClean="0"/>
          </a:p>
          <a:p>
            <a:pPr lvl="1"/>
            <a:r>
              <a:rPr lang="uk-UA" dirty="0" smtClean="0"/>
              <a:t>можливість використання статичних та динамічних показників.</a:t>
            </a:r>
            <a:endParaRPr lang="en-US" sz="1400" dirty="0" smtClean="0"/>
          </a:p>
          <a:p>
            <a:r>
              <a:rPr lang="uk-UA" i="1" dirty="0" smtClean="0"/>
              <a:t>Недоліки бального методу</a:t>
            </a:r>
            <a:r>
              <a:rPr lang="uk-UA" dirty="0" smtClean="0"/>
              <a:t>:</a:t>
            </a:r>
            <a:endParaRPr lang="en-US" sz="1400" dirty="0" smtClean="0"/>
          </a:p>
          <a:p>
            <a:pPr lvl="1"/>
            <a:r>
              <a:rPr lang="uk-UA" dirty="0" smtClean="0"/>
              <a:t>необхідність формування вибірки статичних та динамічних показників;</a:t>
            </a:r>
            <a:endParaRPr lang="en-US" sz="1400" dirty="0" smtClean="0"/>
          </a:p>
          <a:p>
            <a:pPr lvl="1"/>
            <a:r>
              <a:rPr lang="uk-UA" dirty="0" smtClean="0"/>
              <a:t>вимоги щодо знань організації закупівлі та оплати поставки.</a:t>
            </a:r>
          </a:p>
          <a:p>
            <a:r>
              <a:rPr lang="uk-UA" b="1" i="1" dirty="0"/>
              <a:t>Метод аналізу прибутковості від співпраці з постачальником </a:t>
            </a:r>
            <a:r>
              <a:rPr lang="uk-UA" dirty="0"/>
              <a:t>використовується у випадку поставки широкого асортименту товарів, призначених для подальшої реалізації споживачам. Суть даного методу полягає у розрахунку прибутку, який отримує замовник товарів у випадку поставки товару за визначеною ціною та за прогнозованих умов його подальшої реалізації споживачам (за прогнозованою ціною та строком реалізації). Під час розрахунку прибутку враховуються всі види доходів від співпраці з обраним постачальником (дохід від реалізації товарів, дохід від рекламування продукції постачальника, дохід від надання інформаційних послуг постачальникові, дохід від мерчандайзингу тощо). За даними розрахунку прибутку від співпраці з кожним із постачальників робиться висновок щодо вибору постачальника.</a:t>
            </a:r>
            <a:endParaRPr lang="en-US" dirty="0"/>
          </a:p>
          <a:p>
            <a:r>
              <a:rPr lang="uk-UA" b="1" i="1" dirty="0"/>
              <a:t>ABC аналіз постачальників </a:t>
            </a:r>
            <a:r>
              <a:rPr lang="uk-UA" dirty="0"/>
              <a:t>використовується для вибору постачальників (або виду матеріального ресурсу), які забезпечують замовникові найбільші за обсягами поставки.</a:t>
            </a:r>
            <a:endParaRPr lang="en-US" dirty="0"/>
          </a:p>
          <a:p>
            <a:r>
              <a:rPr lang="uk-UA" dirty="0"/>
              <a:t>АBC-аналіз дозволяє виділити об’єкти, які мають найбільший вплив на сумарний результат.</a:t>
            </a:r>
            <a:endParaRPr lang="en-US" dirty="0"/>
          </a:p>
          <a:p>
            <a:r>
              <a:rPr lang="uk-UA" dirty="0"/>
              <a:t>АВС аналіз дозволяє </a:t>
            </a:r>
            <a:r>
              <a:rPr lang="uk-UA" dirty="0" err="1"/>
              <a:t>ранжувати</a:t>
            </a:r>
            <a:r>
              <a:rPr lang="uk-UA" dirty="0"/>
              <a:t> та аналізувати будь-які об'єкти, які можна кількісно оцінити. Методика заснована на принципі </a:t>
            </a:r>
            <a:r>
              <a:rPr lang="uk-UA" dirty="0" err="1"/>
              <a:t>Парето</a:t>
            </a:r>
            <a:r>
              <a:rPr lang="uk-UA" dirty="0"/>
              <a:t> (принцип 20/80), який відкрив в 1897 році італійський економіст </a:t>
            </a:r>
            <a:r>
              <a:rPr lang="uk-UA" dirty="0" err="1"/>
              <a:t>Парето</a:t>
            </a:r>
            <a:r>
              <a:rPr lang="uk-UA" dirty="0"/>
              <a:t>. У найбільш загальному вигляді він </a:t>
            </a:r>
            <a:r>
              <a:rPr lang="uk-UA" dirty="0" err="1"/>
              <a:t>формулюється</a:t>
            </a:r>
            <a:r>
              <a:rPr lang="uk-UA" dirty="0"/>
              <a:t> так: «20 % зусиль дають 80 % результату». В аналізі постачальників його формулювання трактується наступним чином: 80 % потреби у матеріальних потоках підприємства забезпечують 20 % постачальників. Розірвання відносин з одним із них може призвести до різкого погіршення стану матеріального постачання підприємства.</a:t>
            </a:r>
            <a:endParaRPr lang="en-US" dirty="0"/>
          </a:p>
          <a:p>
            <a:pPr lvl="1"/>
            <a:endParaRPr lang="en-US" sz="1400" dirty="0" smtClean="0"/>
          </a:p>
          <a:p>
            <a:pPr marR="305435" lvl="1">
              <a:spcAft>
                <a:spcPts val="0"/>
              </a:spcAft>
              <a:buSzPts val="1400"/>
              <a:tabLst>
                <a:tab pos="230505" algn="l"/>
              </a:tabLst>
            </a:pPr>
            <a:endParaRPr lang="uk-UA" spc="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40596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56328"/>
            <a:ext cx="12083143" cy="2185214"/>
          </a:xfrm>
          <a:prstGeom prst="rect">
            <a:avLst/>
          </a:prstGeom>
        </p:spPr>
        <p:txBody>
          <a:bodyPr wrap="square">
            <a:spAutoFit/>
          </a:bodyPr>
          <a:lstStyle/>
          <a:p>
            <a:pPr marL="97155" marR="1060450" indent="449580">
              <a:spcAft>
                <a:spcPts val="0"/>
              </a:spcAft>
            </a:pPr>
            <a:r>
              <a:rPr lang="uk-UA" sz="1600" dirty="0" smtClean="0">
                <a:effectLst/>
                <a:latin typeface="Times New Roman" panose="02020603050405020304" pitchFamily="18" charset="0"/>
                <a:ea typeface="Times New Roman" panose="02020603050405020304" pitchFamily="18" charset="0"/>
              </a:rPr>
              <a:t>Основна</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мета</a:t>
            </a:r>
            <a:r>
              <a:rPr lang="uk-UA" sz="1600" spc="-2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АВС-аналізу</a:t>
            </a:r>
            <a:r>
              <a:rPr lang="uk-UA" sz="1600" spc="-3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полягає</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у</a:t>
            </a:r>
            <a:r>
              <a:rPr lang="uk-UA" sz="1600" spc="-3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розподілі</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постачальників</a:t>
            </a:r>
            <a:r>
              <a:rPr lang="uk-UA" sz="1600" spc="-2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на три групи за величиною обсягів поставки матеріальних ресурсів </a:t>
            </a:r>
            <a:r>
              <a:rPr lang="uk-UA" sz="1600" spc="-10" dirty="0" smtClean="0">
                <a:effectLst/>
                <a:latin typeface="Times New Roman" panose="02020603050405020304" pitchFamily="18" charset="0"/>
                <a:ea typeface="Times New Roman" panose="02020603050405020304" pitchFamily="18" charset="0"/>
              </a:rPr>
              <a:t>замовникові:</a:t>
            </a:r>
            <a:endParaRPr lang="en-US" sz="1600" dirty="0" smtClean="0">
              <a:effectLst/>
              <a:latin typeface="Times New Roman" panose="02020603050405020304" pitchFamily="18" charset="0"/>
              <a:ea typeface="Times New Roman" panose="02020603050405020304" pitchFamily="18" charset="0"/>
            </a:endParaRPr>
          </a:p>
          <a:p>
            <a:pPr marL="742950" lvl="1" indent="-285750">
              <a:lnSpc>
                <a:spcPts val="1605"/>
              </a:lnSpc>
              <a:spcAft>
                <a:spcPts val="0"/>
              </a:spcAft>
              <a:buSzPts val="1400"/>
              <a:buFont typeface="Times New Roman" panose="02020603050405020304" pitchFamily="18" charset="0"/>
              <a:buChar char="–"/>
              <a:tabLst>
                <a:tab pos="230505" algn="l"/>
              </a:tabLst>
            </a:pPr>
            <a:r>
              <a:rPr lang="uk-UA" sz="1600" spc="0" dirty="0" smtClean="0">
                <a:effectLst/>
                <a:latin typeface="Times New Roman" panose="02020603050405020304" pitchFamily="18" charset="0"/>
                <a:ea typeface="Times New Roman" panose="02020603050405020304" pitchFamily="18" charset="0"/>
              </a:rPr>
              <a:t>група</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А</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a:t>
            </a:r>
            <a:r>
              <a:rPr lang="uk-UA" sz="1600" spc="-1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постачальники,</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які</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поставляють</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до</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80</a:t>
            </a:r>
            <a:r>
              <a:rPr lang="uk-UA" sz="1600" spc="-1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a:t>
            </a:r>
            <a:r>
              <a:rPr lang="uk-UA" sz="1600" spc="-2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ресурсів;</a:t>
            </a:r>
            <a:endParaRPr lang="en-US" sz="1600" spc="0" dirty="0" smtClean="0">
              <a:effectLst/>
              <a:latin typeface="Times New Roman" panose="02020603050405020304" pitchFamily="18" charset="0"/>
              <a:ea typeface="Times New Roman" panose="02020603050405020304" pitchFamily="18" charset="0"/>
            </a:endParaRPr>
          </a:p>
          <a:p>
            <a:pPr marL="742950" lvl="1" indent="-285750">
              <a:lnSpc>
                <a:spcPts val="1610"/>
              </a:lnSpc>
              <a:spcBef>
                <a:spcPts val="10"/>
              </a:spcBef>
              <a:spcAft>
                <a:spcPts val="0"/>
              </a:spcAft>
              <a:buSzPts val="1400"/>
              <a:buFont typeface="Times New Roman" panose="02020603050405020304" pitchFamily="18" charset="0"/>
              <a:buChar char="–"/>
              <a:tabLst>
                <a:tab pos="230505" algn="l"/>
              </a:tabLst>
            </a:pPr>
            <a:r>
              <a:rPr lang="uk-UA" sz="1600" spc="0" dirty="0" smtClean="0">
                <a:effectLst/>
                <a:latin typeface="Times New Roman" panose="02020603050405020304" pitchFamily="18" charset="0"/>
                <a:ea typeface="Times New Roman" panose="02020603050405020304" pitchFamily="18" charset="0"/>
              </a:rPr>
              <a:t>група</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В</a:t>
            </a:r>
            <a:r>
              <a:rPr lang="uk-UA" sz="1600" spc="-1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постачальники,</a:t>
            </a:r>
            <a:r>
              <a:rPr lang="uk-UA" sz="1600" spc="-1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які</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поставляють</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до</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15</a:t>
            </a:r>
            <a:r>
              <a:rPr lang="uk-UA" sz="1600" spc="-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a:t>
            </a:r>
            <a:r>
              <a:rPr lang="uk-UA" sz="1600" spc="-2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ресурсів;</a:t>
            </a:r>
            <a:endParaRPr lang="en-US" sz="1600" spc="0" dirty="0" smtClean="0">
              <a:effectLst/>
              <a:latin typeface="Times New Roman" panose="02020603050405020304" pitchFamily="18" charset="0"/>
              <a:ea typeface="Times New Roman" panose="02020603050405020304" pitchFamily="18" charset="0"/>
            </a:endParaRPr>
          </a:p>
          <a:p>
            <a:pPr marL="742950" lvl="1" indent="-285750">
              <a:lnSpc>
                <a:spcPts val="1610"/>
              </a:lnSpc>
              <a:spcAft>
                <a:spcPts val="0"/>
              </a:spcAft>
              <a:buSzPts val="1400"/>
              <a:buFont typeface="Times New Roman" panose="02020603050405020304" pitchFamily="18" charset="0"/>
              <a:buChar char="–"/>
              <a:tabLst>
                <a:tab pos="230505" algn="l"/>
              </a:tabLst>
            </a:pPr>
            <a:r>
              <a:rPr lang="uk-UA" sz="1600" spc="0" dirty="0" smtClean="0">
                <a:effectLst/>
                <a:latin typeface="Times New Roman" panose="02020603050405020304" pitchFamily="18" charset="0"/>
                <a:ea typeface="Times New Roman" panose="02020603050405020304" pitchFamily="18" charset="0"/>
              </a:rPr>
              <a:t>група</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С</a:t>
            </a:r>
            <a:r>
              <a:rPr lang="uk-UA" sz="1600" spc="-1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постачальники,</a:t>
            </a:r>
            <a:r>
              <a:rPr lang="uk-UA" sz="1600" spc="-1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які</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поставляють</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до</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5</a:t>
            </a:r>
            <a:r>
              <a:rPr lang="uk-UA" sz="1600" spc="-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a:t>
            </a:r>
            <a:r>
              <a:rPr lang="uk-UA" sz="1600" spc="-2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ресурсів.</a:t>
            </a:r>
            <a:endParaRPr lang="en-US" sz="1600" spc="0" dirty="0" smtClean="0">
              <a:effectLst/>
              <a:latin typeface="Times New Roman" panose="02020603050405020304" pitchFamily="18" charset="0"/>
              <a:ea typeface="Times New Roman" panose="02020603050405020304" pitchFamily="18" charset="0"/>
            </a:endParaRPr>
          </a:p>
          <a:p>
            <a:pPr marL="182880" indent="455930">
              <a:spcAft>
                <a:spcPts val="0"/>
              </a:spcAft>
            </a:pPr>
            <a:r>
              <a:rPr lang="uk-UA" sz="1600" dirty="0" smtClean="0">
                <a:effectLst/>
                <a:latin typeface="Times New Roman" panose="02020603050405020304" pitchFamily="18" charset="0"/>
                <a:ea typeface="Times New Roman" panose="02020603050405020304" pitchFamily="18" charset="0"/>
              </a:rPr>
              <a:t>Як</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правило,</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розрізняють</a:t>
            </a:r>
            <a:r>
              <a:rPr lang="uk-UA" sz="1600" spc="-2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три</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групи</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постачальників.</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А</a:t>
            </a:r>
            <a:r>
              <a:rPr lang="uk-UA" sz="1600" spc="-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a:t>
            </a:r>
            <a:r>
              <a:rPr lang="uk-UA" sz="1600" spc="-2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постачальники</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a:t>
            </a:r>
            <a:r>
              <a:rPr lang="uk-UA" sz="1600" spc="20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ті,</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 якими підприємство здійснює приблизно 75 % обігу, такий обіг дають приблизно 5</a:t>
            </a:r>
            <a:endParaRPr lang="en-US" sz="1600" dirty="0" smtClean="0">
              <a:effectLst/>
              <a:latin typeface="Times New Roman" panose="02020603050405020304" pitchFamily="18" charset="0"/>
              <a:ea typeface="Times New Roman" panose="02020603050405020304" pitchFamily="18" charset="0"/>
            </a:endParaRPr>
          </a:p>
          <a:p>
            <a:r>
              <a:rPr lang="uk-UA" sz="1600" dirty="0" smtClean="0">
                <a:effectLst/>
                <a:latin typeface="Times New Roman" panose="02020603050405020304" pitchFamily="18" charset="0"/>
                <a:ea typeface="Times New Roman" panose="02020603050405020304" pitchFamily="18" charset="0"/>
              </a:rPr>
              <a:t>%</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постачальників;</a:t>
            </a:r>
            <a:r>
              <a:rPr lang="uk-UA" sz="1600" spc="-2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постачальники</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(20</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a:t>
            </a:r>
            <a:r>
              <a:rPr lang="uk-UA" sz="1600" spc="-2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дають,</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як</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правило,</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20</a:t>
            </a:r>
            <a:r>
              <a:rPr lang="uk-UA" sz="1600" spc="20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обігу;</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для</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С – постачальників (75 %) обіг становить приблизно 5 %.</a:t>
            </a:r>
            <a:r>
              <a:rPr lang="uk-UA" sz="1600" spc="200" dirty="0" smtClean="0">
                <a:effectLst/>
                <a:latin typeface="Times New Roman" panose="02020603050405020304" pitchFamily="18" charset="0"/>
                <a:ea typeface="Times New Roman" panose="02020603050405020304" pitchFamily="18" charset="0"/>
              </a:rPr>
              <a:t> </a:t>
            </a:r>
            <a:endParaRPr lang="en-US" sz="1600" dirty="0"/>
          </a:p>
        </p:txBody>
      </p:sp>
      <p:pic>
        <p:nvPicPr>
          <p:cNvPr id="3" name="Рисунок 2"/>
          <p:cNvPicPr>
            <a:picLocks noChangeAspect="1"/>
          </p:cNvPicPr>
          <p:nvPr/>
        </p:nvPicPr>
        <p:blipFill>
          <a:blip r:embed="rId2"/>
          <a:stretch>
            <a:fillRect/>
          </a:stretch>
        </p:blipFill>
        <p:spPr>
          <a:xfrm>
            <a:off x="2398776" y="1998509"/>
            <a:ext cx="6845808" cy="2077212"/>
          </a:xfrm>
          <a:prstGeom prst="rect">
            <a:avLst/>
          </a:prstGeom>
        </p:spPr>
      </p:pic>
      <p:pic>
        <p:nvPicPr>
          <p:cNvPr id="4" name="Рисунок 3"/>
          <p:cNvPicPr>
            <a:picLocks noChangeAspect="1"/>
          </p:cNvPicPr>
          <p:nvPr/>
        </p:nvPicPr>
        <p:blipFill>
          <a:blip r:embed="rId3"/>
          <a:stretch>
            <a:fillRect/>
          </a:stretch>
        </p:blipFill>
        <p:spPr>
          <a:xfrm>
            <a:off x="2398776" y="3798025"/>
            <a:ext cx="6845808" cy="3154680"/>
          </a:xfrm>
          <a:prstGeom prst="rect">
            <a:avLst/>
          </a:prstGeom>
        </p:spPr>
      </p:pic>
    </p:spTree>
    <p:extLst>
      <p:ext uri="{BB962C8B-B14F-4D97-AF65-F5344CB8AC3E}">
        <p14:creationId xmlns:p14="http://schemas.microsoft.com/office/powerpoint/2010/main" val="3137055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880" y="258902"/>
            <a:ext cx="11913326" cy="6894195"/>
          </a:xfrm>
          <a:prstGeom prst="rect">
            <a:avLst/>
          </a:prstGeom>
        </p:spPr>
        <p:txBody>
          <a:bodyPr wrap="square">
            <a:spAutoFit/>
          </a:bodyPr>
          <a:lstStyle/>
          <a:p>
            <a:pPr marL="182880" marR="317500" indent="458470">
              <a:spcBef>
                <a:spcPts val="85"/>
              </a:spcBef>
              <a:spcAft>
                <a:spcPts val="0"/>
              </a:spcAft>
            </a:pPr>
            <a:r>
              <a:rPr lang="uk-UA" dirty="0">
                <a:latin typeface="Times New Roman" panose="02020603050405020304" pitchFamily="18" charset="0"/>
                <a:ea typeface="Times New Roman" panose="02020603050405020304" pitchFamily="18" charset="0"/>
              </a:rPr>
              <a:t>Проведений</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АВС</a:t>
            </a:r>
            <a:r>
              <a:rPr lang="uk-UA" spc="-10"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a:t>
            </a:r>
            <a:r>
              <a:rPr lang="uk-UA" i="1"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аналіз</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постачальників</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показує,</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найбільший</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внесок у формування загального обігу (75,4 %) робили всього два постачальники, які й склали групу А. У групу В увійшли три постачальники, на яких припадає 20,3</a:t>
            </a:r>
            <a:endParaRPr lang="en-US" dirty="0">
              <a:latin typeface="Times New Roman" panose="02020603050405020304" pitchFamily="18" charset="0"/>
              <a:ea typeface="Times New Roman" panose="02020603050405020304" pitchFamily="18" charset="0"/>
            </a:endParaRPr>
          </a:p>
          <a:p>
            <a:pPr marL="271145" marR="149225" indent="-88900">
              <a:spcBef>
                <a:spcPts val="5"/>
              </a:spcBef>
              <a:spcAft>
                <a:spcPts val="0"/>
              </a:spcAft>
            </a:pPr>
            <a:r>
              <a:rPr lang="uk-UA" dirty="0">
                <a:latin typeface="Times New Roman" panose="02020603050405020304" pitchFamily="18" charset="0"/>
                <a:ea typeface="Times New Roman" panose="02020603050405020304" pitchFamily="18" charset="0"/>
              </a:rPr>
              <a:t>%</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сукупного</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обігу.</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Інші</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4,3</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обігу</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забезпечували</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решта</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п'ять</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постачальників – група С.</a:t>
            </a:r>
            <a:endParaRPr lang="en-US" dirty="0">
              <a:latin typeface="Times New Roman" panose="02020603050405020304" pitchFamily="18" charset="0"/>
              <a:ea typeface="Times New Roman" panose="02020603050405020304" pitchFamily="18" charset="0"/>
            </a:endParaRPr>
          </a:p>
          <a:p>
            <a:pPr marL="184150" marR="267970" indent="457200" algn="just">
              <a:spcBef>
                <a:spcPts val="20"/>
              </a:spcBef>
              <a:spcAft>
                <a:spcPts val="0"/>
              </a:spcAft>
            </a:pPr>
            <a:r>
              <a:rPr lang="uk-UA" dirty="0">
                <a:latin typeface="Times New Roman" panose="02020603050405020304" pitchFamily="18" charset="0"/>
                <a:ea typeface="Times New Roman" panose="02020603050405020304" pitchFamily="18" charset="0"/>
              </a:rPr>
              <a:t>На основі цього аналізу можна зробити висновок про перевагу роботи з певними постачальниками для даного підприємства. Так, якщо витрати на заходи у сфері </a:t>
            </a:r>
            <a:r>
              <a:rPr lang="uk-UA" dirty="0" err="1">
                <a:latin typeface="Times New Roman" panose="02020603050405020304" pitchFamily="18" charset="0"/>
                <a:ea typeface="Times New Roman" panose="02020603050405020304" pitchFamily="18" charset="0"/>
              </a:rPr>
              <a:t>закупівель</a:t>
            </a:r>
            <a:r>
              <a:rPr lang="uk-UA" dirty="0">
                <a:latin typeface="Times New Roman" panose="02020603050405020304" pitchFamily="18" charset="0"/>
                <a:ea typeface="Times New Roman" panose="02020603050405020304" pitchFamily="18" charset="0"/>
              </a:rPr>
              <a:t> потрібно скоротити, то доцільно приділити увагу насамперед А – постачальникам, оскільки більш інтенсивна робота з ними може вплинути на загальний обіг підприємства.</a:t>
            </a:r>
            <a:endParaRPr lang="en-US" dirty="0">
              <a:latin typeface="Times New Roman" panose="02020603050405020304" pitchFamily="18" charset="0"/>
              <a:ea typeface="Times New Roman" panose="02020603050405020304" pitchFamily="18" charset="0"/>
            </a:endParaRPr>
          </a:p>
          <a:p>
            <a:pPr marL="97155" marR="113665" indent="449580" algn="just">
              <a:spcBef>
                <a:spcPts val="1205"/>
              </a:spcBef>
              <a:spcAft>
                <a:spcPts val="0"/>
              </a:spcAft>
            </a:pPr>
            <a:r>
              <a:rPr lang="uk-UA" b="1" i="1" dirty="0">
                <a:latin typeface="Times New Roman" panose="02020603050405020304" pitchFamily="18" charset="0"/>
                <a:ea typeface="Times New Roman" panose="02020603050405020304" pitchFamily="18" charset="0"/>
              </a:rPr>
              <a:t>ХYZ</a:t>
            </a:r>
            <a:r>
              <a:rPr lang="uk-UA" b="1" i="1" spc="-35"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a:t>
            </a:r>
            <a:r>
              <a:rPr lang="uk-UA" b="1" i="1" spc="-35"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аналіз</a:t>
            </a:r>
            <a:r>
              <a:rPr lang="uk-UA" b="1" i="1" spc="-25"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постачальників</a:t>
            </a:r>
            <a:r>
              <a:rPr lang="uk-UA" b="1" i="1"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використовується</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для</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ранжування</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постачальників (або виду</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матеріального</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ресурсу) за ознакою стійкості поставок протягом визначеного періоду часу.</a:t>
            </a:r>
            <a:endParaRPr lang="en-US" dirty="0">
              <a:latin typeface="Times New Roman" panose="02020603050405020304" pitchFamily="18" charset="0"/>
              <a:ea typeface="Times New Roman" panose="02020603050405020304" pitchFamily="18" charset="0"/>
            </a:endParaRPr>
          </a:p>
          <a:p>
            <a:pPr marL="97155" indent="449580">
              <a:spcBef>
                <a:spcPts val="5"/>
              </a:spcBef>
              <a:spcAft>
                <a:spcPts val="0"/>
              </a:spcAft>
            </a:pPr>
            <a:r>
              <a:rPr lang="uk-UA" dirty="0">
                <a:latin typeface="Times New Roman" panose="02020603050405020304" pitchFamily="18" charset="0"/>
                <a:ea typeface="Times New Roman" panose="02020603050405020304" pitchFamily="18" charset="0"/>
              </a:rPr>
              <a:t>У</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той</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час</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ABC-аналіз</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визначає</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найбільш</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значимого</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для</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підприємства постачальника (або вид матеріального ресурсу), XYZ-аналіз дозволяє оцінити рівномірність поставок</a:t>
            </a:r>
            <a:r>
              <a:rPr lang="uk-UA" dirty="0" smtClean="0">
                <a:latin typeface="Times New Roman" panose="02020603050405020304" pitchFamily="18" charset="0"/>
                <a:ea typeface="Times New Roman" panose="02020603050405020304" pitchFamily="18" charset="0"/>
              </a:rPr>
              <a:t>.</a:t>
            </a:r>
          </a:p>
          <a:p>
            <a:r>
              <a:rPr lang="uk-UA" b="1" i="1" dirty="0"/>
              <a:t>Метод згортання часткових критеріїв </a:t>
            </a:r>
            <a:r>
              <a:rPr lang="uk-UA" dirty="0"/>
              <a:t>використовується для розрахунку узагальненого показника оцінювання, на основі якого здійснюється вибір постачальника.</a:t>
            </a:r>
            <a:endParaRPr lang="en-US" dirty="0"/>
          </a:p>
          <a:p>
            <a:r>
              <a:rPr lang="uk-UA" dirty="0"/>
              <a:t>Для оцінювання постачальника використовуються критерії, які мають різну розмірність. Так, ціна вимірюється в гривнях, термін доставки – в днях, розмір знижок – у відсотках, умови платежу, спосіб доставки приймають значення: 0 або 1. Тому для зведення їх у єдиний показник виникає необхідність приведення їх до безрозмірного виду, що досягається нормалізацією критеріїв.</a:t>
            </a:r>
            <a:endParaRPr lang="en-US" dirty="0"/>
          </a:p>
          <a:p>
            <a:r>
              <a:rPr lang="uk-UA" dirty="0"/>
              <a:t>Нормоване значення узагальненого показника має визначатися як відношення натурального значення часткового критерію до значення деякого нормованого дільника.</a:t>
            </a:r>
            <a:endParaRPr lang="en-US" dirty="0"/>
          </a:p>
          <a:p>
            <a:r>
              <a:rPr lang="uk-UA" dirty="0"/>
              <a:t>В якості нормованого дільника можуть бути використані: а) найкращі значення критерію у вибірці;</a:t>
            </a:r>
            <a:endParaRPr lang="en-US" dirty="0"/>
          </a:p>
          <a:p>
            <a:r>
              <a:rPr lang="uk-UA" dirty="0"/>
              <a:t>б) середні значення умов співпраці; в) нормативні значення;</a:t>
            </a:r>
            <a:endParaRPr lang="en-US" dirty="0"/>
          </a:p>
          <a:p>
            <a:r>
              <a:rPr lang="uk-UA" dirty="0" smtClean="0"/>
              <a:t>г</a:t>
            </a:r>
            <a:r>
              <a:rPr lang="uk-UA" dirty="0"/>
              <a:t>) відстані між мінімальним та максимальним значенням у вибірці.</a:t>
            </a:r>
            <a:endParaRPr lang="en-US" dirty="0"/>
          </a:p>
          <a:p>
            <a:pPr marL="97155" indent="449580">
              <a:spcBef>
                <a:spcPts val="5"/>
              </a:spcBef>
              <a:spcAft>
                <a:spcPts val="0"/>
              </a:spcAft>
            </a:pP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86700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62329"/>
            <a:ext cx="11756573" cy="6268383"/>
          </a:xfrm>
          <a:prstGeom prst="rect">
            <a:avLst/>
          </a:prstGeom>
        </p:spPr>
        <p:txBody>
          <a:bodyPr wrap="square">
            <a:spAutoFit/>
          </a:bodyPr>
          <a:lstStyle/>
          <a:p>
            <a:pPr marL="97155" marR="317500" indent="449580">
              <a:spcBef>
                <a:spcPts val="910"/>
              </a:spcBef>
              <a:spcAft>
                <a:spcPts val="0"/>
              </a:spcAft>
            </a:pPr>
            <a:r>
              <a:rPr lang="uk-UA" sz="1400" dirty="0" smtClean="0">
                <a:effectLst/>
                <a:latin typeface="Times New Roman" panose="02020603050405020304" pitchFamily="18" charset="0"/>
                <a:ea typeface="Times New Roman" panose="02020603050405020304" pitchFamily="18" charset="0"/>
              </a:rPr>
              <a:t>Безперебійне постачання матеріальними ресурсами є</a:t>
            </a:r>
            <a:r>
              <a:rPr lang="uk-UA" sz="1400" spc="-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одним з пріоритетних завдань для керівника будь-якого підприємства. Від регулярного постачання залежить безперебійний випуск готової продукції та, відповідно до цього, можливість</a:t>
            </a:r>
            <a:r>
              <a:rPr lang="uk-UA" sz="1400" spc="-2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задовольняти</a:t>
            </a:r>
            <a:r>
              <a:rPr lang="uk-UA" sz="1400" spc="-1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замовлення</a:t>
            </a:r>
            <a:r>
              <a:rPr lang="uk-UA" sz="1400" spc="-3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клієнтів.</a:t>
            </a:r>
            <a:r>
              <a:rPr lang="uk-UA" sz="1400" spc="-2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Крім</a:t>
            </a:r>
            <a:r>
              <a:rPr lang="uk-UA" sz="1400" spc="-20"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того,</a:t>
            </a:r>
            <a:r>
              <a:rPr lang="uk-UA" sz="1400" spc="-2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своєчасне</a:t>
            </a:r>
            <a:r>
              <a:rPr lang="uk-UA" sz="1400" spc="-20"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забезпечення допоміжних підрозділів підприємства необхідними ресурсами дозволяє у запланований термін здійснювати обслуговування та ремонт обладнання.</a:t>
            </a:r>
            <a:endParaRPr lang="en-US" sz="1400" dirty="0" smtClean="0">
              <a:effectLst/>
              <a:latin typeface="Times New Roman" panose="02020603050405020304" pitchFamily="18" charset="0"/>
              <a:ea typeface="Times New Roman" panose="02020603050405020304" pitchFamily="18" charset="0"/>
            </a:endParaRPr>
          </a:p>
          <a:p>
            <a:pPr marL="547370">
              <a:lnSpc>
                <a:spcPts val="1610"/>
              </a:lnSpc>
              <a:spcAft>
                <a:spcPts val="0"/>
              </a:spcAft>
            </a:pPr>
            <a:r>
              <a:rPr lang="uk-UA" sz="1400" dirty="0" smtClean="0">
                <a:effectLst/>
                <a:latin typeface="Times New Roman" panose="02020603050405020304" pitchFamily="18" charset="0"/>
                <a:ea typeface="Times New Roman" panose="02020603050405020304" pitchFamily="18" charset="0"/>
              </a:rPr>
              <a:t>Процесу</a:t>
            </a:r>
            <a:r>
              <a:rPr lang="uk-UA" sz="1400" spc="-50"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вибору</a:t>
            </a:r>
            <a:r>
              <a:rPr lang="uk-UA" sz="1400" spc="-50"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постачальника</a:t>
            </a:r>
            <a:r>
              <a:rPr lang="uk-UA" sz="1400" spc="-3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передує</a:t>
            </a:r>
            <a:r>
              <a:rPr lang="uk-UA" sz="1400" spc="-3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ряд</a:t>
            </a:r>
            <a:r>
              <a:rPr lang="uk-UA" sz="1400" spc="-2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підготовчих</a:t>
            </a:r>
            <a:r>
              <a:rPr lang="uk-UA" sz="1400" spc="-30"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етапів,</a:t>
            </a:r>
            <a:r>
              <a:rPr lang="uk-UA" sz="1400" spc="-3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серед</a:t>
            </a:r>
            <a:r>
              <a:rPr lang="uk-UA" sz="1400" spc="-25" dirty="0" smtClean="0">
                <a:effectLst/>
                <a:latin typeface="Times New Roman" panose="02020603050405020304" pitchFamily="18" charset="0"/>
                <a:ea typeface="Times New Roman" panose="02020603050405020304" pitchFamily="18" charset="0"/>
              </a:rPr>
              <a:t> </a:t>
            </a:r>
            <a:r>
              <a:rPr lang="uk-UA" sz="1400" spc="-10" dirty="0" smtClean="0">
                <a:effectLst/>
                <a:latin typeface="Times New Roman" panose="02020603050405020304" pitchFamily="18" charset="0"/>
                <a:ea typeface="Times New Roman" panose="02020603050405020304" pitchFamily="18" charset="0"/>
              </a:rPr>
              <a:t>яких:</a:t>
            </a:r>
            <a:endParaRPr lang="en-US" sz="1400" dirty="0" smtClean="0">
              <a:effectLst/>
              <a:latin typeface="Times New Roman" panose="02020603050405020304" pitchFamily="18" charset="0"/>
              <a:ea typeface="Times New Roman" panose="02020603050405020304" pitchFamily="18" charset="0"/>
            </a:endParaRPr>
          </a:p>
          <a:p>
            <a:pPr marL="342900" marR="155575" lvl="0" indent="-342900">
              <a:spcAft>
                <a:spcPts val="0"/>
              </a:spcAft>
              <a:buSzPts val="1400"/>
              <a:buFont typeface="Times New Roman" panose="02020603050405020304" pitchFamily="18" charset="0"/>
              <a:buAutoNum type="arabicPeriod"/>
              <a:tabLst>
                <a:tab pos="546100" algn="l"/>
              </a:tabLst>
            </a:pPr>
            <a:r>
              <a:rPr lang="uk-UA" sz="1400" b="1" i="1" spc="0" dirty="0" smtClean="0">
                <a:effectLst/>
                <a:latin typeface="Times New Roman" panose="02020603050405020304" pitchFamily="18" charset="0"/>
                <a:ea typeface="Times New Roman" panose="02020603050405020304" pitchFamily="18" charset="0"/>
              </a:rPr>
              <a:t>Ідентифікація</a:t>
            </a:r>
            <a:r>
              <a:rPr lang="uk-UA" sz="1400" b="1" i="1" spc="-25" dirty="0" smtClean="0">
                <a:effectLst/>
                <a:latin typeface="Times New Roman" panose="02020603050405020304" pitchFamily="18" charset="0"/>
                <a:ea typeface="Times New Roman" panose="02020603050405020304" pitchFamily="18" charset="0"/>
              </a:rPr>
              <a:t> </a:t>
            </a:r>
            <a:r>
              <a:rPr lang="uk-UA" sz="1400" b="1" i="1" spc="0" dirty="0" smtClean="0">
                <a:effectLst/>
                <a:latin typeface="Times New Roman" panose="02020603050405020304" pitchFamily="18" charset="0"/>
                <a:ea typeface="Times New Roman" panose="02020603050405020304" pitchFamily="18" charset="0"/>
              </a:rPr>
              <a:t>потреб</a:t>
            </a:r>
            <a:r>
              <a:rPr lang="uk-UA" sz="1400" b="1" i="1"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визначення</a:t>
            </a:r>
            <a:r>
              <a:rPr lang="uk-UA" sz="1400" spc="-35"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потреб</a:t>
            </a:r>
            <a:r>
              <a:rPr lang="uk-UA" sz="1400" spc="-1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виробництва</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чи</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споживчих</a:t>
            </a:r>
            <a:r>
              <a:rPr lang="uk-UA" sz="1400" spc="-35"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потреб, які ми повинні задовольнити;</a:t>
            </a:r>
            <a:endParaRPr lang="en-US" sz="1400" spc="0" dirty="0" smtClean="0">
              <a:effectLst/>
              <a:latin typeface="Times New Roman" panose="02020603050405020304" pitchFamily="18" charset="0"/>
              <a:ea typeface="Times New Roman" panose="02020603050405020304" pitchFamily="18" charset="0"/>
            </a:endParaRPr>
          </a:p>
          <a:p>
            <a:pPr marL="342900" marR="266700" lvl="0" indent="-342900">
              <a:spcAft>
                <a:spcPts val="0"/>
              </a:spcAft>
              <a:buSzPts val="1400"/>
              <a:buFont typeface="Times New Roman" panose="02020603050405020304" pitchFamily="18" charset="0"/>
              <a:buAutoNum type="arabicPeriod"/>
              <a:tabLst>
                <a:tab pos="591185" algn="l"/>
              </a:tabLst>
            </a:pPr>
            <a:r>
              <a:rPr lang="uk-UA" sz="1400" b="1" i="1" spc="0" dirty="0" smtClean="0">
                <a:effectLst/>
                <a:latin typeface="Times New Roman" panose="02020603050405020304" pitchFamily="18" charset="0"/>
                <a:ea typeface="Times New Roman" panose="02020603050405020304" pitchFamily="18" charset="0"/>
              </a:rPr>
              <a:t>Прийняття</a:t>
            </a:r>
            <a:r>
              <a:rPr lang="uk-UA" sz="1400" b="1" i="1" spc="-40" dirty="0" smtClean="0">
                <a:effectLst/>
                <a:latin typeface="Times New Roman" panose="02020603050405020304" pitchFamily="18" charset="0"/>
                <a:ea typeface="Times New Roman" panose="02020603050405020304" pitchFamily="18" charset="0"/>
              </a:rPr>
              <a:t> </a:t>
            </a:r>
            <a:r>
              <a:rPr lang="uk-UA" sz="1400" b="1" i="1" spc="0" dirty="0" smtClean="0">
                <a:effectLst/>
                <a:latin typeface="Times New Roman" panose="02020603050405020304" pitchFamily="18" charset="0"/>
                <a:ea typeface="Times New Roman" panose="02020603050405020304" pitchFamily="18" charset="0"/>
              </a:rPr>
              <a:t>рішення</a:t>
            </a:r>
            <a:r>
              <a:rPr lang="uk-UA" sz="1400" b="1" i="1" spc="-25" dirty="0" smtClean="0">
                <a:effectLst/>
                <a:latin typeface="Times New Roman" panose="02020603050405020304" pitchFamily="18" charset="0"/>
                <a:ea typeface="Times New Roman" panose="02020603050405020304" pitchFamily="18" charset="0"/>
              </a:rPr>
              <a:t> </a:t>
            </a:r>
            <a:r>
              <a:rPr lang="uk-UA" sz="1400" b="1" i="1" spc="0" dirty="0" smtClean="0">
                <a:effectLst/>
                <a:latin typeface="Times New Roman" panose="02020603050405020304" pitchFamily="18" charset="0"/>
                <a:ea typeface="Times New Roman" panose="02020603050405020304" pitchFamily="18" charset="0"/>
              </a:rPr>
              <a:t>„зробити</a:t>
            </a:r>
            <a:r>
              <a:rPr lang="uk-UA" sz="1400" b="1" i="1" spc="-20" dirty="0" smtClean="0">
                <a:effectLst/>
                <a:latin typeface="Times New Roman" panose="02020603050405020304" pitchFamily="18" charset="0"/>
                <a:ea typeface="Times New Roman" panose="02020603050405020304" pitchFamily="18" charset="0"/>
              </a:rPr>
              <a:t> </a:t>
            </a:r>
            <a:r>
              <a:rPr lang="uk-UA" sz="1400" b="1" i="1" spc="0" dirty="0" smtClean="0">
                <a:effectLst/>
                <a:latin typeface="Times New Roman" panose="02020603050405020304" pitchFamily="18" charset="0"/>
                <a:ea typeface="Times New Roman" panose="02020603050405020304" pitchFamily="18" charset="0"/>
              </a:rPr>
              <a:t>чи</a:t>
            </a:r>
            <a:r>
              <a:rPr lang="uk-UA" sz="1400" b="1" i="1" spc="-20" dirty="0" smtClean="0">
                <a:effectLst/>
                <a:latin typeface="Times New Roman" panose="02020603050405020304" pitchFamily="18" charset="0"/>
                <a:ea typeface="Times New Roman" panose="02020603050405020304" pitchFamily="18" charset="0"/>
              </a:rPr>
              <a:t> </a:t>
            </a:r>
            <a:r>
              <a:rPr lang="uk-UA" sz="1400" b="1" i="1" spc="0" dirty="0" smtClean="0">
                <a:effectLst/>
                <a:latin typeface="Times New Roman" panose="02020603050405020304" pitchFamily="18" charset="0"/>
                <a:ea typeface="Times New Roman" panose="02020603050405020304" pitchFamily="18" charset="0"/>
              </a:rPr>
              <a:t>купити”</a:t>
            </a:r>
            <a:r>
              <a:rPr lang="uk-UA" sz="1400" b="1" i="1" spc="-1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перш</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ніж</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визначати</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можливих постачальників слід відповісти на основне питання: чи не вигідніше підприємству самому виробляти окремі види матеріальних ресурсів чим купувати в інших;</a:t>
            </a:r>
            <a:endParaRPr lang="en-US" sz="1400" spc="0" dirty="0" smtClean="0">
              <a:effectLst/>
              <a:latin typeface="Times New Roman" panose="02020603050405020304" pitchFamily="18" charset="0"/>
              <a:ea typeface="Times New Roman" panose="02020603050405020304" pitchFamily="18" charset="0"/>
            </a:endParaRPr>
          </a:p>
          <a:p>
            <a:pPr marL="342900" marR="690245" lvl="0" indent="-342900">
              <a:spcBef>
                <a:spcPts val="5"/>
              </a:spcBef>
              <a:spcAft>
                <a:spcPts val="0"/>
              </a:spcAft>
              <a:buSzPts val="1400"/>
              <a:buFont typeface="Times New Roman" panose="02020603050405020304" pitchFamily="18" charset="0"/>
              <a:buAutoNum type="arabicPeriod"/>
              <a:tabLst>
                <a:tab pos="546100" algn="l"/>
              </a:tabLst>
            </a:pPr>
            <a:r>
              <a:rPr lang="uk-UA" sz="1400" b="1" i="1" spc="0" dirty="0" smtClean="0">
                <a:effectLst/>
                <a:latin typeface="Times New Roman" panose="02020603050405020304" pitchFamily="18" charset="0"/>
                <a:ea typeface="Times New Roman" panose="02020603050405020304" pitchFamily="18" charset="0"/>
              </a:rPr>
              <a:t>Визначення типів </a:t>
            </a:r>
            <a:r>
              <a:rPr lang="uk-UA" sz="1400" b="1" i="1" spc="0" dirty="0" err="1" smtClean="0">
                <a:effectLst/>
                <a:latin typeface="Times New Roman" panose="02020603050405020304" pitchFamily="18" charset="0"/>
                <a:ea typeface="Times New Roman" panose="02020603050405020304" pitchFamily="18" charset="0"/>
              </a:rPr>
              <a:t>закупівель</a:t>
            </a:r>
            <a:r>
              <a:rPr lang="uk-UA" sz="1400" b="1" i="1" spc="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 найпоширенішими типами організації </a:t>
            </a:r>
            <a:r>
              <a:rPr lang="uk-UA" sz="1400" spc="0" dirty="0" err="1" smtClean="0">
                <a:effectLst/>
                <a:latin typeface="Times New Roman" panose="02020603050405020304" pitchFamily="18" charset="0"/>
                <a:ea typeface="Times New Roman" panose="02020603050405020304" pitchFamily="18" charset="0"/>
              </a:rPr>
              <a:t>закупівель</a:t>
            </a:r>
            <a:r>
              <a:rPr lang="uk-UA" sz="1400" spc="0" dirty="0" smtClean="0">
                <a:effectLst/>
                <a:latin typeface="Times New Roman" panose="02020603050405020304" pitchFamily="18" charset="0"/>
                <a:ea typeface="Times New Roman" panose="02020603050405020304" pitchFamily="18" charset="0"/>
              </a:rPr>
              <a:t> матеріальних ресурсів в залежності від їх тривалості і складності є: закупки,</a:t>
            </a:r>
            <a:r>
              <a:rPr lang="uk-UA" sz="1400" spc="-3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які</a:t>
            </a:r>
            <a:r>
              <a:rPr lang="uk-UA" sz="1400" spc="-35"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постійно</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повторюються;</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модифіковані</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закупки,</a:t>
            </a:r>
            <a:r>
              <a:rPr lang="uk-UA" sz="1400" spc="-4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в</a:t>
            </a:r>
            <a:r>
              <a:rPr lang="uk-UA" sz="1400" spc="-3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яких</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змінюється постачальник або окремі параметри товарів; повністю нові закупки</a:t>
            </a:r>
            <a:endParaRPr lang="en-US" sz="1400" spc="0" dirty="0" smtClean="0">
              <a:effectLst/>
              <a:latin typeface="Times New Roman" panose="02020603050405020304" pitchFamily="18" charset="0"/>
              <a:ea typeface="Times New Roman" panose="02020603050405020304" pitchFamily="18" charset="0"/>
            </a:endParaRPr>
          </a:p>
          <a:p>
            <a:pPr marL="97155">
              <a:spcAft>
                <a:spcPts val="0"/>
              </a:spcAft>
            </a:pPr>
            <a:r>
              <a:rPr lang="uk-UA" sz="1400" dirty="0" smtClean="0">
                <a:effectLst/>
                <a:latin typeface="Times New Roman" panose="02020603050405020304" pitchFamily="18" charset="0"/>
                <a:ea typeface="Times New Roman" panose="02020603050405020304" pitchFamily="18" charset="0"/>
              </a:rPr>
              <a:t> Послідовність</a:t>
            </a:r>
            <a:r>
              <a:rPr lang="uk-UA" sz="1400" spc="-40"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етапів</a:t>
            </a:r>
            <a:r>
              <a:rPr lang="uk-UA" sz="1400" spc="-3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вибору</a:t>
            </a:r>
            <a:r>
              <a:rPr lang="uk-UA" sz="1400" spc="-50" dirty="0" smtClean="0">
                <a:effectLst/>
                <a:latin typeface="Times New Roman" panose="02020603050405020304" pitchFamily="18" charset="0"/>
                <a:ea typeface="Times New Roman" panose="02020603050405020304" pitchFamily="18" charset="0"/>
              </a:rPr>
              <a:t> </a:t>
            </a:r>
            <a:r>
              <a:rPr lang="uk-UA" sz="1400" spc="-10" dirty="0" smtClean="0">
                <a:effectLst/>
                <a:latin typeface="Times New Roman" panose="02020603050405020304" pitchFamily="18" charset="0"/>
                <a:ea typeface="Times New Roman" panose="02020603050405020304" pitchFamily="18" charset="0"/>
              </a:rPr>
              <a:t>постачальника:</a:t>
            </a:r>
            <a:endParaRPr lang="en-US" sz="1400" dirty="0" smtClean="0">
              <a:effectLst/>
              <a:latin typeface="Times New Roman" panose="02020603050405020304" pitchFamily="18" charset="0"/>
              <a:ea typeface="Times New Roman" panose="02020603050405020304" pitchFamily="18" charset="0"/>
            </a:endParaRPr>
          </a:p>
          <a:p>
            <a:pPr marL="342900" marR="460375" lvl="0" indent="-342900">
              <a:spcAft>
                <a:spcPts val="0"/>
              </a:spcAft>
              <a:buSzPts val="1400"/>
              <a:buFont typeface="Times New Roman" panose="02020603050405020304" pitchFamily="18" charset="0"/>
              <a:buAutoNum type="arabicPeriod"/>
              <a:tabLst>
                <a:tab pos="553720" algn="l"/>
                <a:tab pos="554990" algn="l"/>
              </a:tabLst>
            </a:pPr>
            <a:r>
              <a:rPr lang="uk-UA" sz="1400" b="1" i="1" spc="0" dirty="0" smtClean="0">
                <a:effectLst/>
                <a:latin typeface="Times New Roman" panose="02020603050405020304" pitchFamily="18" charset="0"/>
                <a:ea typeface="Times New Roman" panose="02020603050405020304" pitchFamily="18" charset="0"/>
              </a:rPr>
              <a:t>Пошук</a:t>
            </a:r>
            <a:r>
              <a:rPr lang="uk-UA" sz="1400" b="1" i="1" spc="-25" dirty="0" smtClean="0">
                <a:effectLst/>
                <a:latin typeface="Times New Roman" panose="02020603050405020304" pitchFamily="18" charset="0"/>
                <a:ea typeface="Times New Roman" panose="02020603050405020304" pitchFamily="18" charset="0"/>
              </a:rPr>
              <a:t> </a:t>
            </a:r>
            <a:r>
              <a:rPr lang="uk-UA" sz="1400" b="1" i="1" spc="0" dirty="0" smtClean="0">
                <a:effectLst/>
                <a:latin typeface="Times New Roman" panose="02020603050405020304" pitchFamily="18" charset="0"/>
                <a:ea typeface="Times New Roman" panose="02020603050405020304" pitchFamily="18" charset="0"/>
              </a:rPr>
              <a:t>потенційних</a:t>
            </a:r>
            <a:r>
              <a:rPr lang="uk-UA" sz="1400" b="1" i="1" spc="-15" dirty="0" smtClean="0">
                <a:effectLst/>
                <a:latin typeface="Times New Roman" panose="02020603050405020304" pitchFamily="18" charset="0"/>
                <a:ea typeface="Times New Roman" panose="02020603050405020304" pitchFamily="18" charset="0"/>
              </a:rPr>
              <a:t> </a:t>
            </a:r>
            <a:r>
              <a:rPr lang="uk-UA" sz="1400" b="1" i="1" spc="0" dirty="0" smtClean="0">
                <a:effectLst/>
                <a:latin typeface="Times New Roman" panose="02020603050405020304" pitchFamily="18" charset="0"/>
                <a:ea typeface="Times New Roman" panose="02020603050405020304" pitchFamily="18" charset="0"/>
              </a:rPr>
              <a:t>постачальників.</a:t>
            </a:r>
            <a:r>
              <a:rPr lang="uk-UA" sz="1400" b="1" i="1" spc="-3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При</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цьому</a:t>
            </a:r>
            <a:r>
              <a:rPr lang="uk-UA" sz="1400" spc="-4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можуть</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бути</a:t>
            </a:r>
            <a:r>
              <a:rPr lang="uk-UA" sz="1400" spc="-20" dirty="0" smtClean="0">
                <a:effectLst/>
                <a:latin typeface="Times New Roman" panose="02020603050405020304" pitchFamily="18" charset="0"/>
                <a:ea typeface="Times New Roman" panose="02020603050405020304" pitchFamily="18" charset="0"/>
              </a:rPr>
              <a:t> </a:t>
            </a:r>
            <a:r>
              <a:rPr lang="uk-UA" sz="1400" spc="0" dirty="0" smtClean="0">
                <a:effectLst/>
                <a:latin typeface="Times New Roman" panose="02020603050405020304" pitchFamily="18" charset="0"/>
                <a:ea typeface="Times New Roman" panose="02020603050405020304" pitchFamily="18" charset="0"/>
              </a:rPr>
              <a:t>використані наступні методи:</a:t>
            </a:r>
            <a:endParaRPr lang="en-US" sz="1400" spc="0" dirty="0" smtClean="0">
              <a:effectLst/>
              <a:latin typeface="Times New Roman" panose="02020603050405020304" pitchFamily="18" charset="0"/>
              <a:ea typeface="Times New Roman" panose="02020603050405020304" pitchFamily="18" charset="0"/>
            </a:endParaRPr>
          </a:p>
          <a:p>
            <a:pPr marL="742950" marR="131445" lvl="1" indent="-285750">
              <a:spcAft>
                <a:spcPts val="0"/>
              </a:spcAft>
              <a:buSzPts val="1400"/>
              <a:buFont typeface="Symbol" panose="05050102010706020507" pitchFamily="18" charset="2"/>
              <a:buChar char=""/>
              <a:tabLst>
                <a:tab pos="547370" algn="l"/>
              </a:tabLst>
            </a:pPr>
            <a:r>
              <a:rPr lang="uk-UA" sz="1400" spc="0" dirty="0" smtClean="0">
                <a:effectLst/>
                <a:latin typeface="Times New Roman" panose="02020603050405020304" pitchFamily="18" charset="0"/>
                <a:ea typeface="Symbol" panose="05050102010706020507" pitchFamily="18" charset="2"/>
                <a:cs typeface="Symbol" panose="05050102010706020507" pitchFamily="18" charset="2"/>
              </a:rPr>
              <a:t>оголошення конкурсу (тендеру) Вони проводяться у тому випадку, коли передбачається налагоджування довгострокових </a:t>
            </a:r>
            <a:r>
              <a:rPr lang="uk-UA" sz="1400" spc="0" dirty="0" err="1" smtClean="0">
                <a:effectLst/>
                <a:latin typeface="Times New Roman" panose="02020603050405020304" pitchFamily="18" charset="0"/>
                <a:ea typeface="Symbol" panose="05050102010706020507" pitchFamily="18" charset="2"/>
                <a:cs typeface="Symbol" panose="05050102010706020507" pitchFamily="18" charset="2"/>
              </a:rPr>
              <a:t>зв’язків</a:t>
            </a:r>
            <a:r>
              <a:rPr lang="uk-UA" sz="1400" spc="0" dirty="0" smtClean="0">
                <a:effectLst/>
                <a:latin typeface="Times New Roman" panose="02020603050405020304" pitchFamily="18" charset="0"/>
                <a:ea typeface="Symbol" panose="05050102010706020507" pitchFamily="18" charset="2"/>
                <a:cs typeface="Symbol" panose="05050102010706020507" pitchFamily="18" charset="2"/>
              </a:rPr>
              <a:t> між постачальником і споживачем і вигідні для обох сторін угоди. Постачальник одержує чітке уявлення про умови роботи із споживачем. Споживач обирає найкращого постачальника. Організація конкурсних торгів є складною та багатоплановою роботою. Для цього потрібно</a:t>
            </a:r>
            <a:r>
              <a:rPr lang="uk-UA" sz="1400" spc="-35" dirty="0" smtClean="0">
                <a:effectLst/>
                <a:latin typeface="Times New Roman" panose="02020603050405020304" pitchFamily="18" charset="0"/>
                <a:ea typeface="Symbol" panose="05050102010706020507" pitchFamily="18" charset="2"/>
                <a:cs typeface="Symbol" panose="05050102010706020507" pitchFamily="18" charset="2"/>
              </a:rPr>
              <a:t> </a:t>
            </a:r>
            <a:r>
              <a:rPr lang="uk-UA" sz="1400" spc="0" dirty="0" smtClean="0">
                <a:effectLst/>
                <a:latin typeface="Times New Roman" panose="02020603050405020304" pitchFamily="18" charset="0"/>
                <a:ea typeface="Symbol" panose="05050102010706020507" pitchFamily="18" charset="2"/>
                <a:cs typeface="Symbol" panose="05050102010706020507" pitchFamily="18" charset="2"/>
              </a:rPr>
              <a:t>провести</a:t>
            </a:r>
            <a:r>
              <a:rPr lang="uk-UA" sz="1400" spc="-20" dirty="0" smtClean="0">
                <a:effectLst/>
                <a:latin typeface="Times New Roman" panose="02020603050405020304" pitchFamily="18" charset="0"/>
                <a:ea typeface="Symbol" panose="05050102010706020507" pitchFamily="18" charset="2"/>
                <a:cs typeface="Symbol" panose="05050102010706020507" pitchFamily="18" charset="2"/>
              </a:rPr>
              <a:t> </a:t>
            </a:r>
            <a:r>
              <a:rPr lang="uk-UA" sz="1400" spc="0" dirty="0" smtClean="0">
                <a:effectLst/>
                <a:latin typeface="Times New Roman" panose="02020603050405020304" pitchFamily="18" charset="0"/>
                <a:ea typeface="Symbol" panose="05050102010706020507" pitchFamily="18" charset="2"/>
                <a:cs typeface="Symbol" panose="05050102010706020507" pitchFamily="18" charset="2"/>
              </a:rPr>
              <a:t>відповідну</a:t>
            </a:r>
            <a:r>
              <a:rPr lang="uk-UA" sz="1400" spc="-40" dirty="0" smtClean="0">
                <a:effectLst/>
                <a:latin typeface="Times New Roman" panose="02020603050405020304" pitchFamily="18" charset="0"/>
                <a:ea typeface="Symbol" panose="05050102010706020507" pitchFamily="18" charset="2"/>
                <a:cs typeface="Symbol" panose="05050102010706020507" pitchFamily="18" charset="2"/>
              </a:rPr>
              <a:t> </a:t>
            </a:r>
            <a:r>
              <a:rPr lang="uk-UA" sz="1400" spc="0" dirty="0" smtClean="0">
                <a:effectLst/>
                <a:latin typeface="Times New Roman" panose="02020603050405020304" pitchFamily="18" charset="0"/>
                <a:ea typeface="Symbol" panose="05050102010706020507" pitchFamily="18" charset="2"/>
                <a:cs typeface="Symbol" panose="05050102010706020507" pitchFamily="18" charset="2"/>
              </a:rPr>
              <a:t>рекламну</a:t>
            </a:r>
            <a:r>
              <a:rPr lang="uk-UA" sz="1400" spc="-35" dirty="0" smtClean="0">
                <a:effectLst/>
                <a:latin typeface="Times New Roman" panose="02020603050405020304" pitchFamily="18" charset="0"/>
                <a:ea typeface="Symbol" panose="05050102010706020507" pitchFamily="18" charset="2"/>
                <a:cs typeface="Symbol" panose="05050102010706020507" pitchFamily="18" charset="2"/>
              </a:rPr>
              <a:t> </a:t>
            </a:r>
            <a:r>
              <a:rPr lang="uk-UA" sz="1400" spc="0" dirty="0" smtClean="0">
                <a:effectLst/>
                <a:latin typeface="Times New Roman" panose="02020603050405020304" pitchFamily="18" charset="0"/>
                <a:ea typeface="Symbol" panose="05050102010706020507" pitchFamily="18" charset="2"/>
                <a:cs typeface="Symbol" panose="05050102010706020507" pitchFamily="18" charset="2"/>
              </a:rPr>
              <a:t>кампанію,</a:t>
            </a:r>
            <a:r>
              <a:rPr lang="uk-UA" sz="1400" spc="-25" dirty="0" smtClean="0">
                <a:effectLst/>
                <a:latin typeface="Times New Roman" panose="02020603050405020304" pitchFamily="18" charset="0"/>
                <a:ea typeface="Symbol" panose="05050102010706020507" pitchFamily="18" charset="2"/>
                <a:cs typeface="Symbol" panose="05050102010706020507" pitchFamily="18" charset="2"/>
              </a:rPr>
              <a:t> </a:t>
            </a:r>
            <a:r>
              <a:rPr lang="uk-UA" sz="1400" spc="0" dirty="0" smtClean="0">
                <a:effectLst/>
                <a:latin typeface="Times New Roman" panose="02020603050405020304" pitchFamily="18" charset="0"/>
                <a:ea typeface="Symbol" panose="05050102010706020507" pitchFamily="18" charset="2"/>
                <a:cs typeface="Symbol" panose="05050102010706020507" pitchFamily="18" charset="2"/>
              </a:rPr>
              <a:t>розробити</a:t>
            </a:r>
            <a:r>
              <a:rPr lang="uk-UA" sz="1400" spc="-20" dirty="0" smtClean="0">
                <a:effectLst/>
                <a:latin typeface="Times New Roman" panose="02020603050405020304" pitchFamily="18" charset="0"/>
                <a:ea typeface="Symbol" panose="05050102010706020507" pitchFamily="18" charset="2"/>
                <a:cs typeface="Symbol" panose="05050102010706020507" pitchFamily="18" charset="2"/>
              </a:rPr>
              <a:t> </a:t>
            </a:r>
            <a:r>
              <a:rPr lang="uk-UA" sz="1400" spc="0" dirty="0" smtClean="0">
                <a:effectLst/>
                <a:latin typeface="Times New Roman" panose="02020603050405020304" pitchFamily="18" charset="0"/>
                <a:ea typeface="Symbol" panose="05050102010706020507" pitchFamily="18" charset="2"/>
                <a:cs typeface="Symbol" panose="05050102010706020507" pitchFamily="18" charset="2"/>
              </a:rPr>
              <a:t>тендерну</a:t>
            </a:r>
            <a:r>
              <a:rPr lang="uk-UA" sz="1400" spc="-40" dirty="0" smtClean="0">
                <a:effectLst/>
                <a:latin typeface="Times New Roman" panose="02020603050405020304" pitchFamily="18" charset="0"/>
                <a:ea typeface="Symbol" panose="05050102010706020507" pitchFamily="18" charset="2"/>
                <a:cs typeface="Symbol" panose="05050102010706020507" pitchFamily="18" charset="2"/>
              </a:rPr>
              <a:t> </a:t>
            </a:r>
            <a:r>
              <a:rPr lang="uk-UA" sz="1400" spc="0" dirty="0" smtClean="0">
                <a:effectLst/>
                <a:latin typeface="Times New Roman" panose="02020603050405020304" pitchFamily="18" charset="0"/>
                <a:ea typeface="Symbol" panose="05050102010706020507" pitchFamily="18" charset="2"/>
                <a:cs typeface="Symbol" panose="05050102010706020507" pitchFamily="18" charset="2"/>
              </a:rPr>
              <a:t>документацію, прийняти пропозиції, оцінити їх тощо. Аналіз тендерних пропозицій ведеться у суворій відповідності до критеріїв, наведених у тендерній документації, яка містить виклад технічних та комерційних умов торгів. Тендерний комітет звітує про оцінку пропозицій, зазначаючи, яким чином була дана оцінка, та обґрунтовуючи причини </a:t>
            </a:r>
            <a:r>
              <a:rPr lang="uk-UA" sz="1400" dirty="0" smtClean="0">
                <a:effectLst/>
                <a:latin typeface="Times New Roman" panose="02020603050405020304" pitchFamily="18" charset="0"/>
                <a:ea typeface="Times New Roman" panose="02020603050405020304" pitchFamily="18" charset="0"/>
              </a:rPr>
              <a:t>відхилення</a:t>
            </a:r>
            <a:r>
              <a:rPr lang="uk-UA" sz="1400" spc="-20"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пропозицій.</a:t>
            </a:r>
            <a:r>
              <a:rPr lang="uk-UA" sz="1400" spc="-2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Переможцем</a:t>
            </a:r>
            <a:r>
              <a:rPr lang="uk-UA" sz="1400" spc="-20"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конкурсних</a:t>
            </a:r>
            <a:r>
              <a:rPr lang="uk-UA" sz="1400" spc="-1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торгів</a:t>
            </a:r>
            <a:r>
              <a:rPr lang="uk-UA" sz="1400" spc="-2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визнається</a:t>
            </a:r>
            <a:r>
              <a:rPr lang="uk-UA" sz="1400" spc="-20"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учасник,</a:t>
            </a:r>
            <a:r>
              <a:rPr lang="uk-UA" sz="1400" spc="-2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який подав найбільш вигідну тендерну пропозицію, що відповідає усім вимогам</a:t>
            </a:r>
          </a:p>
          <a:p>
            <a:pPr marL="742950" lvl="1" indent="-285750">
              <a:buFont typeface="Arial" panose="020B0604020202020204" pitchFamily="34" charset="0"/>
              <a:buChar char="•"/>
            </a:pPr>
            <a:r>
              <a:rPr lang="uk-UA" dirty="0"/>
              <a:t>вивчення рекламних матеріалів (каталогів, оголошень в ЗМІ, „стихійної” реклами);</a:t>
            </a:r>
            <a:endParaRPr lang="en-US" sz="1400" dirty="0"/>
          </a:p>
          <a:p>
            <a:pPr marL="742950" lvl="1" indent="-285750">
              <a:buFont typeface="Arial" panose="020B0604020202020204" pitchFamily="34" charset="0"/>
              <a:buChar char="•"/>
            </a:pPr>
            <a:r>
              <a:rPr lang="uk-UA" dirty="0"/>
              <a:t>відвідування виставок і ярмарків;</a:t>
            </a:r>
            <a:endParaRPr lang="en-US" sz="1400" dirty="0"/>
          </a:p>
          <a:p>
            <a:pPr marL="742950" lvl="1" indent="-285750">
              <a:buFont typeface="Arial" panose="020B0604020202020204" pitchFamily="34" charset="0"/>
              <a:buChar char="•"/>
            </a:pPr>
            <a:r>
              <a:rPr lang="uk-UA" dirty="0"/>
              <a:t>листування і особисті зустрічі з потенційними. На додаток до звичайного збору інформації про потенційного постачальника й візитів на підприємство можуть бути взяті на пробу зразки продукції постачальника;</a:t>
            </a:r>
            <a:endParaRPr lang="en-US" sz="1400" dirty="0"/>
          </a:p>
          <a:p>
            <a:pPr marL="742950" lvl="1" indent="-285750">
              <a:buFont typeface="Arial" panose="020B0604020202020204" pitchFamily="34" charset="0"/>
              <a:buChar char="•"/>
            </a:pPr>
            <a:r>
              <a:rPr lang="uk-UA" dirty="0"/>
              <a:t>ІНТЕРНЕТ – це є швидко зростаючий інформаційний банк даних для покупців. На інформаційних серверах в Інтернеті розмішується різна інформація про закупівлі</a:t>
            </a:r>
            <a:r>
              <a:rPr lang="uk-UA" dirty="0" smtClean="0"/>
              <a:t>.</a:t>
            </a:r>
            <a:endParaRPr lang="en-US" sz="1400" dirty="0"/>
          </a:p>
        </p:txBody>
      </p:sp>
    </p:spTree>
    <p:extLst>
      <p:ext uri="{BB962C8B-B14F-4D97-AF65-F5344CB8AC3E}">
        <p14:creationId xmlns:p14="http://schemas.microsoft.com/office/powerpoint/2010/main" val="3470768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5759" y="299127"/>
            <a:ext cx="11599817" cy="1415772"/>
          </a:xfrm>
          <a:prstGeom prst="rect">
            <a:avLst/>
          </a:prstGeom>
        </p:spPr>
        <p:txBody>
          <a:bodyPr wrap="square">
            <a:spAutoFit/>
          </a:bodyPr>
          <a:lstStyle/>
          <a:p>
            <a:r>
              <a:rPr lang="uk-UA" dirty="0" smtClean="0"/>
              <a:t>Використовуючи різні джерела інформації, покупець складає список наявних постачальників, у яких можна придбати необхідні вироби. Наступним етапом може служити звуження списку до найбільш імовірних джерел постачання. Із цього відредагованого списку необхідно вибрати </a:t>
            </a:r>
            <a:r>
              <a:rPr lang="uk-UA" dirty="0" err="1" smtClean="0"/>
              <a:t>краше</a:t>
            </a:r>
            <a:r>
              <a:rPr lang="uk-UA" dirty="0" smtClean="0"/>
              <a:t>.</a:t>
            </a:r>
            <a:endParaRPr lang="en-US" dirty="0" smtClean="0"/>
          </a:p>
          <a:p>
            <a:r>
              <a:rPr lang="uk-UA" dirty="0" smtClean="0"/>
              <a:t>Якщо вироби коштують дешево й споживаються в малих обсягах, то вивчення джерел стає недоцільним.</a:t>
            </a:r>
            <a:endParaRPr lang="en-US" dirty="0" smtClean="0"/>
          </a:p>
          <a:p>
            <a:pPr marL="742950" marR="131445" lvl="1" indent="-285750">
              <a:spcAft>
                <a:spcPts val="0"/>
              </a:spcAft>
              <a:buSzPts val="1400"/>
              <a:buFont typeface="Symbol" panose="05050102010706020507" pitchFamily="18" charset="2"/>
              <a:buChar char=""/>
              <a:tabLst>
                <a:tab pos="547370" algn="l"/>
              </a:tabLst>
            </a:pPr>
            <a:endParaRPr lang="en-US" sz="1400" dirty="0"/>
          </a:p>
        </p:txBody>
      </p:sp>
      <p:sp>
        <p:nvSpPr>
          <p:cNvPr id="3" name="Прямоугольник 2"/>
          <p:cNvSpPr/>
          <p:nvPr/>
        </p:nvSpPr>
        <p:spPr>
          <a:xfrm>
            <a:off x="365759" y="1436777"/>
            <a:ext cx="11826241" cy="4110612"/>
          </a:xfrm>
          <a:prstGeom prst="rect">
            <a:avLst/>
          </a:prstGeom>
        </p:spPr>
        <p:txBody>
          <a:bodyPr wrap="square">
            <a:spAutoFit/>
          </a:bodyPr>
          <a:lstStyle/>
          <a:p>
            <a:pPr lvl="0" algn="just">
              <a:lnSpc>
                <a:spcPts val="1590"/>
              </a:lnSpc>
              <a:spcBef>
                <a:spcPts val="45"/>
              </a:spcBef>
              <a:spcAft>
                <a:spcPts val="0"/>
              </a:spcAft>
              <a:buSzPts val="1400"/>
              <a:tabLst>
                <a:tab pos="554355" algn="l"/>
              </a:tabLst>
            </a:pPr>
            <a:r>
              <a:rPr lang="uk-UA" b="1" i="1" dirty="0" smtClean="0">
                <a:latin typeface="Times New Roman" panose="02020603050405020304" pitchFamily="18" charset="0"/>
                <a:ea typeface="Times New Roman" panose="02020603050405020304" pitchFamily="18" charset="0"/>
              </a:rPr>
              <a:t>2. </a:t>
            </a:r>
            <a:r>
              <a:rPr lang="uk-UA" sz="1600" b="1" i="1" dirty="0" smtClean="0">
                <a:latin typeface="Times New Roman" panose="02020603050405020304" pitchFamily="18" charset="0"/>
                <a:ea typeface="Times New Roman" panose="02020603050405020304" pitchFamily="18" charset="0"/>
              </a:rPr>
              <a:t>Аналіз</a:t>
            </a:r>
            <a:r>
              <a:rPr lang="uk-UA" sz="1600" b="1" i="1" spc="-50" dirty="0" smtClean="0">
                <a:latin typeface="Times New Roman" panose="02020603050405020304" pitchFamily="18" charset="0"/>
                <a:ea typeface="Times New Roman" panose="02020603050405020304" pitchFamily="18" charset="0"/>
              </a:rPr>
              <a:t> </a:t>
            </a:r>
            <a:r>
              <a:rPr lang="uk-UA" sz="1600" b="1" i="1" dirty="0">
                <a:latin typeface="Times New Roman" panose="02020603050405020304" pitchFamily="18" charset="0"/>
                <a:ea typeface="Times New Roman" panose="02020603050405020304" pitchFamily="18" charset="0"/>
              </a:rPr>
              <a:t>та</a:t>
            </a:r>
            <a:r>
              <a:rPr lang="uk-UA" sz="1600" b="1" i="1" spc="-30" dirty="0">
                <a:latin typeface="Times New Roman" panose="02020603050405020304" pitchFamily="18" charset="0"/>
                <a:ea typeface="Times New Roman" panose="02020603050405020304" pitchFamily="18" charset="0"/>
              </a:rPr>
              <a:t> </a:t>
            </a:r>
            <a:r>
              <a:rPr lang="uk-UA" sz="1600" b="1" i="1" dirty="0">
                <a:latin typeface="Times New Roman" panose="02020603050405020304" pitchFamily="18" charset="0"/>
                <a:ea typeface="Times New Roman" panose="02020603050405020304" pitchFamily="18" charset="0"/>
              </a:rPr>
              <a:t>оцінка</a:t>
            </a:r>
            <a:r>
              <a:rPr lang="uk-UA" sz="1600" b="1" i="1" spc="-20" dirty="0">
                <a:latin typeface="Times New Roman" panose="02020603050405020304" pitchFamily="18" charset="0"/>
                <a:ea typeface="Times New Roman" panose="02020603050405020304" pitchFamily="18" charset="0"/>
              </a:rPr>
              <a:t> </a:t>
            </a:r>
            <a:r>
              <a:rPr lang="uk-UA" sz="1600" b="1" i="1" dirty="0">
                <a:latin typeface="Times New Roman" panose="02020603050405020304" pitchFamily="18" charset="0"/>
                <a:ea typeface="Times New Roman" panose="02020603050405020304" pitchFamily="18" charset="0"/>
              </a:rPr>
              <a:t>потенційних</a:t>
            </a:r>
            <a:r>
              <a:rPr lang="uk-UA" sz="1600" b="1" i="1" spc="-15" dirty="0">
                <a:latin typeface="Times New Roman" panose="02020603050405020304" pitchFamily="18" charset="0"/>
                <a:ea typeface="Times New Roman" panose="02020603050405020304" pitchFamily="18" charset="0"/>
              </a:rPr>
              <a:t> </a:t>
            </a:r>
            <a:r>
              <a:rPr lang="uk-UA" sz="1600" b="1" i="1" spc="-10" dirty="0">
                <a:latin typeface="Times New Roman" panose="02020603050405020304" pitchFamily="18" charset="0"/>
                <a:ea typeface="Times New Roman" panose="02020603050405020304" pitchFamily="18" charset="0"/>
              </a:rPr>
              <a:t>постачальників.</a:t>
            </a:r>
            <a:endParaRPr lang="en-US" sz="1600" b="1" i="1" dirty="0">
              <a:latin typeface="Times New Roman" panose="02020603050405020304" pitchFamily="18" charset="0"/>
              <a:ea typeface="Times New Roman" panose="02020603050405020304" pitchFamily="18" charset="0"/>
            </a:endParaRPr>
          </a:p>
          <a:p>
            <a:pPr marL="97155" marR="321310" indent="43815" algn="just">
              <a:lnSpc>
                <a:spcPct val="98000"/>
              </a:lnSpc>
              <a:spcAft>
                <a:spcPts val="0"/>
              </a:spcAft>
            </a:pPr>
            <a:r>
              <a:rPr lang="uk-UA" dirty="0">
                <a:latin typeface="Times New Roman" panose="02020603050405020304" pitchFamily="18" charset="0"/>
                <a:ea typeface="Times New Roman" panose="02020603050405020304" pitchFamily="18" charset="0"/>
              </a:rPr>
              <a:t>Формується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список</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критеріїв,</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яким</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повинен</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відповідати</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постачальник</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товар,</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який ми плануємо купувати. До критеріїв, які найчастіше висуваються відносять:</a:t>
            </a:r>
            <a:endParaRPr lang="en-US" dirty="0">
              <a:latin typeface="Times New Roman" panose="02020603050405020304" pitchFamily="18" charset="0"/>
              <a:ea typeface="Times New Roman" panose="02020603050405020304" pitchFamily="18" charset="0"/>
            </a:endParaRPr>
          </a:p>
          <a:p>
            <a:pPr marL="342900" lvl="0" indent="-342900">
              <a:lnSpc>
                <a:spcPts val="1610"/>
              </a:lnSpc>
              <a:spcBef>
                <a:spcPts val="250"/>
              </a:spcBef>
              <a:spcAft>
                <a:spcPts val="0"/>
              </a:spcAft>
              <a:buSzPts val="1400"/>
              <a:buFont typeface="Wingdings" panose="05000000000000000000" pitchFamily="2" charset="2"/>
              <a:buChar char=""/>
              <a:tabLst>
                <a:tab pos="554990" algn="l"/>
              </a:tabLst>
            </a:pPr>
            <a:r>
              <a:rPr lang="uk-UA" dirty="0">
                <a:latin typeface="Times New Roman" panose="02020603050405020304" pitchFamily="18" charset="0"/>
                <a:ea typeface="Wingdings" panose="05000000000000000000" pitchFamily="2" charset="2"/>
                <a:cs typeface="Wingdings" panose="05000000000000000000" pitchFamily="2" charset="2"/>
              </a:rPr>
              <a:t>ціну</a:t>
            </a:r>
            <a:r>
              <a:rPr lang="uk-UA" spc="-30" dirty="0">
                <a:latin typeface="Times New Roman" panose="02020603050405020304" pitchFamily="18" charset="0"/>
                <a:ea typeface="Wingdings" panose="05000000000000000000" pitchFamily="2" charset="2"/>
                <a:cs typeface="Wingdings" panose="05000000000000000000" pitchFamily="2" charset="2"/>
              </a:rPr>
              <a:t> </a:t>
            </a:r>
            <a:r>
              <a:rPr lang="uk-UA" spc="-10" dirty="0">
                <a:latin typeface="Times New Roman" panose="02020603050405020304" pitchFamily="18" charset="0"/>
                <a:ea typeface="Wingdings" panose="05000000000000000000" pitchFamily="2" charset="2"/>
                <a:cs typeface="Wingdings" panose="05000000000000000000" pitchFamily="2" charset="2"/>
              </a:rPr>
              <a:t>товару;</a:t>
            </a:r>
            <a:endParaRPr lang="en-US" spc="0" dirty="0" smtClean="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lnSpc>
                <a:spcPts val="1610"/>
              </a:lnSpc>
              <a:spcAft>
                <a:spcPts val="0"/>
              </a:spcAft>
              <a:buSzPts val="1400"/>
              <a:buFont typeface="Wingdings" panose="05000000000000000000" pitchFamily="2" charset="2"/>
              <a:buChar char=""/>
              <a:tabLst>
                <a:tab pos="554990" algn="l"/>
              </a:tabLst>
            </a:pPr>
            <a:r>
              <a:rPr lang="uk-UA" dirty="0">
                <a:latin typeface="Times New Roman" panose="02020603050405020304" pitchFamily="18" charset="0"/>
                <a:ea typeface="Wingdings" panose="05000000000000000000" pitchFamily="2" charset="2"/>
                <a:cs typeface="Wingdings" panose="05000000000000000000" pitchFamily="2" charset="2"/>
              </a:rPr>
              <a:t>якість</a:t>
            </a:r>
            <a:r>
              <a:rPr lang="uk-UA" spc="-10" dirty="0">
                <a:latin typeface="Times New Roman" panose="02020603050405020304" pitchFamily="18" charset="0"/>
                <a:ea typeface="Wingdings" panose="05000000000000000000" pitchFamily="2" charset="2"/>
                <a:cs typeface="Wingdings" panose="05000000000000000000" pitchFamily="2" charset="2"/>
              </a:rPr>
              <a:t> товару;</a:t>
            </a:r>
            <a:endParaRPr lang="en-US" spc="0" dirty="0" smtClean="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Aft>
                <a:spcPts val="0"/>
              </a:spcAft>
              <a:buSzPts val="1400"/>
              <a:buFont typeface="Wingdings" panose="05000000000000000000" pitchFamily="2" charset="2"/>
              <a:buChar char=""/>
              <a:tabLst>
                <a:tab pos="554990" algn="l"/>
              </a:tabLst>
            </a:pPr>
            <a:r>
              <a:rPr lang="uk-UA" dirty="0">
                <a:latin typeface="Times New Roman" panose="02020603050405020304" pitchFamily="18" charset="0"/>
                <a:ea typeface="Wingdings" panose="05000000000000000000" pitchFamily="2" charset="2"/>
                <a:cs typeface="Wingdings" panose="05000000000000000000" pitchFamily="2" charset="2"/>
              </a:rPr>
              <a:t>віддаленість</a:t>
            </a:r>
            <a:r>
              <a:rPr lang="uk-UA" spc="-50" dirty="0">
                <a:latin typeface="Times New Roman" panose="02020603050405020304" pitchFamily="18" charset="0"/>
                <a:ea typeface="Wingdings" panose="05000000000000000000" pitchFamily="2" charset="2"/>
                <a:cs typeface="Wingdings" panose="05000000000000000000" pitchFamily="2" charset="2"/>
              </a:rPr>
              <a:t> </a:t>
            </a:r>
            <a:r>
              <a:rPr lang="uk-UA" spc="-10" dirty="0">
                <a:latin typeface="Times New Roman" panose="02020603050405020304" pitchFamily="18" charset="0"/>
                <a:ea typeface="Wingdings" panose="05000000000000000000" pitchFamily="2" charset="2"/>
                <a:cs typeface="Wingdings" panose="05000000000000000000" pitchFamily="2" charset="2"/>
              </a:rPr>
              <a:t>постачальника;</a:t>
            </a:r>
            <a:endParaRPr lang="en-US" spc="0" dirty="0" smtClean="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lnSpc>
                <a:spcPts val="1610"/>
              </a:lnSpc>
              <a:spcBef>
                <a:spcPts val="10"/>
              </a:spcBef>
              <a:spcAft>
                <a:spcPts val="0"/>
              </a:spcAft>
              <a:buSzPts val="1400"/>
              <a:buFont typeface="Wingdings" panose="05000000000000000000" pitchFamily="2" charset="2"/>
              <a:buChar char=""/>
              <a:tabLst>
                <a:tab pos="554990" algn="l"/>
              </a:tabLst>
            </a:pPr>
            <a:r>
              <a:rPr lang="uk-UA" dirty="0">
                <a:latin typeface="Times New Roman" panose="02020603050405020304" pitchFamily="18" charset="0"/>
                <a:ea typeface="Wingdings" panose="05000000000000000000" pitchFamily="2" charset="2"/>
                <a:cs typeface="Wingdings" panose="05000000000000000000" pitchFamily="2" charset="2"/>
              </a:rPr>
              <a:t>строки</a:t>
            </a:r>
            <a:r>
              <a:rPr lang="uk-UA" spc="-4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виконання</a:t>
            </a:r>
            <a:r>
              <a:rPr lang="uk-UA" spc="-3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поточних</a:t>
            </a:r>
            <a:r>
              <a:rPr lang="uk-UA" spc="-5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і</a:t>
            </a:r>
            <a:r>
              <a:rPr lang="uk-UA" spc="-2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термінових</a:t>
            </a:r>
            <a:r>
              <a:rPr lang="uk-UA" spc="-25" dirty="0">
                <a:latin typeface="Times New Roman" panose="02020603050405020304" pitchFamily="18" charset="0"/>
                <a:ea typeface="Wingdings" panose="05000000000000000000" pitchFamily="2" charset="2"/>
                <a:cs typeface="Wingdings" panose="05000000000000000000" pitchFamily="2" charset="2"/>
              </a:rPr>
              <a:t> </a:t>
            </a:r>
            <a:r>
              <a:rPr lang="uk-UA" spc="-10" dirty="0">
                <a:latin typeface="Times New Roman" panose="02020603050405020304" pitchFamily="18" charset="0"/>
                <a:ea typeface="Wingdings" panose="05000000000000000000" pitchFamily="2" charset="2"/>
                <a:cs typeface="Wingdings" panose="05000000000000000000" pitchFamily="2" charset="2"/>
              </a:rPr>
              <a:t>замовлень;</a:t>
            </a:r>
            <a:endParaRPr lang="en-US" spc="0" dirty="0" smtClean="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lnSpc>
                <a:spcPts val="1610"/>
              </a:lnSpc>
              <a:spcAft>
                <a:spcPts val="0"/>
              </a:spcAft>
              <a:buSzPts val="1400"/>
              <a:buFont typeface="Wingdings" panose="05000000000000000000" pitchFamily="2" charset="2"/>
              <a:buChar char=""/>
              <a:tabLst>
                <a:tab pos="554990" algn="l"/>
              </a:tabLst>
            </a:pPr>
            <a:r>
              <a:rPr lang="uk-UA" dirty="0">
                <a:latin typeface="Times New Roman" panose="02020603050405020304" pitchFamily="18" charset="0"/>
                <a:ea typeface="Wingdings" panose="05000000000000000000" pitchFamily="2" charset="2"/>
                <a:cs typeface="Wingdings" panose="05000000000000000000" pitchFamily="2" charset="2"/>
              </a:rPr>
              <a:t>наявність</a:t>
            </a:r>
            <a:r>
              <a:rPr lang="uk-UA" spc="-6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резервних</a:t>
            </a:r>
            <a:r>
              <a:rPr lang="uk-UA" spc="-35" dirty="0">
                <a:latin typeface="Times New Roman" panose="02020603050405020304" pitchFamily="18" charset="0"/>
                <a:ea typeface="Wingdings" panose="05000000000000000000" pitchFamily="2" charset="2"/>
                <a:cs typeface="Wingdings" panose="05000000000000000000" pitchFamily="2" charset="2"/>
              </a:rPr>
              <a:t> </a:t>
            </a:r>
            <a:r>
              <a:rPr lang="uk-UA" spc="-10" dirty="0" err="1">
                <a:latin typeface="Times New Roman" panose="02020603050405020304" pitchFamily="18" charset="0"/>
                <a:ea typeface="Wingdings" panose="05000000000000000000" pitchFamily="2" charset="2"/>
                <a:cs typeface="Wingdings" panose="05000000000000000000" pitchFamily="2" charset="2"/>
              </a:rPr>
              <a:t>потужностей</a:t>
            </a:r>
            <a:r>
              <a:rPr lang="uk-UA" spc="-10" dirty="0">
                <a:latin typeface="Times New Roman" panose="02020603050405020304" pitchFamily="18" charset="0"/>
                <a:ea typeface="Wingdings" panose="05000000000000000000" pitchFamily="2" charset="2"/>
                <a:cs typeface="Wingdings" panose="05000000000000000000" pitchFamily="2" charset="2"/>
              </a:rPr>
              <a:t>;</a:t>
            </a:r>
            <a:endParaRPr lang="en-US" spc="0" dirty="0" smtClean="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lnSpc>
                <a:spcPts val="1610"/>
              </a:lnSpc>
              <a:spcAft>
                <a:spcPts val="0"/>
              </a:spcAft>
              <a:buSzPts val="1400"/>
              <a:buFont typeface="Wingdings" panose="05000000000000000000" pitchFamily="2" charset="2"/>
              <a:buChar char=""/>
              <a:tabLst>
                <a:tab pos="554990" algn="l"/>
              </a:tabLst>
            </a:pPr>
            <a:r>
              <a:rPr lang="uk-UA" dirty="0">
                <a:latin typeface="Times New Roman" panose="02020603050405020304" pitchFamily="18" charset="0"/>
                <a:ea typeface="Wingdings" panose="05000000000000000000" pitchFamily="2" charset="2"/>
                <a:cs typeface="Wingdings" panose="05000000000000000000" pitchFamily="2" charset="2"/>
              </a:rPr>
              <a:t>умови</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платежу</a:t>
            </a:r>
            <a:r>
              <a:rPr lang="uk-UA" spc="-3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(готівкою</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або</a:t>
            </a:r>
            <a:r>
              <a:rPr lang="uk-UA" spc="-30" dirty="0">
                <a:latin typeface="Times New Roman" panose="02020603050405020304" pitchFamily="18" charset="0"/>
                <a:ea typeface="Wingdings" panose="05000000000000000000" pitchFamily="2" charset="2"/>
                <a:cs typeface="Wingdings" panose="05000000000000000000" pitchFamily="2" charset="2"/>
              </a:rPr>
              <a:t> </a:t>
            </a:r>
            <a:r>
              <a:rPr lang="uk-UA" spc="-10" dirty="0">
                <a:latin typeface="Times New Roman" panose="02020603050405020304" pitchFamily="18" charset="0"/>
                <a:ea typeface="Wingdings" panose="05000000000000000000" pitchFamily="2" charset="2"/>
                <a:cs typeface="Wingdings" panose="05000000000000000000" pitchFamily="2" charset="2"/>
              </a:rPr>
              <a:t>безготівковий)</a:t>
            </a:r>
            <a:endParaRPr lang="en-US" spc="0" dirty="0" smtClean="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lnSpc>
                <a:spcPts val="1610"/>
              </a:lnSpc>
              <a:spcAft>
                <a:spcPts val="0"/>
              </a:spcAft>
              <a:buSzPts val="1400"/>
              <a:buFont typeface="Wingdings" panose="05000000000000000000" pitchFamily="2" charset="2"/>
              <a:buChar char=""/>
              <a:tabLst>
                <a:tab pos="554990" algn="l"/>
              </a:tabLst>
            </a:pPr>
            <a:r>
              <a:rPr lang="uk-UA" dirty="0">
                <a:latin typeface="Times New Roman" panose="02020603050405020304" pitchFamily="18" charset="0"/>
                <a:ea typeface="Wingdings" panose="05000000000000000000" pitchFamily="2" charset="2"/>
                <a:cs typeface="Wingdings" panose="05000000000000000000" pitchFamily="2" charset="2"/>
              </a:rPr>
              <a:t>мінімальний</a:t>
            </a:r>
            <a:r>
              <a:rPr lang="uk-UA" spc="-3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розмір</a:t>
            </a:r>
            <a:r>
              <a:rPr lang="uk-UA" spc="-4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партії</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spc="-10" dirty="0">
                <a:latin typeface="Times New Roman" panose="02020603050405020304" pitchFamily="18" charset="0"/>
                <a:ea typeface="Wingdings" panose="05000000000000000000" pitchFamily="2" charset="2"/>
                <a:cs typeface="Wingdings" panose="05000000000000000000" pitchFamily="2" charset="2"/>
              </a:rPr>
              <a:t>товару;</a:t>
            </a:r>
            <a:endParaRPr lang="en-US" spc="0" dirty="0" smtClean="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lnSpc>
                <a:spcPts val="1610"/>
              </a:lnSpc>
              <a:spcAft>
                <a:spcPts val="0"/>
              </a:spcAft>
              <a:buSzPts val="1400"/>
              <a:buFont typeface="Wingdings" panose="05000000000000000000" pitchFamily="2" charset="2"/>
              <a:buChar char=""/>
              <a:tabLst>
                <a:tab pos="554990" algn="l"/>
              </a:tabLst>
            </a:pPr>
            <a:r>
              <a:rPr lang="uk-UA" dirty="0">
                <a:latin typeface="Times New Roman" panose="02020603050405020304" pitchFamily="18" charset="0"/>
                <a:ea typeface="Wingdings" panose="05000000000000000000" pitchFamily="2" charset="2"/>
                <a:cs typeface="Wingdings" panose="05000000000000000000" pitchFamily="2" charset="2"/>
              </a:rPr>
              <a:t>можливість</a:t>
            </a:r>
            <a:r>
              <a:rPr lang="uk-UA" spc="-4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отримати</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знижки</a:t>
            </a:r>
            <a:r>
              <a:rPr lang="uk-UA" spc="-2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та</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її</a:t>
            </a:r>
            <a:r>
              <a:rPr lang="uk-UA" spc="-15" dirty="0">
                <a:latin typeface="Times New Roman" panose="02020603050405020304" pitchFamily="18" charset="0"/>
                <a:ea typeface="Wingdings" panose="05000000000000000000" pitchFamily="2" charset="2"/>
                <a:cs typeface="Wingdings" panose="05000000000000000000" pitchFamily="2" charset="2"/>
              </a:rPr>
              <a:t> </a:t>
            </a:r>
            <a:r>
              <a:rPr lang="uk-UA" spc="-10" dirty="0">
                <a:latin typeface="Times New Roman" panose="02020603050405020304" pitchFamily="18" charset="0"/>
                <a:ea typeface="Wingdings" panose="05000000000000000000" pitchFamily="2" charset="2"/>
                <a:cs typeface="Wingdings" panose="05000000000000000000" pitchFamily="2" charset="2"/>
              </a:rPr>
              <a:t>розмір;</a:t>
            </a:r>
            <a:endParaRPr lang="en-US" spc="0" dirty="0" smtClean="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lnSpc>
                <a:spcPts val="1610"/>
              </a:lnSpc>
              <a:spcAft>
                <a:spcPts val="0"/>
              </a:spcAft>
              <a:buSzPts val="1400"/>
              <a:buFont typeface="Wingdings" panose="05000000000000000000" pitchFamily="2" charset="2"/>
              <a:buChar char=""/>
              <a:tabLst>
                <a:tab pos="554990" algn="l"/>
              </a:tabLst>
            </a:pPr>
            <a:r>
              <a:rPr lang="uk-UA" dirty="0">
                <a:latin typeface="Times New Roman" panose="02020603050405020304" pitchFamily="18" charset="0"/>
                <a:ea typeface="Wingdings" panose="05000000000000000000" pitchFamily="2" charset="2"/>
                <a:cs typeface="Wingdings" panose="05000000000000000000" pitchFamily="2" charset="2"/>
              </a:rPr>
              <a:t>частка</a:t>
            </a:r>
            <a:r>
              <a:rPr lang="uk-UA" spc="-3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постачальника</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у</a:t>
            </a:r>
            <a:r>
              <a:rPr lang="uk-UA" spc="-3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покритті</a:t>
            </a:r>
            <a:r>
              <a:rPr lang="uk-UA" spc="-15" dirty="0">
                <a:latin typeface="Times New Roman" panose="02020603050405020304" pitchFamily="18" charset="0"/>
                <a:ea typeface="Wingdings" panose="05000000000000000000" pitchFamily="2" charset="2"/>
                <a:cs typeface="Wingdings" panose="05000000000000000000" pitchFamily="2" charset="2"/>
              </a:rPr>
              <a:t> </a:t>
            </a:r>
            <a:r>
              <a:rPr lang="uk-UA" spc="-10" dirty="0">
                <a:latin typeface="Times New Roman" panose="02020603050405020304" pitchFamily="18" charset="0"/>
                <a:ea typeface="Wingdings" panose="05000000000000000000" pitchFamily="2" charset="2"/>
                <a:cs typeface="Wingdings" panose="05000000000000000000" pitchFamily="2" charset="2"/>
              </a:rPr>
              <a:t>витрат;</a:t>
            </a:r>
            <a:endParaRPr lang="en-US" spc="0" dirty="0" smtClean="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Aft>
                <a:spcPts val="0"/>
              </a:spcAft>
              <a:buSzPts val="1400"/>
              <a:buFont typeface="Wingdings" panose="05000000000000000000" pitchFamily="2" charset="2"/>
              <a:buChar char=""/>
              <a:tabLst>
                <a:tab pos="554990" algn="l"/>
              </a:tabLst>
            </a:pPr>
            <a:r>
              <a:rPr lang="uk-UA" dirty="0" err="1">
                <a:latin typeface="Times New Roman" panose="02020603050405020304" pitchFamily="18" charset="0"/>
                <a:ea typeface="Wingdings" panose="05000000000000000000" pitchFamily="2" charset="2"/>
                <a:cs typeface="Wingdings" panose="05000000000000000000" pitchFamily="2" charset="2"/>
              </a:rPr>
              <a:t>післяпродажне</a:t>
            </a:r>
            <a:r>
              <a:rPr lang="uk-UA" spc="-60" dirty="0">
                <a:latin typeface="Times New Roman" panose="02020603050405020304" pitchFamily="18" charset="0"/>
                <a:ea typeface="Wingdings" panose="05000000000000000000" pitchFamily="2" charset="2"/>
                <a:cs typeface="Wingdings" panose="05000000000000000000" pitchFamily="2" charset="2"/>
              </a:rPr>
              <a:t> </a:t>
            </a:r>
            <a:r>
              <a:rPr lang="uk-UA" spc="-10" dirty="0">
                <a:latin typeface="Times New Roman" panose="02020603050405020304" pitchFamily="18" charset="0"/>
                <a:ea typeface="Wingdings" panose="05000000000000000000" pitchFamily="2" charset="2"/>
                <a:cs typeface="Wingdings" panose="05000000000000000000" pitchFamily="2" charset="2"/>
              </a:rPr>
              <a:t>обслуговування;</a:t>
            </a:r>
            <a:endParaRPr lang="en-US" spc="0" dirty="0" smtClean="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0"/>
              </a:spcBef>
              <a:spcAft>
                <a:spcPts val="0"/>
              </a:spcAft>
              <a:buSzPts val="1400"/>
              <a:buFont typeface="Wingdings" panose="05000000000000000000" pitchFamily="2" charset="2"/>
              <a:buChar char=""/>
              <a:tabLst>
                <a:tab pos="554990" algn="l"/>
              </a:tabLst>
            </a:pPr>
            <a:r>
              <a:rPr lang="uk-UA" dirty="0">
                <a:latin typeface="Times New Roman" panose="02020603050405020304" pitchFamily="18" charset="0"/>
                <a:ea typeface="Wingdings" panose="05000000000000000000" pitchFamily="2" charset="2"/>
                <a:cs typeface="Wingdings" panose="05000000000000000000" pitchFamily="2" charset="2"/>
              </a:rPr>
              <a:t>репутація,</a:t>
            </a:r>
            <a:r>
              <a:rPr lang="uk-UA" spc="-3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фінансовий</a:t>
            </a:r>
            <a:r>
              <a:rPr lang="uk-UA" spc="-3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стан</a:t>
            </a:r>
            <a:r>
              <a:rPr lang="uk-UA" spc="-30" dirty="0">
                <a:latin typeface="Times New Roman" panose="02020603050405020304" pitchFamily="18" charset="0"/>
                <a:ea typeface="Wingdings" panose="05000000000000000000" pitchFamily="2" charset="2"/>
                <a:cs typeface="Wingdings" panose="05000000000000000000" pitchFamily="2" charset="2"/>
              </a:rPr>
              <a:t> </a:t>
            </a:r>
            <a:r>
              <a:rPr lang="uk-UA" spc="-10" dirty="0">
                <a:latin typeface="Times New Roman" panose="02020603050405020304" pitchFamily="18" charset="0"/>
                <a:ea typeface="Wingdings" panose="05000000000000000000" pitchFamily="2" charset="2"/>
                <a:cs typeface="Wingdings" panose="05000000000000000000" pitchFamily="2" charset="2"/>
              </a:rPr>
              <a:t>постачальника.</a:t>
            </a:r>
            <a:endParaRPr lang="en-US" spc="0" dirty="0" smtClean="0">
              <a:effectLst/>
              <a:latin typeface="Times New Roman" panose="02020603050405020304" pitchFamily="18" charset="0"/>
              <a:ea typeface="Wingdings" panose="05000000000000000000" pitchFamily="2" charset="2"/>
              <a:cs typeface="Wingdings" panose="05000000000000000000" pitchFamily="2" charset="2"/>
            </a:endParaRPr>
          </a:p>
          <a:p>
            <a:pPr lvl="0">
              <a:lnSpc>
                <a:spcPts val="1590"/>
              </a:lnSpc>
              <a:spcBef>
                <a:spcPts val="35"/>
              </a:spcBef>
              <a:spcAft>
                <a:spcPts val="0"/>
              </a:spcAft>
              <a:buSzPts val="1400"/>
              <a:tabLst>
                <a:tab pos="554355" algn="l"/>
              </a:tabLst>
            </a:pPr>
            <a:r>
              <a:rPr lang="uk-UA" b="1" i="1" dirty="0" smtClean="0">
                <a:latin typeface="Times New Roman" panose="02020603050405020304" pitchFamily="18" charset="0"/>
                <a:ea typeface="Times New Roman" panose="02020603050405020304" pitchFamily="18" charset="0"/>
              </a:rPr>
              <a:t>3. Формування</a:t>
            </a:r>
            <a:r>
              <a:rPr lang="uk-UA" b="1" i="1" spc="-50" dirty="0" smtClean="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рейтингу</a:t>
            </a:r>
            <a:r>
              <a:rPr lang="uk-UA" b="1" i="1" spc="-35"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та</a:t>
            </a:r>
            <a:r>
              <a:rPr lang="uk-UA" b="1" i="1" spc="-20"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підписання</a:t>
            </a:r>
            <a:r>
              <a:rPr lang="uk-UA" b="1" i="1" spc="-40"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контракту</a:t>
            </a:r>
            <a:r>
              <a:rPr lang="uk-UA" b="1" i="1" spc="-30"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з</a:t>
            </a:r>
            <a:r>
              <a:rPr lang="uk-UA" b="1" i="1" spc="310" dirty="0">
                <a:latin typeface="Times New Roman" panose="02020603050405020304" pitchFamily="18" charset="0"/>
                <a:ea typeface="Times New Roman" panose="02020603050405020304" pitchFamily="18" charset="0"/>
              </a:rPr>
              <a:t> </a:t>
            </a:r>
            <a:r>
              <a:rPr lang="uk-UA" b="1" i="1" spc="-10" dirty="0">
                <a:latin typeface="Times New Roman" panose="02020603050405020304" pitchFamily="18" charset="0"/>
                <a:ea typeface="Times New Roman" panose="02020603050405020304" pitchFamily="18" charset="0"/>
              </a:rPr>
              <a:t>постачальниками.</a:t>
            </a:r>
            <a:endParaRPr lang="en-US" b="1" i="1" dirty="0">
              <a:latin typeface="Times New Roman" panose="02020603050405020304" pitchFamily="18" charset="0"/>
              <a:ea typeface="Times New Roman" panose="02020603050405020304" pitchFamily="18" charset="0"/>
            </a:endParaRPr>
          </a:p>
          <a:p>
            <a:r>
              <a:rPr lang="uk-UA" dirty="0" smtClean="0">
                <a:effectLst/>
                <a:latin typeface="Times New Roman" panose="02020603050405020304" pitchFamily="18" charset="0"/>
                <a:ea typeface="Times New Roman" panose="02020603050405020304" pitchFamily="18" charset="0"/>
              </a:rPr>
              <a:t>Після</a:t>
            </a:r>
            <a:r>
              <a:rPr lang="uk-UA" spc="-3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аналізу</a:t>
            </a:r>
            <a:r>
              <a:rPr lang="uk-UA" spc="-4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постачальників</a:t>
            </a:r>
            <a:r>
              <a:rPr lang="uk-UA" spc="-3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відповідно</a:t>
            </a:r>
            <a:r>
              <a:rPr lang="uk-UA" spc="-2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до</a:t>
            </a:r>
            <a:r>
              <a:rPr lang="uk-UA" spc="-2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поставлених</a:t>
            </a:r>
            <a:r>
              <a:rPr lang="uk-UA" spc="-2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критеріїв</a:t>
            </a:r>
            <a:r>
              <a:rPr lang="uk-UA" spc="-3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формується</a:t>
            </a:r>
            <a:r>
              <a:rPr lang="uk-UA" spc="-2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рейтинг постачальників, за яким проводяться переговори та підписуються договори</a:t>
            </a:r>
            <a:endParaRPr lang="en-US" dirty="0"/>
          </a:p>
        </p:txBody>
      </p:sp>
    </p:spTree>
    <p:extLst>
      <p:ext uri="{BB962C8B-B14F-4D97-AF65-F5344CB8AC3E}">
        <p14:creationId xmlns:p14="http://schemas.microsoft.com/office/powerpoint/2010/main" val="1831019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178592"/>
            <a:ext cx="12096206" cy="2092881"/>
          </a:xfrm>
          <a:prstGeom prst="rect">
            <a:avLst/>
          </a:prstGeom>
        </p:spPr>
        <p:txBody>
          <a:bodyPr wrap="square">
            <a:spAutoFit/>
          </a:bodyPr>
          <a:lstStyle/>
          <a:p>
            <a:pPr marL="547370">
              <a:lnSpc>
                <a:spcPts val="1610"/>
              </a:lnSpc>
              <a:spcBef>
                <a:spcPts val="780"/>
              </a:spcBef>
              <a:spcAft>
                <a:spcPts val="0"/>
              </a:spcAft>
            </a:pPr>
            <a:r>
              <a:rPr lang="uk-UA">
                <a:latin typeface="Times New Roman" panose="02020603050405020304" pitchFamily="18" charset="0"/>
                <a:ea typeface="Times New Roman" panose="02020603050405020304" pitchFamily="18" charset="0"/>
              </a:rPr>
              <a:t>У</a:t>
            </a:r>
            <a:r>
              <a:rPr lang="uk-UA" spc="-35">
                <a:latin typeface="Times New Roman" panose="02020603050405020304" pitchFamily="18" charset="0"/>
                <a:ea typeface="Times New Roman" panose="02020603050405020304" pitchFamily="18" charset="0"/>
              </a:rPr>
              <a:t> </a:t>
            </a:r>
            <a:r>
              <a:rPr lang="uk-UA">
                <a:latin typeface="Times New Roman" panose="02020603050405020304" pitchFamily="18" charset="0"/>
                <a:ea typeface="Times New Roman" panose="02020603050405020304" pitchFamily="18" charset="0"/>
              </a:rPr>
              <a:t>процесі</a:t>
            </a:r>
            <a:r>
              <a:rPr lang="uk-UA" spc="-30">
                <a:latin typeface="Times New Roman" panose="02020603050405020304" pitchFamily="18" charset="0"/>
                <a:ea typeface="Times New Roman" panose="02020603050405020304" pitchFamily="18" charset="0"/>
              </a:rPr>
              <a:t> </a:t>
            </a:r>
            <a:r>
              <a:rPr lang="uk-UA">
                <a:latin typeface="Times New Roman" panose="02020603050405020304" pitchFamily="18" charset="0"/>
                <a:ea typeface="Times New Roman" panose="02020603050405020304" pitchFamily="18" charset="0"/>
              </a:rPr>
              <a:t>придбання</a:t>
            </a:r>
            <a:r>
              <a:rPr lang="uk-UA" spc="-30">
                <a:latin typeface="Times New Roman" panose="02020603050405020304" pitchFamily="18" charset="0"/>
                <a:ea typeface="Times New Roman" panose="02020603050405020304" pitchFamily="18" charset="0"/>
              </a:rPr>
              <a:t> </a:t>
            </a:r>
            <a:r>
              <a:rPr lang="uk-UA">
                <a:latin typeface="Times New Roman" panose="02020603050405020304" pitchFamily="18" charset="0"/>
                <a:ea typeface="Times New Roman" panose="02020603050405020304" pitchFamily="18" charset="0"/>
              </a:rPr>
              <a:t>матеріальних</a:t>
            </a:r>
            <a:r>
              <a:rPr lang="uk-UA" spc="-30">
                <a:latin typeface="Times New Roman" panose="02020603050405020304" pitchFamily="18" charset="0"/>
                <a:ea typeface="Times New Roman" panose="02020603050405020304" pitchFamily="18" charset="0"/>
              </a:rPr>
              <a:t> </a:t>
            </a:r>
            <a:r>
              <a:rPr lang="uk-UA">
                <a:latin typeface="Times New Roman" panose="02020603050405020304" pitchFamily="18" charset="0"/>
                <a:ea typeface="Times New Roman" panose="02020603050405020304" pitchFamily="18" charset="0"/>
              </a:rPr>
              <a:t>ресурсів</a:t>
            </a:r>
            <a:r>
              <a:rPr lang="uk-UA" spc="-35">
                <a:latin typeface="Times New Roman" panose="02020603050405020304" pitchFamily="18" charset="0"/>
                <a:ea typeface="Times New Roman" panose="02020603050405020304" pitchFamily="18" charset="0"/>
              </a:rPr>
              <a:t> </a:t>
            </a:r>
            <a:r>
              <a:rPr lang="uk-UA">
                <a:latin typeface="Times New Roman" panose="02020603050405020304" pitchFamily="18" charset="0"/>
                <a:ea typeface="Times New Roman" panose="02020603050405020304" pitchFamily="18" charset="0"/>
              </a:rPr>
              <a:t>виникають</a:t>
            </a:r>
            <a:r>
              <a:rPr lang="uk-UA" spc="-45">
                <a:latin typeface="Times New Roman" panose="02020603050405020304" pitchFamily="18" charset="0"/>
                <a:ea typeface="Times New Roman" panose="02020603050405020304" pitchFamily="18" charset="0"/>
              </a:rPr>
              <a:t> </a:t>
            </a:r>
            <a:r>
              <a:rPr lang="uk-UA">
                <a:latin typeface="Times New Roman" panose="02020603050405020304" pitchFamily="18" charset="0"/>
                <a:ea typeface="Times New Roman" panose="02020603050405020304" pitchFamily="18" charset="0"/>
              </a:rPr>
              <a:t>витрати,</a:t>
            </a:r>
            <a:r>
              <a:rPr lang="uk-UA" spc="-45">
                <a:latin typeface="Times New Roman" panose="02020603050405020304" pitchFamily="18" charset="0"/>
                <a:ea typeface="Times New Roman" panose="02020603050405020304" pitchFamily="18" charset="0"/>
              </a:rPr>
              <a:t> </a:t>
            </a:r>
            <a:r>
              <a:rPr lang="uk-UA">
                <a:latin typeface="Times New Roman" panose="02020603050405020304" pitchFamily="18" charset="0"/>
                <a:ea typeface="Times New Roman" panose="02020603050405020304" pitchFamily="18" charset="0"/>
              </a:rPr>
              <a:t>пов’язані</a:t>
            </a:r>
            <a:r>
              <a:rPr lang="uk-UA" spc="-25">
                <a:latin typeface="Times New Roman" panose="02020603050405020304" pitchFamily="18" charset="0"/>
                <a:ea typeface="Times New Roman" panose="02020603050405020304" pitchFamily="18" charset="0"/>
              </a:rPr>
              <a:t> </a:t>
            </a:r>
            <a:r>
              <a:rPr lang="uk-UA" spc="-50">
                <a:latin typeface="Times New Roman" panose="02020603050405020304" pitchFamily="18" charset="0"/>
                <a:ea typeface="Times New Roman" panose="02020603050405020304" pitchFamily="18" charset="0"/>
              </a:rPr>
              <a:t>з</a:t>
            </a:r>
            <a:endParaRPr lang="en-US" dirty="0">
              <a:latin typeface="Times New Roman" panose="02020603050405020304" pitchFamily="18" charset="0"/>
              <a:ea typeface="Times New Roman" panose="02020603050405020304" pitchFamily="18" charset="0"/>
            </a:endParaRPr>
          </a:p>
          <a:p>
            <a:pPr marL="97155">
              <a:lnSpc>
                <a:spcPts val="1610"/>
              </a:lnSpc>
              <a:spcAft>
                <a:spcPts val="0"/>
              </a:spcAft>
            </a:pPr>
            <a:r>
              <a:rPr lang="uk-UA" i="1" dirty="0">
                <a:latin typeface="Times New Roman" panose="02020603050405020304" pitchFamily="18" charset="0"/>
                <a:ea typeface="Times New Roman" panose="02020603050405020304" pitchFamily="18" charset="0"/>
              </a:rPr>
              <a:t>виконанням</a:t>
            </a:r>
            <a:r>
              <a:rPr lang="uk-UA" i="1" spc="-4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замовлення</a:t>
            </a:r>
            <a:r>
              <a:rPr lang="uk-UA" i="1"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a:t>
            </a:r>
            <a:r>
              <a:rPr lang="uk-UA" spc="-1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їх</a:t>
            </a:r>
            <a:r>
              <a:rPr lang="uk-UA" i="1" spc="-20"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зберіганням</a:t>
            </a:r>
            <a:r>
              <a:rPr lang="uk-UA" i="1" spc="-20"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на</a:t>
            </a:r>
            <a:r>
              <a:rPr lang="uk-UA" i="1" spc="-30" dirty="0">
                <a:latin typeface="Times New Roman" panose="02020603050405020304" pitchFamily="18" charset="0"/>
                <a:ea typeface="Times New Roman" panose="02020603050405020304" pitchFamily="18" charset="0"/>
              </a:rPr>
              <a:t> </a:t>
            </a:r>
            <a:r>
              <a:rPr lang="uk-UA" i="1" spc="-10" dirty="0">
                <a:latin typeface="Times New Roman" panose="02020603050405020304" pitchFamily="18" charset="0"/>
                <a:ea typeface="Times New Roman" panose="02020603050405020304" pitchFamily="18" charset="0"/>
              </a:rPr>
              <a:t>підприємстві</a:t>
            </a:r>
            <a:r>
              <a:rPr lang="uk-UA" spc="-10" dirty="0">
                <a:latin typeface="Times New Roman" panose="02020603050405020304" pitchFamily="18" charset="0"/>
                <a:ea typeface="Times New Roman" panose="02020603050405020304" pitchFamily="18" charset="0"/>
              </a:rPr>
              <a:t>.</a:t>
            </a:r>
            <a:endParaRPr lang="en-US" sz="1400" dirty="0" smtClean="0">
              <a:effectLst/>
              <a:latin typeface="Times New Roman" panose="02020603050405020304" pitchFamily="18" charset="0"/>
              <a:ea typeface="Times New Roman" panose="02020603050405020304" pitchFamily="18" charset="0"/>
            </a:endParaRPr>
          </a:p>
          <a:p>
            <a:pPr marL="97155" indent="449580">
              <a:spcAft>
                <a:spcPts val="0"/>
              </a:spcAft>
            </a:pPr>
            <a:r>
              <a:rPr lang="uk-UA" dirty="0">
                <a:latin typeface="Times New Roman" panose="02020603050405020304" pitchFamily="18" charset="0"/>
                <a:ea typeface="Times New Roman" panose="02020603050405020304" pitchFamily="18" charset="0"/>
              </a:rPr>
              <a:t>Витрати</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виконання</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замовлення</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складаються</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із</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суми</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витрат</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всі</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види</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робіт</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 доставки та розміщення ресурсів на складі (оформленням документації, їх транспортуванням, страхуванням в дорозі, розвантаженням в місці прибуття, переміщенням на складі).</a:t>
            </a:r>
            <a:endParaRPr lang="en-US" dirty="0">
              <a:latin typeface="Times New Roman" panose="02020603050405020304" pitchFamily="18" charset="0"/>
              <a:ea typeface="Times New Roman" panose="02020603050405020304" pitchFamily="18" charset="0"/>
            </a:endParaRPr>
          </a:p>
          <a:p>
            <a:pPr marL="97155" indent="449580">
              <a:spcAft>
                <a:spcPts val="0"/>
              </a:spcAft>
            </a:pPr>
            <a:r>
              <a:rPr lang="uk-UA" dirty="0">
                <a:latin typeface="Times New Roman" panose="02020603050405020304" pitchFamily="18" charset="0"/>
                <a:ea typeface="Times New Roman" panose="02020603050405020304" pitchFamily="18" charset="0"/>
              </a:rPr>
              <a:t>Витрати</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виконання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замовлення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формуються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партію</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закуплених</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матеріалів, тому чим більшим буде розмір замовлення (РЗ), тим меншими будуть витрати на виконання замовлення на одиницю придбаних матеріалів (</a:t>
            </a:r>
            <a:r>
              <a:rPr lang="uk-UA" dirty="0" err="1">
                <a:latin typeface="Times New Roman" panose="02020603050405020304" pitchFamily="18" charset="0"/>
                <a:ea typeface="Times New Roman" panose="02020603050405020304" pitchFamily="18" charset="0"/>
              </a:rPr>
              <a:t>Ввз</a:t>
            </a:r>
            <a:r>
              <a:rPr lang="uk-UA" dirty="0">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a:p>
            <a:pPr marL="547370">
              <a:lnSpc>
                <a:spcPts val="1605"/>
              </a:lnSpc>
              <a:spcAft>
                <a:spcPts val="0"/>
              </a:spcAft>
            </a:pPr>
            <a:r>
              <a:rPr lang="uk-UA" dirty="0">
                <a:latin typeface="Times New Roman" panose="02020603050405020304" pitchFamily="18" charset="0"/>
                <a:ea typeface="Times New Roman" panose="02020603050405020304" pitchFamily="18" charset="0"/>
              </a:rPr>
              <a:t>Залежність</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витрат</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виконання</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замовлення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від</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його</a:t>
            </a:r>
            <a:r>
              <a:rPr lang="uk-UA" spc="-3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розміру</a:t>
            </a:r>
            <a:endParaRPr lang="en-US" dirty="0">
              <a:latin typeface="Times New Roman" panose="02020603050405020304" pitchFamily="18" charset="0"/>
              <a:ea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1763486" y="2810147"/>
            <a:ext cx="7197634" cy="3486150"/>
          </a:xfrm>
          <a:prstGeom prst="rect">
            <a:avLst/>
          </a:prstGeom>
        </p:spPr>
      </p:pic>
    </p:spTree>
    <p:extLst>
      <p:ext uri="{BB962C8B-B14F-4D97-AF65-F5344CB8AC3E}">
        <p14:creationId xmlns:p14="http://schemas.microsoft.com/office/powerpoint/2010/main" val="270027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503" y="192258"/>
            <a:ext cx="11874137" cy="2698175"/>
          </a:xfrm>
          <a:prstGeom prst="rect">
            <a:avLst/>
          </a:prstGeom>
        </p:spPr>
        <p:txBody>
          <a:bodyPr wrap="square">
            <a:spAutoFit/>
          </a:bodyPr>
          <a:lstStyle/>
          <a:p>
            <a:pPr marL="547370" indent="7620">
              <a:lnSpc>
                <a:spcPts val="3200"/>
              </a:lnSpc>
              <a:spcAft>
                <a:spcPts val="0"/>
              </a:spcAft>
            </a:pPr>
            <a:r>
              <a:rPr lang="uk-UA" dirty="0">
                <a:latin typeface="Times New Roman" panose="02020603050405020304" pitchFamily="18" charset="0"/>
                <a:ea typeface="Times New Roman" panose="02020603050405020304" pitchFamily="18" charset="0"/>
              </a:rPr>
              <a:t>Витрати на зберігання матеріалів – це витрати, пов’язані з </a:t>
            </a:r>
            <a:r>
              <a:rPr lang="uk-UA" dirty="0" smtClean="0">
                <a:latin typeface="Times New Roman" panose="02020603050405020304" pitchFamily="18" charset="0"/>
                <a:ea typeface="Times New Roman" panose="02020603050405020304" pitchFamily="18" charset="0"/>
              </a:rPr>
              <a:t>перебуванням товарно-матеріальних</a:t>
            </a:r>
            <a:r>
              <a:rPr lang="uk-UA" spc="-35" dirty="0" smtClean="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цінностей</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a:t>
            </a:r>
            <a:r>
              <a:rPr lang="uk-UA" spc="-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місці</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їх</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зберігання.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них</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відносяться:</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складські витрати (вартість складської площі), витрати на страхування запасів на випадок пожежі, повені, пограбування та інших ризиків,</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додаткові витрати на формування спеціальних умов зберігання окремих товарів (морозива, мороженої риби, фруктів, ягід, молочної продукції тощо), усадка, усушка запасу, старіння запасу, витрати на годівлю, на охорону, на створення особливих умов перебування.</a:t>
            </a:r>
            <a:endParaRPr lang="en-US" dirty="0">
              <a:latin typeface="Times New Roman" panose="02020603050405020304" pitchFamily="18" charset="0"/>
              <a:ea typeface="Times New Roman" panose="02020603050405020304" pitchFamily="18" charset="0"/>
            </a:endParaRPr>
          </a:p>
          <a:p>
            <a:pPr marL="97155" marR="149225" indent="494030">
              <a:spcAft>
                <a:spcPts val="0"/>
              </a:spcAft>
            </a:pPr>
            <a:r>
              <a:rPr lang="uk-UA" dirty="0">
                <a:latin typeface="Times New Roman" panose="02020603050405020304" pitchFamily="18" charset="0"/>
                <a:ea typeface="Times New Roman" panose="02020603050405020304" pitchFamily="18" charset="0"/>
              </a:rPr>
              <a:t>Чим більший розмір замовлення (РЗ), тим більшими будуть витрати на зберігання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придбаних</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матеріалів</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a:t>
            </a:r>
            <a:r>
              <a:rPr lang="uk-UA" dirty="0" err="1">
                <a:latin typeface="Times New Roman" panose="02020603050405020304" pitchFamily="18" charset="0"/>
                <a:ea typeface="Times New Roman" panose="02020603050405020304" pitchFamily="18" charset="0"/>
              </a:rPr>
              <a:t>Вз</a:t>
            </a:r>
            <a:r>
              <a:rPr lang="uk-UA" dirty="0">
                <a:latin typeface="Times New Roman" panose="02020603050405020304" pitchFamily="18" charset="0"/>
                <a:ea typeface="Times New Roman" panose="02020603050405020304" pitchFamily="18" charset="0"/>
              </a:rPr>
              <a:t>).</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Залежність</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витрат</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зберігання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матеріалів</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від розміру замовлення представлено на рис.10</a:t>
            </a:r>
            <a:endParaRPr lang="en-US" dirty="0">
              <a:latin typeface="Times New Roman" panose="02020603050405020304" pitchFamily="18" charset="0"/>
              <a:ea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2006891" y="3153156"/>
            <a:ext cx="7633498" cy="3613404"/>
          </a:xfrm>
          <a:prstGeom prst="rect">
            <a:avLst/>
          </a:prstGeom>
        </p:spPr>
      </p:pic>
    </p:spTree>
    <p:extLst>
      <p:ext uri="{BB962C8B-B14F-4D97-AF65-F5344CB8AC3E}">
        <p14:creationId xmlns:p14="http://schemas.microsoft.com/office/powerpoint/2010/main" val="3172073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1128514"/>
          </a:xfrm>
          <a:prstGeom prst="rect">
            <a:avLst/>
          </a:prstGeom>
        </p:spPr>
        <p:txBody>
          <a:bodyPr wrap="square">
            <a:spAutoFit/>
          </a:bodyPr>
          <a:lstStyle/>
          <a:p>
            <a:pPr marL="97790" indent="449580">
              <a:lnSpc>
                <a:spcPct val="100000"/>
              </a:lnSpc>
              <a:spcBef>
                <a:spcPts val="1195"/>
              </a:spcBef>
              <a:spcAft>
                <a:spcPts val="0"/>
              </a:spcAft>
            </a:pPr>
            <a:r>
              <a:rPr lang="uk-UA" dirty="0">
                <a:latin typeface="Times New Roman" panose="02020603050405020304" pitchFamily="18" charset="0"/>
                <a:ea typeface="Times New Roman" panose="02020603050405020304" pitchFamily="18" charset="0"/>
              </a:rPr>
              <a:t>Визначення</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економічного</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розміру</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поточного</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замовлення</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постачання</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товарно- матеріальних цінностей базується на мінімізації двох видів витрат:</a:t>
            </a:r>
            <a:endParaRPr lang="en-US" dirty="0">
              <a:latin typeface="Times New Roman" panose="02020603050405020304" pitchFamily="18" charset="0"/>
              <a:ea typeface="Times New Roman" panose="02020603050405020304" pitchFamily="18" charset="0"/>
            </a:endParaRPr>
          </a:p>
          <a:p>
            <a:pPr marL="342900" marR="632460" lvl="0" indent="-342900">
              <a:spcAft>
                <a:spcPts val="0"/>
              </a:spcAft>
              <a:buSzPts val="1400"/>
              <a:buFont typeface="Wingdings" panose="05000000000000000000" pitchFamily="2" charset="2"/>
              <a:buChar char=""/>
              <a:tabLst>
                <a:tab pos="554990" algn="l"/>
              </a:tabLst>
            </a:pPr>
            <a:r>
              <a:rPr lang="uk-UA" dirty="0">
                <a:latin typeface="Times New Roman" panose="02020603050405020304" pitchFamily="18" charset="0"/>
                <a:ea typeface="Wingdings" panose="05000000000000000000" pitchFamily="2" charset="2"/>
                <a:cs typeface="Wingdings" panose="05000000000000000000" pitchFamily="2" charset="2"/>
              </a:rPr>
              <a:t>витрат</a:t>
            </a:r>
            <a:r>
              <a:rPr lang="uk-UA" spc="-3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на</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зберігання</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матеріального</a:t>
            </a:r>
            <a:r>
              <a:rPr lang="uk-UA" spc="-1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запасу,</a:t>
            </a:r>
            <a:r>
              <a:rPr lang="uk-UA" spc="-2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які</a:t>
            </a:r>
            <a:r>
              <a:rPr lang="uk-UA" spc="-1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прямо</a:t>
            </a:r>
            <a:r>
              <a:rPr lang="uk-UA" spc="-3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пропорційні</a:t>
            </a:r>
            <a:r>
              <a:rPr lang="uk-UA" spc="-3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розміру </a:t>
            </a:r>
            <a:r>
              <a:rPr lang="uk-UA" spc="-10" dirty="0">
                <a:latin typeface="Times New Roman" panose="02020603050405020304" pitchFamily="18" charset="0"/>
                <a:ea typeface="Wingdings" panose="05000000000000000000" pitchFamily="2" charset="2"/>
                <a:cs typeface="Wingdings" panose="05000000000000000000" pitchFamily="2" charset="2"/>
              </a:rPr>
              <a:t>замовлення;</a:t>
            </a:r>
            <a:endParaRPr lang="en-US" sz="1400" spc="0" dirty="0" smtClean="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lnSpc>
                <a:spcPts val="1605"/>
              </a:lnSpc>
              <a:spcAft>
                <a:spcPts val="0"/>
              </a:spcAft>
              <a:buSzPts val="1400"/>
              <a:buFont typeface="Wingdings" panose="05000000000000000000" pitchFamily="2" charset="2"/>
              <a:buChar char=""/>
              <a:tabLst>
                <a:tab pos="554990" algn="l"/>
              </a:tabLst>
            </a:pPr>
            <a:r>
              <a:rPr lang="uk-UA" dirty="0">
                <a:latin typeface="Times New Roman" panose="02020603050405020304" pitchFamily="18" charset="0"/>
                <a:ea typeface="Wingdings" panose="05000000000000000000" pitchFamily="2" charset="2"/>
                <a:cs typeface="Wingdings" panose="05000000000000000000" pitchFamily="2" charset="2"/>
              </a:rPr>
              <a:t>витрат</a:t>
            </a:r>
            <a:r>
              <a:rPr lang="uk-UA" spc="-4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на</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формування</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замовлення,</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які</a:t>
            </a:r>
            <a:r>
              <a:rPr lang="uk-UA" spc="-1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не</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залежать</a:t>
            </a:r>
            <a:r>
              <a:rPr lang="uk-UA" spc="-3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від</a:t>
            </a:r>
            <a:r>
              <a:rPr lang="uk-UA" spc="-1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розміру</a:t>
            </a:r>
            <a:r>
              <a:rPr lang="uk-UA" spc="-35" dirty="0">
                <a:latin typeface="Times New Roman" panose="02020603050405020304" pitchFamily="18" charset="0"/>
                <a:ea typeface="Wingdings" panose="05000000000000000000" pitchFamily="2" charset="2"/>
                <a:cs typeface="Wingdings" panose="05000000000000000000" pitchFamily="2" charset="2"/>
              </a:rPr>
              <a:t> </a:t>
            </a:r>
            <a:r>
              <a:rPr lang="uk-UA" spc="-10" dirty="0">
                <a:latin typeface="Times New Roman" panose="02020603050405020304" pitchFamily="18" charset="0"/>
                <a:ea typeface="Wingdings" panose="05000000000000000000" pitchFamily="2" charset="2"/>
                <a:cs typeface="Wingdings" panose="05000000000000000000" pitchFamily="2" charset="2"/>
              </a:rPr>
              <a:t>замовлення.</a:t>
            </a:r>
            <a:endParaRPr lang="en-US" sz="1400" spc="0" dirty="0">
              <a:effectLst/>
              <a:latin typeface="Times New Roman" panose="02020603050405020304" pitchFamily="18" charset="0"/>
              <a:ea typeface="Wingdings" panose="05000000000000000000" pitchFamily="2" charset="2"/>
              <a:cs typeface="Wingdings" panose="05000000000000000000" pitchFamily="2" charset="2"/>
            </a:endParaRPr>
          </a:p>
        </p:txBody>
      </p:sp>
      <p:sp>
        <p:nvSpPr>
          <p:cNvPr id="3" name="Прямоугольник 2"/>
          <p:cNvSpPr/>
          <p:nvPr/>
        </p:nvSpPr>
        <p:spPr>
          <a:xfrm>
            <a:off x="143691" y="1355412"/>
            <a:ext cx="11782698" cy="369332"/>
          </a:xfrm>
          <a:prstGeom prst="rect">
            <a:avLst/>
          </a:prstGeom>
        </p:spPr>
        <p:txBody>
          <a:bodyPr wrap="square">
            <a:spAutoFit/>
          </a:bodyPr>
          <a:lstStyle/>
          <a:p>
            <a:pPr marL="97155" indent="449580">
              <a:spcBef>
                <a:spcPts val="370"/>
              </a:spcBef>
              <a:spcAft>
                <a:spcPts val="0"/>
              </a:spcAft>
            </a:pPr>
            <a:r>
              <a:rPr lang="uk-UA" dirty="0">
                <a:latin typeface="Times New Roman" panose="02020603050405020304" pitchFamily="18" charset="0"/>
                <a:ea typeface="Times New Roman" panose="02020603050405020304" pitchFamily="18" charset="0"/>
              </a:rPr>
              <a:t>Оптимальний</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розмір</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замовлення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визначається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формулою,</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яка</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носить</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назву формули </a:t>
            </a:r>
            <a:r>
              <a:rPr lang="uk-UA" dirty="0" err="1">
                <a:latin typeface="Times New Roman" panose="02020603050405020304" pitchFamily="18" charset="0"/>
                <a:ea typeface="Times New Roman" panose="02020603050405020304" pitchFamily="18" charset="0"/>
              </a:rPr>
              <a:t>Уілсона</a:t>
            </a:r>
            <a:r>
              <a:rPr lang="uk-UA" dirty="0">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2464091" y="1510330"/>
            <a:ext cx="6845808" cy="1170381"/>
          </a:xfrm>
          <a:prstGeom prst="rect">
            <a:avLst/>
          </a:prstGeom>
        </p:spPr>
      </p:pic>
      <p:sp>
        <p:nvSpPr>
          <p:cNvPr id="5" name="Прямоугольник 4"/>
          <p:cNvSpPr/>
          <p:nvPr/>
        </p:nvSpPr>
        <p:spPr>
          <a:xfrm>
            <a:off x="143690" y="2948583"/>
            <a:ext cx="12048309" cy="2657138"/>
          </a:xfrm>
          <a:prstGeom prst="rect">
            <a:avLst/>
          </a:prstGeom>
        </p:spPr>
        <p:txBody>
          <a:bodyPr wrap="square">
            <a:spAutoFit/>
          </a:bodyPr>
          <a:lstStyle/>
          <a:p>
            <a:pPr marL="97155">
              <a:lnSpc>
                <a:spcPts val="1610"/>
              </a:lnSpc>
              <a:spcAft>
                <a:spcPts val="0"/>
              </a:spcAft>
            </a:pPr>
            <a:r>
              <a:rPr lang="uk-UA" b="1" i="1" dirty="0" err="1">
                <a:latin typeface="Times New Roman" panose="02020603050405020304" pitchFamily="18" charset="0"/>
                <a:ea typeface="Times New Roman" panose="02020603050405020304" pitchFamily="18" charset="0"/>
              </a:rPr>
              <a:t>Qопт</a:t>
            </a:r>
            <a:r>
              <a:rPr lang="uk-UA" b="1" i="1" spc="-5"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a:t>
            </a:r>
            <a:r>
              <a:rPr lang="uk-UA" b="1" i="1"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оптимальний</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розмір</a:t>
            </a:r>
            <a:r>
              <a:rPr lang="uk-UA" spc="-2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замовлення;</a:t>
            </a:r>
            <a:endParaRPr lang="en-US" dirty="0">
              <a:latin typeface="Times New Roman" panose="02020603050405020304" pitchFamily="18" charset="0"/>
              <a:ea typeface="Times New Roman" panose="02020603050405020304" pitchFamily="18" charset="0"/>
            </a:endParaRPr>
          </a:p>
          <a:p>
            <a:pPr marL="97155" marR="3131820">
              <a:spcAft>
                <a:spcPts val="0"/>
              </a:spcAft>
            </a:pPr>
            <a:r>
              <a:rPr lang="uk-UA" b="1" i="1" dirty="0" err="1">
                <a:latin typeface="Times New Roman" panose="02020603050405020304" pitchFamily="18" charset="0"/>
                <a:ea typeface="Times New Roman" panose="02020603050405020304" pitchFamily="18" charset="0"/>
              </a:rPr>
              <a:t>Cзам</a:t>
            </a:r>
            <a:r>
              <a:rPr lang="uk-UA" b="1" i="1" spc="-40"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a:t>
            </a:r>
            <a:r>
              <a:rPr lang="uk-UA" b="1" i="1"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витрати</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виконання</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замовлення,</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грн.; </a:t>
            </a:r>
            <a:r>
              <a:rPr lang="uk-UA" b="1" i="1" dirty="0" err="1">
                <a:latin typeface="Times New Roman" panose="02020603050405020304" pitchFamily="18" charset="0"/>
                <a:ea typeface="Times New Roman" panose="02020603050405020304" pitchFamily="18" charset="0"/>
              </a:rPr>
              <a:t>Cзак</a:t>
            </a:r>
            <a:r>
              <a:rPr lang="uk-UA" b="1" i="1" dirty="0">
                <a:latin typeface="Times New Roman" panose="02020603050405020304" pitchFamily="18" charset="0"/>
                <a:ea typeface="Times New Roman" panose="02020603050405020304" pitchFamily="18" charset="0"/>
              </a:rPr>
              <a:t> – </a:t>
            </a:r>
            <a:r>
              <a:rPr lang="uk-UA" dirty="0">
                <a:latin typeface="Times New Roman" panose="02020603050405020304" pitchFamily="18" charset="0"/>
                <a:ea typeface="Times New Roman" panose="02020603050405020304" pitchFamily="18" charset="0"/>
              </a:rPr>
              <a:t>закупівельна ціна одиниці товару, грн.; </a:t>
            </a:r>
            <a:r>
              <a:rPr lang="uk-UA" b="1" i="1" dirty="0">
                <a:latin typeface="Times New Roman" panose="02020603050405020304" pitchFamily="18" charset="0"/>
                <a:ea typeface="Times New Roman" panose="02020603050405020304" pitchFamily="18" charset="0"/>
              </a:rPr>
              <a:t>S </a:t>
            </a:r>
            <a:r>
              <a:rPr lang="uk-UA" dirty="0">
                <a:latin typeface="Times New Roman" panose="02020603050405020304" pitchFamily="18" charset="0"/>
                <a:ea typeface="Times New Roman" panose="02020603050405020304" pitchFamily="18" charset="0"/>
              </a:rPr>
              <a:t>– обсяг продажу, од;</a:t>
            </a:r>
            <a:endParaRPr lang="en-US" dirty="0">
              <a:latin typeface="Times New Roman" panose="02020603050405020304" pitchFamily="18" charset="0"/>
              <a:ea typeface="Times New Roman" panose="02020603050405020304" pitchFamily="18" charset="0"/>
            </a:endParaRPr>
          </a:p>
          <a:p>
            <a:pPr marL="97155">
              <a:lnSpc>
                <a:spcPts val="1605"/>
              </a:lnSpc>
              <a:spcAft>
                <a:spcPts val="0"/>
              </a:spcAft>
            </a:pPr>
            <a:r>
              <a:rPr lang="uk-UA" b="1" i="1" dirty="0">
                <a:latin typeface="Times New Roman" panose="02020603050405020304" pitchFamily="18" charset="0"/>
                <a:ea typeface="Times New Roman" panose="02020603050405020304" pitchFamily="18" charset="0"/>
              </a:rPr>
              <a:t>U</a:t>
            </a:r>
            <a:r>
              <a:rPr lang="uk-UA" b="1" i="1" spc="-40"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a:t>
            </a:r>
            <a:r>
              <a:rPr lang="uk-UA" b="1" i="1"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частка</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витрат</a:t>
            </a:r>
            <a:r>
              <a:rPr lang="uk-UA" spc="-20"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зберіганняв</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ціні</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одиниці</a:t>
            </a:r>
            <a:r>
              <a:rPr lang="uk-UA" spc="-10" dirty="0">
                <a:latin typeface="Times New Roman" panose="02020603050405020304" pitchFamily="18" charset="0"/>
                <a:ea typeface="Times New Roman" panose="02020603050405020304" pitchFamily="18" charset="0"/>
              </a:rPr>
              <a:t> товару.</a:t>
            </a:r>
            <a:endParaRPr lang="en-US" dirty="0">
              <a:latin typeface="Times New Roman" panose="02020603050405020304" pitchFamily="18" charset="0"/>
              <a:ea typeface="Times New Roman" panose="02020603050405020304" pitchFamily="18" charset="0"/>
            </a:endParaRPr>
          </a:p>
          <a:p>
            <a:pPr marL="97155">
              <a:spcBef>
                <a:spcPts val="40"/>
              </a:spcBef>
              <a:spcAft>
                <a:spcPts val="0"/>
              </a:spcAft>
            </a:pPr>
            <a:r>
              <a:rPr lang="uk-UA" dirty="0">
                <a:latin typeface="Times New Roman" panose="02020603050405020304" pitchFamily="18" charset="0"/>
                <a:ea typeface="Times New Roman" panose="02020603050405020304" pitchFamily="18" charset="0"/>
              </a:rPr>
              <a:t> </a:t>
            </a:r>
            <a:r>
              <a:rPr lang="uk-UA" b="1" i="1" spc="-10" dirty="0" smtClean="0">
                <a:latin typeface="Times New Roman" panose="02020603050405020304" pitchFamily="18" charset="0"/>
                <a:ea typeface="Times New Roman" panose="02020603050405020304" pitchFamily="18" charset="0"/>
              </a:rPr>
              <a:t>Приклад</a:t>
            </a:r>
            <a:r>
              <a:rPr lang="uk-UA" b="1" i="1" spc="-10" dirty="0">
                <a:latin typeface="Times New Roman" panose="02020603050405020304" pitchFamily="18" charset="0"/>
                <a:ea typeface="Times New Roman" panose="02020603050405020304" pitchFamily="18" charset="0"/>
              </a:rPr>
              <a:t>.</a:t>
            </a:r>
            <a:endParaRPr lang="en-US" b="1" i="1" dirty="0">
              <a:latin typeface="Times New Roman" panose="02020603050405020304" pitchFamily="18" charset="0"/>
              <a:ea typeface="Times New Roman" panose="02020603050405020304" pitchFamily="18" charset="0"/>
            </a:endParaRPr>
          </a:p>
          <a:p>
            <a:pPr marL="184150" marR="229235" indent="361315">
              <a:spcAft>
                <a:spcPts val="0"/>
              </a:spcAft>
            </a:pPr>
            <a:r>
              <a:rPr lang="uk-UA" dirty="0">
                <a:latin typeface="Times New Roman" panose="02020603050405020304" pitchFamily="18" charset="0"/>
                <a:ea typeface="Times New Roman" panose="02020603050405020304" pitchFamily="18" charset="0"/>
              </a:rPr>
              <a:t>Знайдемо економічний розмір замовлення за таких умов. Згідно з даними обліку вартість подання одного замовлення </a:t>
            </a:r>
            <a:r>
              <a:rPr lang="uk-UA" b="1" i="1" dirty="0" err="1">
                <a:latin typeface="Times New Roman" panose="02020603050405020304" pitchFamily="18" charset="0"/>
                <a:ea typeface="Times New Roman" panose="02020603050405020304" pitchFamily="18" charset="0"/>
              </a:rPr>
              <a:t>Сзам</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складає 200 грн., річна потреба в комплектуючому</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виробі </a:t>
            </a:r>
            <a:r>
              <a:rPr lang="uk-UA" b="1" i="1" dirty="0">
                <a:latin typeface="Times New Roman" panose="02020603050405020304" pitchFamily="18" charset="0"/>
                <a:ea typeface="Times New Roman" panose="02020603050405020304" pitchFamily="18" charset="0"/>
              </a:rPr>
              <a:t>S</a:t>
            </a:r>
            <a:r>
              <a:rPr lang="uk-UA" b="1" i="1"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1550</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шт.,</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ціна</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одиниці</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комплектуючого</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виробу</a:t>
            </a:r>
            <a:r>
              <a:rPr lang="uk-UA" spc="-20" dirty="0">
                <a:latin typeface="Times New Roman" panose="02020603050405020304" pitchFamily="18" charset="0"/>
                <a:ea typeface="Times New Roman" panose="02020603050405020304" pitchFamily="18" charset="0"/>
              </a:rPr>
              <a:t> </a:t>
            </a:r>
            <a:r>
              <a:rPr lang="uk-UA" b="1" i="1" dirty="0" err="1">
                <a:latin typeface="Times New Roman" panose="02020603050405020304" pitchFamily="18" charset="0"/>
                <a:ea typeface="Times New Roman" panose="02020603050405020304" pitchFamily="18" charset="0"/>
              </a:rPr>
              <a:t>Cзак</a:t>
            </a:r>
            <a:r>
              <a:rPr lang="uk-UA" b="1" i="1" spc="200" dirty="0">
                <a:latin typeface="Times New Roman" panose="02020603050405020304" pitchFamily="18" charset="0"/>
                <a:ea typeface="Times New Roman" panose="02020603050405020304" pitchFamily="18" charset="0"/>
              </a:rPr>
              <a:t> </a:t>
            </a:r>
            <a:r>
              <a:rPr lang="uk-UA" dirty="0" smtClean="0">
                <a:latin typeface="Times New Roman" panose="02020603050405020304" pitchFamily="18" charset="0"/>
                <a:ea typeface="Times New Roman" panose="02020603050405020304" pitchFamily="18" charset="0"/>
              </a:rPr>
              <a:t>– 560</a:t>
            </a:r>
            <a:r>
              <a:rPr lang="uk-UA" spc="200" dirty="0" smtClean="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грн.,</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вартість</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зберігання</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комплектуючого</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виробу</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складі</a:t>
            </a:r>
            <a:r>
              <a:rPr lang="uk-UA" spc="-10"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U</a:t>
            </a:r>
            <a:r>
              <a:rPr lang="uk-UA" b="1" i="1"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дорівнює</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20</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 його ціни. Визначити оптимальний розмір замовлення на </a:t>
            </a:r>
            <a:r>
              <a:rPr lang="uk-UA" dirty="0" smtClean="0">
                <a:latin typeface="Times New Roman" panose="02020603050405020304" pitchFamily="18" charset="0"/>
                <a:ea typeface="Times New Roman" panose="02020603050405020304" pitchFamily="18" charset="0"/>
              </a:rPr>
              <a:t>комплектуючий </a:t>
            </a:r>
            <a:r>
              <a:rPr lang="uk-UA" sz="1400" dirty="0" smtClean="0">
                <a:effectLst/>
                <a:latin typeface="Times New Roman" panose="02020603050405020304" pitchFamily="18" charset="0"/>
                <a:ea typeface="Times New Roman" panose="02020603050405020304" pitchFamily="18" charset="0"/>
              </a:rPr>
              <a:t>виріб.</a:t>
            </a:r>
            <a:r>
              <a:rPr lang="uk-UA" sz="1400" spc="28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Тоді</a:t>
            </a:r>
            <a:r>
              <a:rPr lang="uk-UA" sz="1400" spc="-3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економічний</a:t>
            </a:r>
            <a:r>
              <a:rPr lang="uk-UA" sz="1400" spc="-2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розмір</a:t>
            </a:r>
            <a:r>
              <a:rPr lang="uk-UA" sz="1400" spc="-20"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замовлення</a:t>
            </a:r>
            <a:r>
              <a:rPr lang="uk-UA" sz="1400" spc="-25" dirty="0" smtClean="0">
                <a:effectLst/>
                <a:latin typeface="Times New Roman" panose="02020603050405020304" pitchFamily="18" charset="0"/>
                <a:ea typeface="Times New Roman" panose="02020603050405020304" pitchFamily="18" charset="0"/>
              </a:rPr>
              <a:t> </a:t>
            </a:r>
            <a:r>
              <a:rPr lang="uk-UA" sz="1400" dirty="0" smtClean="0">
                <a:effectLst/>
                <a:latin typeface="Times New Roman" panose="02020603050405020304" pitchFamily="18" charset="0"/>
                <a:ea typeface="Times New Roman" panose="02020603050405020304" pitchFamily="18" charset="0"/>
              </a:rPr>
              <a:t>буде</a:t>
            </a:r>
            <a:r>
              <a:rPr lang="uk-UA" sz="1400" spc="-25" dirty="0" smtClean="0">
                <a:effectLst/>
                <a:latin typeface="Times New Roman" panose="02020603050405020304" pitchFamily="18" charset="0"/>
                <a:ea typeface="Times New Roman" panose="02020603050405020304" pitchFamily="18" charset="0"/>
              </a:rPr>
              <a:t> </a:t>
            </a:r>
            <a:r>
              <a:rPr lang="uk-UA" sz="1400" spc="-10" dirty="0" smtClean="0">
                <a:effectLst/>
                <a:latin typeface="Times New Roman" panose="02020603050405020304" pitchFamily="18" charset="0"/>
                <a:ea typeface="Times New Roman" panose="02020603050405020304" pitchFamily="18" charset="0"/>
              </a:rPr>
              <a:t>дорівнювати:</a:t>
            </a:r>
            <a:endParaRPr lang="en-US" dirty="0"/>
          </a:p>
        </p:txBody>
      </p:sp>
      <p:pic>
        <p:nvPicPr>
          <p:cNvPr id="6" name="Рисунок 5"/>
          <p:cNvPicPr>
            <a:picLocks noChangeAspect="1"/>
          </p:cNvPicPr>
          <p:nvPr/>
        </p:nvPicPr>
        <p:blipFill>
          <a:blip r:embed="rId3"/>
          <a:stretch>
            <a:fillRect/>
          </a:stretch>
        </p:blipFill>
        <p:spPr>
          <a:xfrm>
            <a:off x="1876262" y="5501737"/>
            <a:ext cx="6845808" cy="1121132"/>
          </a:xfrm>
          <a:prstGeom prst="rect">
            <a:avLst/>
          </a:prstGeom>
        </p:spPr>
      </p:pic>
    </p:spTree>
    <p:extLst>
      <p:ext uri="{BB962C8B-B14F-4D97-AF65-F5344CB8AC3E}">
        <p14:creationId xmlns:p14="http://schemas.microsoft.com/office/powerpoint/2010/main" val="746866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5943" y="278900"/>
            <a:ext cx="11834948" cy="923330"/>
          </a:xfrm>
          <a:prstGeom prst="rect">
            <a:avLst/>
          </a:prstGeom>
        </p:spPr>
        <p:txBody>
          <a:bodyPr wrap="square">
            <a:spAutoFit/>
          </a:bodyPr>
          <a:lstStyle/>
          <a:p>
            <a:pPr marL="97155" marR="184785" indent="86360">
              <a:spcBef>
                <a:spcPts val="145"/>
              </a:spcBef>
              <a:spcAft>
                <a:spcPts val="0"/>
              </a:spcAft>
            </a:pPr>
            <a:r>
              <a:rPr lang="uk-UA" dirty="0">
                <a:latin typeface="Times New Roman" panose="02020603050405020304" pitchFamily="18" charset="0"/>
                <a:ea typeface="Times New Roman" panose="02020603050405020304" pitchFamily="18" charset="0"/>
              </a:rPr>
              <a:t>Щоб уникнути дефіциту комплектуючого виробу, можна округлити оптимальний розмір</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замовлення</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більшу</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сторону.</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Таким</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чином,</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оптимальний</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розмір</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замовлення на комплектуючий виріб складатиме 75 шт.</a:t>
            </a:r>
            <a:endParaRPr lang="en-US" dirty="0">
              <a:latin typeface="Times New Roman" panose="02020603050405020304" pitchFamily="18" charset="0"/>
              <a:ea typeface="Times New Roman" panose="02020603050405020304" pitchFamily="18" charset="0"/>
            </a:endParaRPr>
          </a:p>
          <a:p>
            <a:pPr marL="547370">
              <a:spcBef>
                <a:spcPts val="10"/>
              </a:spcBef>
              <a:spcAft>
                <a:spcPts val="0"/>
              </a:spcAft>
            </a:pPr>
            <a:r>
              <a:rPr lang="uk-UA" dirty="0">
                <a:latin typeface="Times New Roman" panose="02020603050405020304" pitchFamily="18" charset="0"/>
                <a:ea typeface="Times New Roman" panose="02020603050405020304" pitchFamily="18" charset="0"/>
              </a:rPr>
              <a:t>Отже,</a:t>
            </a:r>
            <a:r>
              <a:rPr lang="uk-UA" spc="-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протягом</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року</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потрібно</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розмістити</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21</a:t>
            </a:r>
            <a:r>
              <a:rPr lang="uk-UA" spc="-2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замовлення.</a:t>
            </a:r>
            <a:endParaRPr lang="en-US" dirty="0">
              <a:latin typeface="Times New Roman" panose="02020603050405020304" pitchFamily="18" charset="0"/>
              <a:ea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2255085" y="1423853"/>
            <a:ext cx="6845808" cy="1045028"/>
          </a:xfrm>
          <a:prstGeom prst="rect">
            <a:avLst/>
          </a:prstGeom>
        </p:spPr>
      </p:pic>
      <p:sp>
        <p:nvSpPr>
          <p:cNvPr id="4" name="Прямоугольник 3"/>
          <p:cNvSpPr/>
          <p:nvPr/>
        </p:nvSpPr>
        <p:spPr>
          <a:xfrm>
            <a:off x="195942" y="2213179"/>
            <a:ext cx="11996057" cy="2513509"/>
          </a:xfrm>
          <a:prstGeom prst="rect">
            <a:avLst/>
          </a:prstGeom>
        </p:spPr>
        <p:txBody>
          <a:bodyPr wrap="square">
            <a:spAutoFit/>
          </a:bodyPr>
          <a:lstStyle/>
          <a:p>
            <a:pPr marL="547370">
              <a:lnSpc>
                <a:spcPts val="1610"/>
              </a:lnSpc>
              <a:spcBef>
                <a:spcPts val="1560"/>
              </a:spcBef>
              <a:spcAft>
                <a:spcPts val="0"/>
              </a:spcAft>
            </a:pPr>
            <a:r>
              <a:rPr lang="uk-UA" dirty="0">
                <a:latin typeface="Times New Roman" panose="02020603050405020304" pitchFamily="18" charset="0"/>
                <a:ea typeface="Times New Roman" panose="02020603050405020304" pitchFamily="18" charset="0"/>
              </a:rPr>
              <a:t>Для</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прикладу,</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врахуємо</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економію</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транспортних</a:t>
            </a:r>
            <a:r>
              <a:rPr lang="uk-UA" spc="-2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витрат.</a:t>
            </a:r>
            <a:endParaRPr lang="en-US" dirty="0">
              <a:latin typeface="Times New Roman" panose="02020603050405020304" pitchFamily="18" charset="0"/>
              <a:ea typeface="Times New Roman" panose="02020603050405020304" pitchFamily="18" charset="0"/>
            </a:endParaRPr>
          </a:p>
          <a:p>
            <a:pPr marL="97155" marR="988695" indent="449580">
              <a:spcAft>
                <a:spcPts val="0"/>
              </a:spcAft>
            </a:pPr>
            <a:r>
              <a:rPr lang="uk-UA" dirty="0">
                <a:latin typeface="Times New Roman" panose="02020603050405020304" pitchFamily="18" charset="0"/>
                <a:ea typeface="Times New Roman" panose="02020603050405020304" pitchFamily="18" charset="0"/>
              </a:rPr>
              <a:t>Як правило, чим більша партія постачання,</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тим нижчі витрати на транспортування одиниці вантажу. При цьому якщо збільшується розмір замовлення,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збільшується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обсяг</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запасів,</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отже,</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витрати на</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їх</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утримання.</a:t>
            </a:r>
            <a:endParaRPr lang="en-US" dirty="0">
              <a:latin typeface="Times New Roman" panose="02020603050405020304" pitchFamily="18" charset="0"/>
              <a:ea typeface="Times New Roman" panose="02020603050405020304" pitchFamily="18" charset="0"/>
            </a:endParaRPr>
          </a:p>
          <a:p>
            <a:pPr marL="97155" indent="449580">
              <a:lnSpc>
                <a:spcPct val="100000"/>
              </a:lnSpc>
              <a:spcAft>
                <a:spcPts val="0"/>
              </a:spcAft>
            </a:pPr>
            <a:r>
              <a:rPr lang="uk-UA" dirty="0">
                <a:latin typeface="Times New Roman" panose="02020603050405020304" pitchFamily="18" charset="0"/>
                <a:ea typeface="Times New Roman" panose="02020603050405020304" pitchFamily="18" charset="0"/>
              </a:rPr>
              <a:t>Тому</a:t>
            </a:r>
            <a:r>
              <a:rPr lang="uk-UA" spc="-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необхідно</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порівнювати</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результат з</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урахуванням</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економії</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транспортних витрат і без урахування такої економії.</a:t>
            </a:r>
            <a:endParaRPr lang="en-US" dirty="0">
              <a:latin typeface="Times New Roman" panose="02020603050405020304" pitchFamily="18" charset="0"/>
              <a:ea typeface="Times New Roman" panose="02020603050405020304" pitchFamily="18" charset="0"/>
            </a:endParaRPr>
          </a:p>
          <a:p>
            <a:pPr marL="133985" marR="149225" indent="412750">
              <a:spcAft>
                <a:spcPts val="0"/>
              </a:spcAft>
            </a:pPr>
            <a:r>
              <a:rPr lang="uk-UA" dirty="0">
                <a:latin typeface="Times New Roman" panose="02020603050405020304" pitchFamily="18" charset="0"/>
                <a:ea typeface="Times New Roman" panose="02020603050405020304" pitchFamily="18" charset="0"/>
              </a:rPr>
              <a:t>Попередній</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приклад</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доповнимо</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умовою,</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тариф</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транспортування</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дрібної партії складатиме 1 грн. за одиницю вантажу, а тариф на транспортування великої партії – 0,7 грн. за одиницю вантажу,</a:t>
            </a:r>
            <a:endParaRPr lang="en-US" dirty="0">
              <a:latin typeface="Times New Roman" panose="02020603050405020304" pitchFamily="18" charset="0"/>
              <a:ea typeface="Times New Roman" panose="02020603050405020304" pitchFamily="18" charset="0"/>
            </a:endParaRPr>
          </a:p>
          <a:p>
            <a:pPr marL="547370">
              <a:spcAft>
                <a:spcPts val="0"/>
              </a:spcAft>
            </a:pPr>
            <a:r>
              <a:rPr lang="uk-UA" dirty="0">
                <a:latin typeface="Times New Roman" panose="02020603050405020304" pitchFamily="18" charset="0"/>
                <a:ea typeface="Times New Roman" panose="02020603050405020304" pitchFamily="18" charset="0"/>
              </a:rPr>
              <a:t>Великою</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партією</a:t>
            </a:r>
            <a:r>
              <a:rPr lang="uk-UA" spc="-30"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важається</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85</a:t>
            </a:r>
            <a:r>
              <a:rPr lang="uk-UA" spc="-3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одиниць.</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62782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627017" y="384919"/>
            <a:ext cx="10868297" cy="1176528"/>
          </a:xfrm>
          <a:prstGeom prst="rect">
            <a:avLst/>
          </a:prstGeom>
        </p:spPr>
      </p:pic>
      <p:pic>
        <p:nvPicPr>
          <p:cNvPr id="3" name="Рисунок 2"/>
          <p:cNvPicPr>
            <a:picLocks noChangeAspect="1"/>
          </p:cNvPicPr>
          <p:nvPr/>
        </p:nvPicPr>
        <p:blipFill>
          <a:blip r:embed="rId3"/>
          <a:stretch>
            <a:fillRect/>
          </a:stretch>
        </p:blipFill>
        <p:spPr>
          <a:xfrm>
            <a:off x="822960" y="1427443"/>
            <a:ext cx="10672354" cy="2775204"/>
          </a:xfrm>
          <a:prstGeom prst="rect">
            <a:avLst/>
          </a:prstGeom>
        </p:spPr>
      </p:pic>
      <p:sp>
        <p:nvSpPr>
          <p:cNvPr id="4" name="Прямоугольник 3"/>
          <p:cNvSpPr/>
          <p:nvPr/>
        </p:nvSpPr>
        <p:spPr>
          <a:xfrm>
            <a:off x="822960" y="4051552"/>
            <a:ext cx="10580914" cy="646331"/>
          </a:xfrm>
          <a:prstGeom prst="rect">
            <a:avLst/>
          </a:prstGeom>
        </p:spPr>
        <p:txBody>
          <a:bodyPr wrap="square">
            <a:spAutoFit/>
          </a:bodyPr>
          <a:lstStyle/>
          <a:p>
            <a:pPr marL="97155" indent="449580">
              <a:lnSpc>
                <a:spcPct val="100000"/>
              </a:lnSpc>
              <a:spcAft>
                <a:spcPts val="0"/>
              </a:spcAft>
            </a:pPr>
            <a:r>
              <a:rPr lang="uk-UA" dirty="0">
                <a:latin typeface="Times New Roman" panose="02020603050405020304" pitchFamily="18" charset="0"/>
                <a:ea typeface="Times New Roman" panose="02020603050405020304" pitchFamily="18" charset="0"/>
              </a:rPr>
              <a:t>Отже,</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при</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купівлі</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більшої</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партії</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загальні</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витрати</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знижуються</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рахунок зменшення витрат на подачу замовлення та транспортних витрат.</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08338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503" y="58847"/>
            <a:ext cx="12296503" cy="7212231"/>
          </a:xfrm>
          <a:prstGeom prst="rect">
            <a:avLst/>
          </a:prstGeom>
        </p:spPr>
        <p:txBody>
          <a:bodyPr wrap="square">
            <a:spAutoFit/>
          </a:bodyPr>
          <a:lstStyle/>
          <a:p>
            <a:pPr marL="97155" marR="272415" indent="228600" algn="just">
              <a:spcBef>
                <a:spcPts val="1170"/>
              </a:spcBef>
              <a:spcAft>
                <a:spcPts val="0"/>
              </a:spcAft>
            </a:pPr>
            <a:r>
              <a:rPr lang="uk-UA" dirty="0">
                <a:latin typeface="Times New Roman" panose="02020603050405020304" pitchFamily="18" charset="0"/>
                <a:ea typeface="Times New Roman" panose="02020603050405020304" pitchFamily="18" charset="0"/>
              </a:rPr>
              <a:t>Оцінку постачальників потрібно проводити не тільки на стадії пошуку, але й у процесі роботи з уже відібраними постачальниками.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Тому деякі підприємства проводять моніторинг діяльності своїх постачальників, щоб переконатися в тому,</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 ті продовжують надавати задовільні послуги. Переважно це виконується </a:t>
            </a:r>
            <a:r>
              <a:rPr lang="uk-UA" spc="-10" dirty="0">
                <a:latin typeface="Times New Roman" panose="02020603050405020304" pitchFamily="18" charset="0"/>
                <a:ea typeface="Times New Roman" panose="02020603050405020304" pitchFamily="18" charset="0"/>
              </a:rPr>
              <a:t>неформально.</a:t>
            </a:r>
            <a:endParaRPr lang="en-US" dirty="0">
              <a:latin typeface="Times New Roman" panose="02020603050405020304" pitchFamily="18" charset="0"/>
              <a:ea typeface="Times New Roman" panose="02020603050405020304" pitchFamily="18" charset="0"/>
            </a:endParaRPr>
          </a:p>
          <a:p>
            <a:pPr marL="97155" marR="149225" indent="228600">
              <a:spcBef>
                <a:spcPts val="5"/>
              </a:spcBef>
              <a:spcAft>
                <a:spcPts val="0"/>
              </a:spcAft>
            </a:pPr>
            <a:r>
              <a:rPr lang="uk-UA" dirty="0">
                <a:latin typeface="Times New Roman" panose="02020603050405020304" pitchFamily="18" charset="0"/>
                <a:ea typeface="Times New Roman" panose="02020603050405020304" pitchFamily="18" charset="0"/>
              </a:rPr>
              <a:t>Для оцінки вже відомих постачальників часто використовують методику ранжування,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допомогою</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якої</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розробляється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спеціальна</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шкала</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оцінок,</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 дозволяє розрахувати рейтинг </a:t>
            </a:r>
            <a:r>
              <a:rPr lang="uk-UA" dirty="0" err="1" smtClean="0">
                <a:latin typeface="Times New Roman" panose="02020603050405020304" pitchFamily="18" charset="0"/>
                <a:ea typeface="Times New Roman" panose="02020603050405020304" pitchFamily="18" charset="0"/>
              </a:rPr>
              <a:t>постачальника.На</a:t>
            </a:r>
            <a:r>
              <a:rPr lang="uk-UA" spc="-25" dirty="0" smtClean="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сьогодні</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логістиці</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для</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оцінювання</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постачальників</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використовують</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такі методи (залежно від цілей та наявної інформації)(з</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книги Марченко):</a:t>
            </a:r>
            <a:endParaRPr lang="en-US" dirty="0">
              <a:latin typeface="Times New Roman" panose="02020603050405020304" pitchFamily="18" charset="0"/>
              <a:ea typeface="Times New Roman" panose="02020603050405020304" pitchFamily="18" charset="0"/>
            </a:endParaRPr>
          </a:p>
          <a:p>
            <a:pPr marL="342900" lvl="0" indent="-342900">
              <a:lnSpc>
                <a:spcPts val="1605"/>
              </a:lnSpc>
              <a:spcAft>
                <a:spcPts val="0"/>
              </a:spcAft>
              <a:buSzPts val="1400"/>
              <a:buFont typeface="Times New Roman" panose="02020603050405020304" pitchFamily="18" charset="0"/>
              <a:buAutoNum type="arabicParenR"/>
              <a:tabLst>
                <a:tab pos="289560" algn="l"/>
              </a:tabLst>
            </a:pPr>
            <a:r>
              <a:rPr lang="uk-UA" i="1" dirty="0">
                <a:latin typeface="Times New Roman" panose="02020603050405020304" pitchFamily="18" charset="0"/>
                <a:ea typeface="Times New Roman" panose="02020603050405020304" pitchFamily="18" charset="0"/>
              </a:rPr>
              <a:t>експертний</a:t>
            </a:r>
            <a:r>
              <a:rPr lang="uk-UA" i="1" spc="-65" dirty="0">
                <a:latin typeface="Times New Roman" panose="02020603050405020304" pitchFamily="18" charset="0"/>
                <a:ea typeface="Times New Roman" panose="02020603050405020304" pitchFamily="18" charset="0"/>
              </a:rPr>
              <a:t> </a:t>
            </a:r>
            <a:r>
              <a:rPr lang="uk-UA" i="1" spc="-10" dirty="0">
                <a:latin typeface="Times New Roman" panose="02020603050405020304" pitchFamily="18" charset="0"/>
                <a:ea typeface="Times New Roman" panose="02020603050405020304" pitchFamily="18" charset="0"/>
              </a:rPr>
              <a:t>метод;</a:t>
            </a:r>
            <a:endParaRPr lang="en-US" sz="1400" spc="0" dirty="0" smtClean="0">
              <a:effectLst/>
              <a:latin typeface="Times New Roman" panose="02020603050405020304" pitchFamily="18" charset="0"/>
              <a:ea typeface="Times New Roman" panose="02020603050405020304" pitchFamily="18" charset="0"/>
            </a:endParaRPr>
          </a:p>
          <a:p>
            <a:pPr marL="342900" lvl="0" indent="-342900">
              <a:spcAft>
                <a:spcPts val="0"/>
              </a:spcAft>
              <a:buSzPts val="1400"/>
              <a:buFont typeface="Times New Roman" panose="02020603050405020304" pitchFamily="18" charset="0"/>
              <a:buAutoNum type="arabicParenR"/>
              <a:tabLst>
                <a:tab pos="289560" algn="l"/>
              </a:tabLst>
            </a:pPr>
            <a:r>
              <a:rPr lang="uk-UA" i="1" dirty="0">
                <a:latin typeface="Times New Roman" panose="02020603050405020304" pitchFamily="18" charset="0"/>
                <a:ea typeface="Times New Roman" panose="02020603050405020304" pitchFamily="18" charset="0"/>
              </a:rPr>
              <a:t>метод</a:t>
            </a:r>
            <a:r>
              <a:rPr lang="uk-UA" i="1" spc="-50"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економічного</a:t>
            </a:r>
            <a:r>
              <a:rPr lang="uk-UA" i="1" spc="-30"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аналізу</a:t>
            </a:r>
            <a:r>
              <a:rPr lang="uk-UA" i="1" spc="-4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заданих</a:t>
            </a:r>
            <a:r>
              <a:rPr lang="uk-UA" i="1" spc="-50"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критеріїв</a:t>
            </a:r>
            <a:r>
              <a:rPr lang="uk-UA" i="1" spc="-3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вибору</a:t>
            </a:r>
            <a:r>
              <a:rPr lang="uk-UA" i="1" spc="-30" dirty="0">
                <a:latin typeface="Times New Roman" panose="02020603050405020304" pitchFamily="18" charset="0"/>
                <a:ea typeface="Times New Roman" panose="02020603050405020304" pitchFamily="18" charset="0"/>
              </a:rPr>
              <a:t> </a:t>
            </a:r>
            <a:r>
              <a:rPr lang="uk-UA" i="1" spc="-10" dirty="0">
                <a:latin typeface="Times New Roman" panose="02020603050405020304" pitchFamily="18" charset="0"/>
                <a:ea typeface="Times New Roman" panose="02020603050405020304" pitchFamily="18" charset="0"/>
              </a:rPr>
              <a:t>постачальника;</a:t>
            </a:r>
            <a:endParaRPr lang="en-US" sz="1400" spc="0" dirty="0" smtClean="0">
              <a:effectLst/>
              <a:latin typeface="Times New Roman" panose="02020603050405020304" pitchFamily="18" charset="0"/>
              <a:ea typeface="Times New Roman" panose="02020603050405020304" pitchFamily="18" charset="0"/>
            </a:endParaRPr>
          </a:p>
          <a:p>
            <a:pPr marL="342900" lvl="0" indent="-342900">
              <a:spcBef>
                <a:spcPts val="10"/>
              </a:spcBef>
              <a:spcAft>
                <a:spcPts val="0"/>
              </a:spcAft>
              <a:buSzPts val="1400"/>
              <a:buFont typeface="Times New Roman" panose="02020603050405020304" pitchFamily="18" charset="0"/>
              <a:buAutoNum type="arabicParenR"/>
              <a:tabLst>
                <a:tab pos="289560" algn="l"/>
              </a:tabLst>
            </a:pPr>
            <a:r>
              <a:rPr lang="uk-UA" i="1" dirty="0">
                <a:latin typeface="Times New Roman" panose="02020603050405020304" pitchFamily="18" charset="0"/>
                <a:ea typeface="Times New Roman" panose="02020603050405020304" pitchFamily="18" charset="0"/>
              </a:rPr>
              <a:t>метод</a:t>
            </a:r>
            <a:r>
              <a:rPr lang="uk-UA" i="1" spc="-40"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аналізу</a:t>
            </a:r>
            <a:r>
              <a:rPr lang="uk-UA" i="1" spc="-40" dirty="0">
                <a:latin typeface="Times New Roman" panose="02020603050405020304" pitchFamily="18" charset="0"/>
                <a:ea typeface="Times New Roman" panose="02020603050405020304" pitchFamily="18" charset="0"/>
              </a:rPr>
              <a:t> </a:t>
            </a:r>
            <a:r>
              <a:rPr lang="uk-UA" i="1" spc="-10" dirty="0">
                <a:latin typeface="Times New Roman" panose="02020603050405020304" pitchFamily="18" charset="0"/>
                <a:ea typeface="Times New Roman" panose="02020603050405020304" pitchFamily="18" charset="0"/>
              </a:rPr>
              <a:t>витрат;</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arenR"/>
              <a:tabLst>
                <a:tab pos="289560" algn="l"/>
              </a:tabLst>
            </a:pPr>
            <a:r>
              <a:rPr lang="uk-UA" i="1" dirty="0">
                <a:latin typeface="Times New Roman" panose="02020603050405020304" pitchFamily="18" charset="0"/>
                <a:ea typeface="Times New Roman" panose="02020603050405020304" pitchFamily="18" charset="0"/>
              </a:rPr>
              <a:t>бальний</a:t>
            </a:r>
            <a:r>
              <a:rPr lang="uk-UA" i="1" spc="-20" dirty="0">
                <a:latin typeface="Times New Roman" panose="02020603050405020304" pitchFamily="18" charset="0"/>
                <a:ea typeface="Times New Roman" panose="02020603050405020304" pitchFamily="18" charset="0"/>
              </a:rPr>
              <a:t> </a:t>
            </a:r>
            <a:r>
              <a:rPr lang="uk-UA" i="1" spc="-10" dirty="0">
                <a:latin typeface="Times New Roman" panose="02020603050405020304" pitchFamily="18" charset="0"/>
                <a:ea typeface="Times New Roman" panose="02020603050405020304" pitchFamily="18" charset="0"/>
              </a:rPr>
              <a:t>метод;</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arenR"/>
              <a:tabLst>
                <a:tab pos="289560" algn="l"/>
              </a:tabLst>
            </a:pPr>
            <a:r>
              <a:rPr lang="uk-UA" i="1" dirty="0">
                <a:latin typeface="Times New Roman" panose="02020603050405020304" pitchFamily="18" charset="0"/>
                <a:ea typeface="Times New Roman" panose="02020603050405020304" pitchFamily="18" charset="0"/>
              </a:rPr>
              <a:t>метод</a:t>
            </a:r>
            <a:r>
              <a:rPr lang="uk-UA" i="1" spc="-4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аналізу</a:t>
            </a:r>
            <a:r>
              <a:rPr lang="uk-UA" i="1" spc="-4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прибутковості</a:t>
            </a:r>
            <a:r>
              <a:rPr lang="uk-UA" i="1" spc="-2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від</a:t>
            </a:r>
            <a:r>
              <a:rPr lang="uk-UA" i="1" spc="-3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співпраці</a:t>
            </a:r>
            <a:r>
              <a:rPr lang="uk-UA" i="1" spc="-2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з</a:t>
            </a:r>
            <a:r>
              <a:rPr lang="uk-UA" i="1" spc="-25" dirty="0">
                <a:latin typeface="Times New Roman" panose="02020603050405020304" pitchFamily="18" charset="0"/>
                <a:ea typeface="Times New Roman" panose="02020603050405020304" pitchFamily="18" charset="0"/>
              </a:rPr>
              <a:t> </a:t>
            </a:r>
            <a:r>
              <a:rPr lang="uk-UA" i="1" spc="-10" dirty="0">
                <a:latin typeface="Times New Roman" panose="02020603050405020304" pitchFamily="18" charset="0"/>
                <a:ea typeface="Times New Roman" panose="02020603050405020304" pitchFamily="18" charset="0"/>
              </a:rPr>
              <a:t>постачальником;</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arenR"/>
              <a:tabLst>
                <a:tab pos="289560" algn="l"/>
              </a:tabLst>
            </a:pPr>
            <a:r>
              <a:rPr lang="uk-UA" i="1" spc="-10" dirty="0">
                <a:latin typeface="Times New Roman" panose="02020603050405020304" pitchFamily="18" charset="0"/>
                <a:ea typeface="Times New Roman" panose="02020603050405020304" pitchFamily="18" charset="0"/>
              </a:rPr>
              <a:t>АВС–аналіз;</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arenR"/>
              <a:tabLst>
                <a:tab pos="289560" algn="l"/>
              </a:tabLst>
            </a:pPr>
            <a:r>
              <a:rPr lang="uk-UA" i="1" spc="-10" dirty="0">
                <a:latin typeface="Times New Roman" panose="02020603050405020304" pitchFamily="18" charset="0"/>
                <a:ea typeface="Times New Roman" panose="02020603050405020304" pitchFamily="18" charset="0"/>
              </a:rPr>
              <a:t>ХYZ–аналіз;</a:t>
            </a:r>
            <a:endParaRPr lang="en-US" sz="1400" spc="0" dirty="0" smtClean="0">
              <a:effectLst/>
              <a:latin typeface="Times New Roman" panose="02020603050405020304" pitchFamily="18" charset="0"/>
              <a:ea typeface="Times New Roman" panose="02020603050405020304" pitchFamily="18" charset="0"/>
            </a:endParaRPr>
          </a:p>
          <a:p>
            <a:pPr marL="342900" lvl="0" indent="-342900">
              <a:spcAft>
                <a:spcPts val="0"/>
              </a:spcAft>
              <a:buSzPts val="1400"/>
              <a:buFont typeface="Times New Roman" panose="02020603050405020304" pitchFamily="18" charset="0"/>
              <a:buAutoNum type="arabicParenR"/>
              <a:tabLst>
                <a:tab pos="289560" algn="l"/>
              </a:tabLst>
            </a:pPr>
            <a:r>
              <a:rPr lang="uk-UA" i="1" dirty="0">
                <a:latin typeface="Times New Roman" panose="02020603050405020304" pitchFamily="18" charset="0"/>
                <a:ea typeface="Times New Roman" panose="02020603050405020304" pitchFamily="18" charset="0"/>
              </a:rPr>
              <a:t>метод</a:t>
            </a:r>
            <a:r>
              <a:rPr lang="uk-UA" i="1" spc="-4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згортання</a:t>
            </a:r>
            <a:r>
              <a:rPr lang="uk-UA" i="1" spc="-40"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часткових</a:t>
            </a:r>
            <a:r>
              <a:rPr lang="uk-UA" i="1" spc="-35" dirty="0">
                <a:latin typeface="Times New Roman" panose="02020603050405020304" pitchFamily="18" charset="0"/>
                <a:ea typeface="Times New Roman" panose="02020603050405020304" pitchFamily="18" charset="0"/>
              </a:rPr>
              <a:t> </a:t>
            </a:r>
            <a:r>
              <a:rPr lang="uk-UA" i="1" spc="-10" dirty="0">
                <a:latin typeface="Times New Roman" panose="02020603050405020304" pitchFamily="18" charset="0"/>
                <a:ea typeface="Times New Roman" panose="02020603050405020304" pitchFamily="18" charset="0"/>
              </a:rPr>
              <a:t>критеріїв</a:t>
            </a:r>
            <a:r>
              <a:rPr lang="uk-UA" i="1" spc="-10" dirty="0" smtClean="0">
                <a:latin typeface="Times New Roman" panose="02020603050405020304" pitchFamily="18" charset="0"/>
                <a:ea typeface="Times New Roman" panose="02020603050405020304" pitchFamily="18" charset="0"/>
              </a:rPr>
              <a:t>;</a:t>
            </a:r>
          </a:p>
          <a:p>
            <a:r>
              <a:rPr lang="uk-UA" i="1" dirty="0">
                <a:latin typeface="Times New Roman" panose="02020603050405020304" pitchFamily="18" charset="0"/>
                <a:ea typeface="Times New Roman" panose="02020603050405020304" pitchFamily="18" charset="0"/>
              </a:rPr>
              <a:t> </a:t>
            </a:r>
            <a:r>
              <a:rPr lang="uk-UA" b="1" i="1" u="sng" dirty="0"/>
              <a:t>Експертний метод</a:t>
            </a:r>
            <a:r>
              <a:rPr lang="uk-UA" b="1" i="1" dirty="0"/>
              <a:t> </a:t>
            </a:r>
            <a:r>
              <a:rPr lang="uk-UA" dirty="0"/>
              <a:t>полягає у виборі постачальників на основі їх суб’єктивного оцінювання експертною групою. До експертної групи повинні включатися провідні фахівці тих підрозділів замовника, які формували заявки на придбання матеріального ресурсу.</a:t>
            </a:r>
            <a:endParaRPr lang="en-US" dirty="0"/>
          </a:p>
          <a:p>
            <a:r>
              <a:rPr lang="uk-UA" dirty="0"/>
              <a:t>Основними етапами експертного оцінювання є такі:</a:t>
            </a:r>
            <a:endParaRPr lang="en-US" dirty="0"/>
          </a:p>
          <a:p>
            <a:pPr marL="285750" lvl="0" indent="-285750">
              <a:buFont typeface="Arial" panose="020B0604020202020204" pitchFamily="34" charset="0"/>
              <a:buChar char="•"/>
            </a:pPr>
            <a:r>
              <a:rPr lang="uk-UA" dirty="0"/>
              <a:t>оцінювання постачальників кожним експертом за обраними критеріями та на основі обраної шкали оцінок;</a:t>
            </a:r>
            <a:endParaRPr lang="en-US" dirty="0"/>
          </a:p>
          <a:p>
            <a:pPr marL="285750" lvl="0" indent="-285750">
              <a:buFont typeface="Arial" panose="020B0604020202020204" pitchFamily="34" charset="0"/>
              <a:buChar char="•"/>
            </a:pPr>
            <a:r>
              <a:rPr lang="uk-UA" dirty="0" smtClean="0"/>
              <a:t>розрахунок </a:t>
            </a:r>
            <a:r>
              <a:rPr lang="uk-UA" dirty="0"/>
              <a:t>середньої арифметичної оцінки кожного критерію для кожного постачальника;</a:t>
            </a:r>
            <a:endParaRPr lang="en-US" dirty="0"/>
          </a:p>
          <a:p>
            <a:pPr marL="285750" lvl="0" indent="-285750">
              <a:buFont typeface="Arial" panose="020B0604020202020204" pitchFamily="34" charset="0"/>
              <a:buChar char="•"/>
            </a:pPr>
            <a:r>
              <a:rPr lang="uk-UA" dirty="0"/>
              <a:t>оцінка значущості кожного критерію кожним експертом за обраною шкалою;</a:t>
            </a:r>
            <a:endParaRPr lang="en-US" dirty="0"/>
          </a:p>
          <a:p>
            <a:pPr marL="285750" lvl="0" indent="-285750">
              <a:buFont typeface="Arial" panose="020B0604020202020204" pitchFamily="34" charset="0"/>
              <a:buChar char="•"/>
            </a:pPr>
            <a:r>
              <a:rPr lang="uk-UA" dirty="0"/>
              <a:t>розрахунок середньоарифметичного значення оцінки кожного критерію всіма експертами;</a:t>
            </a:r>
            <a:endParaRPr lang="en-US" dirty="0"/>
          </a:p>
          <a:p>
            <a:pPr marL="285750" lvl="0" indent="-285750">
              <a:buFont typeface="Arial" panose="020B0604020202020204" pitchFamily="34" charset="0"/>
              <a:buChar char="•"/>
            </a:pPr>
            <a:r>
              <a:rPr lang="uk-UA" dirty="0"/>
              <a:t>розрахунок вагового коефіцієнта кожного критерію в загальній сумі оцінок;</a:t>
            </a:r>
            <a:endParaRPr lang="en-US" dirty="0"/>
          </a:p>
          <a:p>
            <a:pPr marL="285750" lvl="0" indent="-285750">
              <a:buFont typeface="Arial" panose="020B0604020202020204" pitchFamily="34" charset="0"/>
              <a:buChar char="•"/>
            </a:pPr>
            <a:r>
              <a:rPr lang="uk-UA" dirty="0"/>
              <a:t>розрахунок оцінок кожного критерію у кожного із постачальників як добутку середньої арифметичної оцінки кожного критерію для кожного постачальника на ваговий коефіцієнт критерію;</a:t>
            </a:r>
            <a:endParaRPr lang="en-US" dirty="0"/>
          </a:p>
          <a:p>
            <a:pPr marL="285750" lvl="0" indent="-285750">
              <a:buFont typeface="Arial" panose="020B0604020202020204" pitchFamily="34" charset="0"/>
              <a:buChar char="•"/>
            </a:pPr>
            <a:r>
              <a:rPr lang="uk-UA" dirty="0"/>
              <a:t>розрахунок загальної суми всіх критеріїв кожного постачальника як суми всіх добутків.</a:t>
            </a:r>
            <a:endParaRPr lang="en-US" dirty="0"/>
          </a:p>
          <a:p>
            <a:pPr marL="382905" indent="-285750">
              <a:spcBef>
                <a:spcPts val="5"/>
              </a:spcBef>
              <a:spcAft>
                <a:spcPts val="0"/>
              </a:spcAft>
              <a:buFont typeface="Arial" panose="020B0604020202020204" pitchFamily="34" charset="0"/>
              <a:buChar char="•"/>
            </a:pP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6926266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2677</Words>
  <Application>Microsoft Office PowerPoint</Application>
  <PresentationFormat>Широкоэкранный</PresentationFormat>
  <Paragraphs>153</Paragraphs>
  <Slides>16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16</vt:i4>
      </vt:variant>
    </vt:vector>
  </HeadingPairs>
  <TitlesOfParts>
    <vt:vector size="23" baseType="lpstr">
      <vt:lpstr>Arial</vt:lpstr>
      <vt:lpstr>Calibri</vt:lpstr>
      <vt:lpstr>Calibri Light</vt:lpstr>
      <vt:lpstr>Symbol</vt:lpstr>
      <vt:lpstr>Times New Roman</vt:lpstr>
      <vt:lpstr>Wingdings</vt:lpstr>
      <vt:lpstr>Тема Office</vt:lpstr>
      <vt:lpstr>Роль постачальника в системі збуту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Роль постачальника в системі збуту</dc:title>
  <dc:creator>Valeria Tymoshyk</dc:creator>
  <cp:lastModifiedBy>Valeria Tymoshyk</cp:lastModifiedBy>
  <cp:revision>6</cp:revision>
  <dcterms:created xsi:type="dcterms:W3CDTF">2025-04-29T05:08:11Z</dcterms:created>
  <dcterms:modified xsi:type="dcterms:W3CDTF">2025-04-29T05:59:41Z</dcterms:modified>
</cp:coreProperties>
</file>