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70" r:id="rId8"/>
    <p:sldId id="261" r:id="rId9"/>
    <p:sldId id="262" r:id="rId10"/>
    <p:sldId id="271" r:id="rId11"/>
    <p:sldId id="263" r:id="rId12"/>
    <p:sldId id="272" r:id="rId13"/>
    <p:sldId id="264" r:id="rId14"/>
    <p:sldId id="265" r:id="rId15"/>
    <p:sldId id="267" r:id="rId16"/>
    <p:sldId id="268" r:id="rId17"/>
    <p:sldId id="273" r:id="rId1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 varScale="1">
        <p:scale>
          <a:sx n="71" d="100"/>
          <a:sy n="71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1928CB-8D0D-4103-8BF1-61DD35D2D0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1916D86-D42A-4328-9655-19A7FA327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F1B7A4D-FC93-4FE0-BEDD-35A348B24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FB7C-CE3F-40CA-BC8D-C1F1C70AF684}" type="datetimeFigureOut">
              <a:rPr lang="uk-UA" smtClean="0"/>
              <a:t>19.05.2025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204D1-1923-4F3D-8254-A3C144301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AD27CBF-CE84-4099-AF8F-519B53B6B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77C8-EA54-4E1D-B7B7-6862E81D9F3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3766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DED3AE-ECAC-48FE-A0BA-2AD31908B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CBF0F98-95B5-4576-B7A6-90914F004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4A2221-7153-44AD-BF4C-8F14097BE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FB7C-CE3F-40CA-BC8D-C1F1C70AF684}" type="datetimeFigureOut">
              <a:rPr lang="uk-UA" smtClean="0"/>
              <a:t>19.05.2025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332291-EA2D-40DB-8FF7-96230FE87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F2BD7BC-708C-4A41-A3CA-9A71E3321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77C8-EA54-4E1D-B7B7-6862E81D9F3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876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C52E3A7-8E4B-45C0-ACEF-0A354F1CA6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7EB6D68-02E2-4A9D-A9A5-56E1C1E746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8D4A445-D9A4-4731-AE84-98B8B8FD5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FB7C-CE3F-40CA-BC8D-C1F1C70AF684}" type="datetimeFigureOut">
              <a:rPr lang="uk-UA" smtClean="0"/>
              <a:t>19.05.2025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69F1B52-CAF3-4E0C-BC25-B4F9F763F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F0E9792-C7C7-4442-BE84-62D993BDA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77C8-EA54-4E1D-B7B7-6862E81D9F3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5711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D6DE73-0D2D-4C30-B7EA-80D1396EC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7972C5-E6BD-41B1-8886-A0C11D415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D18F22D-A14F-4A3F-9B6C-589C19D8A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FB7C-CE3F-40CA-BC8D-C1F1C70AF684}" type="datetimeFigureOut">
              <a:rPr lang="uk-UA" smtClean="0"/>
              <a:t>19.05.2025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EF5FAD4-A21F-4C74-9C3F-6993720DD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2597A6-A67A-4EC2-BF93-96F431654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77C8-EA54-4E1D-B7B7-6862E81D9F3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2759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623619-FE38-4823-BBA3-420E19181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0B1B48A-9245-48D7-AF80-F98A05696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82B575-272D-49F3-B350-AE3F02E3D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FB7C-CE3F-40CA-BC8D-C1F1C70AF684}" type="datetimeFigureOut">
              <a:rPr lang="uk-UA" smtClean="0"/>
              <a:t>19.05.2025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7EF11A1-03C4-46BB-A633-5E6102646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959761-A0BB-4E2A-A4C6-F33328DE2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77C8-EA54-4E1D-B7B7-6862E81D9F3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4084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B9E96D-760C-45DE-A43C-260F25D44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8774094-68FD-4846-B671-C01A4B43A5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9568435-DEAC-4CB7-9437-6CD035A51D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FB6B8F7-F981-4617-B75E-636D1B2F4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FB7C-CE3F-40CA-BC8D-C1F1C70AF684}" type="datetimeFigureOut">
              <a:rPr lang="uk-UA" smtClean="0"/>
              <a:t>19.05.2025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5A7395F-79E5-4A34-AB26-8AAA9C2BE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04244D4-9C29-40DE-9993-425CC6A47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77C8-EA54-4E1D-B7B7-6862E81D9F3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0238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7FE47A-74EE-49ED-AE00-5CD629BDE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4D6C832-C1F3-433D-8258-FAE0DF754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09128BE-2917-4879-9DFE-D818917119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38DBB47-67B5-491E-800E-A051363712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BF3C16B-A95D-496A-81E6-EB2E7BD6F0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8742F869-3A83-4874-B2FF-66754412E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FB7C-CE3F-40CA-BC8D-C1F1C70AF684}" type="datetimeFigureOut">
              <a:rPr lang="uk-UA" smtClean="0"/>
              <a:t>19.05.2025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9415B125-0D0C-4BA3-A5FE-82044D5C2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3D0C11B-4E54-41A3-90CE-003D858CF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77C8-EA54-4E1D-B7B7-6862E81D9F3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1942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EB7A3E-EA60-48E5-8338-92E763A53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7F10BFA-1AD9-4FCE-BF8B-D22CD132E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FB7C-CE3F-40CA-BC8D-C1F1C70AF684}" type="datetimeFigureOut">
              <a:rPr lang="uk-UA" smtClean="0"/>
              <a:t>19.05.2025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074DEA8-6DC7-4E09-B945-85B934CDF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2B74A0B-3077-4E7D-B427-6E5B932B2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77C8-EA54-4E1D-B7B7-6862E81D9F3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8928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47D9A08-78F7-44DF-A111-97C978270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FB7C-CE3F-40CA-BC8D-C1F1C70AF684}" type="datetimeFigureOut">
              <a:rPr lang="uk-UA" smtClean="0"/>
              <a:t>19.05.2025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B47690-9F9C-4BCF-BE06-E69200CB6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D7670EF-F720-4F18-8C9B-BE1BEF8CF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77C8-EA54-4E1D-B7B7-6862E81D9F3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7879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7CFE93-1477-4421-A03B-329E5A312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502B2D2-29B1-4F3F-A3D9-3282C867E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60BB8D9-6E81-47E3-93B8-FA1E1E46D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500EA18-2672-4395-AF4A-73525202C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FB7C-CE3F-40CA-BC8D-C1F1C70AF684}" type="datetimeFigureOut">
              <a:rPr lang="uk-UA" smtClean="0"/>
              <a:t>19.05.2025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169505F-52E3-4C0D-AD14-D9D94F2E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331B2E9-80DC-446E-A313-394D2944C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77C8-EA54-4E1D-B7B7-6862E81D9F3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1551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B71643-FF5B-499A-B56C-34E5110E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58887AF-4D27-4A7E-BF10-AABC4AD7FB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011EFA7-FF00-4B57-BC97-E4DF37E8F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1B1F9EC-AFD2-4ABC-895F-62A182181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FB7C-CE3F-40CA-BC8D-C1F1C70AF684}" type="datetimeFigureOut">
              <a:rPr lang="uk-UA" smtClean="0"/>
              <a:t>19.05.2025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63F6ECF-B229-4FE4-A884-7520E4A65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CDE5140-318A-4BE7-A606-4B731563B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77C8-EA54-4E1D-B7B7-6862E81D9F3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834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6468520-4768-4F10-9FE4-7865A4DDF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CFA027D-A86B-46F5-9510-E5F0C9DE9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6FE594-5478-48F2-9516-D0BF4439FE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AFB7C-CE3F-40CA-BC8D-C1F1C70AF684}" type="datetimeFigureOut">
              <a:rPr lang="uk-UA" smtClean="0"/>
              <a:t>19.05.2025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12823BC-2D2B-4774-B4E7-93064D4F9C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750988-347A-4A39-98DD-55D41FE0F5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D77C8-EA54-4E1D-B7B7-6862E81D9F3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962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A1BAB7-41C9-470C-8BDA-0A2E258741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8512" y="33618"/>
            <a:ext cx="5432612" cy="1566582"/>
          </a:xfrm>
        </p:spPr>
        <p:txBody>
          <a:bodyPr>
            <a:normAutofit/>
          </a:bodyPr>
          <a:lstStyle/>
          <a:p>
            <a:r>
              <a:rPr lang="ru-RU" sz="36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Лекція</a:t>
            </a:r>
            <a:r>
              <a:rPr lang="ru-RU" sz="36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№ 8</a:t>
            </a:r>
            <a:br>
              <a:rPr lang="ru-RU" sz="36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Сучасний</a:t>
            </a:r>
            <a:r>
              <a:rPr lang="ru-RU" sz="32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іспанський</a:t>
            </a:r>
            <a:r>
              <a:rPr lang="ru-RU" sz="32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роман: </a:t>
            </a:r>
            <a:br>
              <a:rPr lang="ru-RU" sz="32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тенденції</a:t>
            </a:r>
            <a:r>
              <a:rPr lang="ru-RU" sz="32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endParaRPr lang="uk-UA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2D36E9E-A3BA-400C-9518-5B66D7F8C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60953" y="2445657"/>
            <a:ext cx="5769002" cy="2369457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Шляхи відродження сюжетної прози </a:t>
            </a:r>
          </a:p>
          <a:p>
            <a:pPr marL="457200" indent="-457200" algn="l">
              <a:buFont typeface="+mj-lt"/>
              <a:buAutoNum type="arabicPeriod"/>
            </a:pP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Метароман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автофікціональна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проза</a:t>
            </a:r>
          </a:p>
          <a:p>
            <a:pPr marL="457200" indent="-457200" algn="l"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течії «символічного реалізму» </a:t>
            </a:r>
          </a:p>
          <a:p>
            <a:pPr marL="457200" indent="-457200" algn="l"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сучасного історичного роману</a:t>
            </a:r>
          </a:p>
          <a:p>
            <a:pPr marL="457200" indent="-457200" algn="l">
              <a:buFont typeface="+mj-lt"/>
              <a:buAutoNum type="arabicPeriod"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+mj-lt"/>
              <a:buAutoNum type="arabicPeriod"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+mj-lt"/>
              <a:buAutoNum type="arabicPeriod"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80ECA1-4F58-4560-A73F-F68AA9305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124" y="1184728"/>
            <a:ext cx="3464681" cy="489131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8BD185-CB2F-433C-AA0C-067AC3EDB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1" y="983343"/>
            <a:ext cx="2802092" cy="489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606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75E836-5491-42A9-A243-CC00217EA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082041" cy="747486"/>
          </a:xfrm>
        </p:spPr>
        <p:txBody>
          <a:bodyPr>
            <a:normAutofit fontScale="90000"/>
          </a:bodyPr>
          <a:lstStyle/>
          <a:p>
            <a:r>
              <a:rPr lang="uk-UA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Автофікціональність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Енріке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Віла-Матаса</a:t>
            </a:r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C7F3D4B8-10E4-40C8-9886-F265DC68F1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29" y="180748"/>
            <a:ext cx="2135642" cy="3650458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0C48E5F-7946-4569-9833-C7F79F368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8686" y="1538514"/>
            <a:ext cx="7257143" cy="531948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Автофікціональні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твори складають «Тетралогію письма», започатковану романом «</a:t>
            </a:r>
            <a:r>
              <a:rPr lang="uk-UA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Бартлбі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компанія» (2001), про письменників, які покинули писати.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Авторська техніка вдосконалюється в романі «Море Монтано» (2002), тексті про саме письмо як рятівну терапію від невиліковної хвороби літератури, що заволоділа оповідачем, який прагне «вигадати інше життя, що могло б стати нашим».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роман «Доктор </a:t>
            </a:r>
            <a:r>
              <a:rPr lang="uk-UA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Пасавенто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(2005) великою мірою наслідує, так би мовити,  традицію Протея. Він створений під час утечі, наповнений прагненням зникнути, усамітнитися з літературою, як Роберт </a:t>
            </a:r>
            <a:r>
              <a:rPr lang="uk-UA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Вальзер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його мікрограмами у швейцарській психіатричній клініці, де він помер.  </a:t>
            </a:r>
          </a:p>
          <a:p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37AE20-B620-4BF6-806F-5170801A03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" r="7172"/>
          <a:stretch/>
        </p:blipFill>
        <p:spPr>
          <a:xfrm>
            <a:off x="9741128" y="2818493"/>
            <a:ext cx="2449864" cy="403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63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97E70A-A1D6-4F03-84BE-47657E6BD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94049"/>
            <a:ext cx="7712541" cy="793376"/>
          </a:xfrm>
        </p:spPr>
        <p:txBody>
          <a:bodyPr/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«Символічний реалізм»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EBCD1E6D-D819-4E69-A324-BA8B8EEF01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154" y="2821898"/>
            <a:ext cx="2554275" cy="3842054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CCCD227-58D4-4873-A065-E34D7B7AE0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8344" y="1250576"/>
            <a:ext cx="8203986" cy="5607424"/>
          </a:xfrm>
        </p:spPr>
        <p:txBody>
          <a:bodyPr>
            <a:normAutofit lnSpcReduction="10000"/>
          </a:bodyPr>
          <a:lstStyle/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uk-UA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прози спрямований на творення «міфічних просторів» і «провінційних </a:t>
            </a:r>
            <a:r>
              <a:rPr lang="uk-UA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всесвітів</a:t>
            </a:r>
            <a:r>
              <a:rPr lang="uk-UA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uk-UA" sz="23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 провінції </a:t>
            </a:r>
            <a:r>
              <a:rPr lang="uk-UA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 позбутися  будь-якого звужувального відтінку: «вічна провінція людської істоти, з її універсальними проблемами і конфліктами». 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ідповідно до формулювання Мігеля Торги «універсальне — це локальне без кордонів». 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uk-UA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Найпоказовіший  романіст </a:t>
            </a:r>
            <a:r>
              <a:rPr lang="uk-UA" sz="23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Луїс </a:t>
            </a:r>
            <a:r>
              <a:rPr lang="uk-UA" sz="23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Матео</a:t>
            </a:r>
            <a:r>
              <a:rPr lang="uk-UA" sz="23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</a:t>
            </a:r>
            <a:r>
              <a:rPr lang="en-US" sz="23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uk-UA" sz="23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</a:t>
            </a:r>
            <a:r>
              <a:rPr lang="uk-UA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творець міфічного простору Селами. Його трилогія «Королівство Селами» (1996–2002), що складається з романів «Дух безлюдної місцини», «Руїна неба» та «Сутінки», виконує величезну роботу з висвітлення занепаду сільських культур і незворотної втрати, якої їх зникнення завдає нашій західній цивілізації. 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uk-UA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Другий роман - «Привиди зими» (2004), подорож символічним шляхом до невичерпної «провінції людської істоти», що створює пронизливий міфічний простір в іспанському романі останніх років.   </a:t>
            </a:r>
          </a:p>
          <a:p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F08B0A2-DC8A-4C2F-BE60-13916B7D16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904" y="194049"/>
            <a:ext cx="2031574" cy="250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46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941023-1F42-4DD4-824D-8BDF59628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29746"/>
            <a:ext cx="6678612" cy="889455"/>
          </a:xfrm>
        </p:spPr>
        <p:txBody>
          <a:bodyPr>
            <a:normAutofit fontScale="90000"/>
          </a:bodyPr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Провінційні </a:t>
            </a:r>
            <a:r>
              <a:rPr lang="uk-UA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всесвіти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Раміро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Пінільї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9CF90CC6-CBDA-4392-B260-FD4E374A71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543" y="2607231"/>
            <a:ext cx="2801257" cy="4250769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6842107-3D63-43B6-9F7C-4EEE7E457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0016" y="1654629"/>
            <a:ext cx="7738155" cy="487362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цикл «Зелені </a:t>
            </a:r>
            <a:r>
              <a:rPr lang="uk-UA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доли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пагорби червоні» (2004-2005), монументальний роман у трьох частинах («Судомна земля», «Оголені тіла», «Залізний попіл»). </a:t>
            </a:r>
            <a:r>
              <a:rPr lang="uk-UA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Раміро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Пінілья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оповідає історію економічних, соціальних та політичних перетворень біскайського містечка </a:t>
            </a:r>
            <a:r>
              <a:rPr lang="uk-UA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Гечо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створює справжній </a:t>
            </a:r>
            <a:r>
              <a:rPr lang="uk-UA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мікрокосм Країни Басків 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ХІХ і ХХ ст.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Інші автори в контексті творення провінційних </a:t>
            </a:r>
            <a:r>
              <a:rPr lang="uk-UA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всесвітів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— Хуан Марс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 (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Барселона), </a:t>
            </a:r>
            <a:r>
              <a:rPr lang="uk-UA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Антоніо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 (М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лага), Мігель </a:t>
            </a:r>
            <a:r>
              <a:rPr lang="uk-UA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Санчес-Остіс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Памплона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і </a:t>
            </a:r>
            <a:r>
              <a:rPr lang="uk-UA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Антоніо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Мунь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uk-UA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Моліна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романами про М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хіну (художню копію його рідного містечка </a:t>
            </a:r>
            <a:r>
              <a:rPr lang="uk-UA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Убеда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і романом про всі вигнання «</a:t>
            </a:r>
            <a:r>
              <a:rPr lang="uk-UA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Сефарад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(2001).</a:t>
            </a:r>
          </a:p>
          <a:p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806C473-3D3C-4018-8295-E44DE3C416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171" y="68491"/>
            <a:ext cx="4085654" cy="228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56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56EE73-2A38-4969-AEB9-416B644FA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74171"/>
            <a:ext cx="7295683" cy="619205"/>
          </a:xfrm>
        </p:spPr>
        <p:txBody>
          <a:bodyPr>
            <a:noAutofit/>
          </a:bodyPr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Сучасний історичний роман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A576B395-9DCF-4E33-AD5B-5A95F4FAF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841" y="653595"/>
            <a:ext cx="3339359" cy="5336945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E6097EF-C317-42F8-BEA4-5639CC17CC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4800" y="987426"/>
            <a:ext cx="7830671" cy="5870574"/>
          </a:xfrm>
        </p:spPr>
        <p:txBody>
          <a:bodyPr>
            <a:normAutofit lnSpcReduction="10000"/>
          </a:bodyPr>
          <a:lstStyle/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як </a:t>
            </a:r>
            <a:r>
              <a:rPr lang="uk-UA" sz="2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 сюжетів </a:t>
            </a: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сприяє відродженню сюжетної прози. На зацікавленість впливає престиж західних авторів - Роберт </a:t>
            </a:r>
            <a:r>
              <a:rPr lang="uk-UA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Грейвс</a:t>
            </a: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Марґеріт</a:t>
            </a: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Юрсенар</a:t>
            </a: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Умберто</a:t>
            </a: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Еко, </a:t>
            </a:r>
            <a:r>
              <a:rPr lang="uk-UA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</a:t>
            </a: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Відал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пособи перетворення історії в роман</a:t>
            </a: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відтворення минулого,  </a:t>
            </a:r>
            <a:r>
              <a:rPr lang="uk-UA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охудожнювання</a:t>
            </a: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проекція минулого на сьогодення і використання історії як основи для світоглядних ідей різних типів.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Проекція історії на сьогодення в романі «Провалля» (2009) Хосе Марії Мер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но.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ивчення </a:t>
            </a:r>
            <a:r>
              <a:rPr lang="uk-UA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карлістських</a:t>
            </a: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війн ХІХ </a:t>
            </a:r>
            <a:r>
              <a:rPr lang="uk-UA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щоб дослідити константу насильства в минулому і в сучасному житті іспанців. Подібне прагнення краще зрозуміти теперішнє через оповідання минулого відрізняє історичні романи А. Переса-</a:t>
            </a:r>
            <a:r>
              <a:rPr lang="uk-UA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Реверте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«Облога» (2010).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прикладами використання історії як основи для стилістичних, інтелектуальних чи естетичних вправ є романи:  «Солдати </a:t>
            </a:r>
            <a:r>
              <a:rPr lang="uk-UA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Саламіни</a:t>
            </a: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(2001) Хав’єра С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uk-UA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ркаса</a:t>
            </a: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«Обр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за» (2007) Рікардо </a:t>
            </a:r>
            <a:r>
              <a:rPr lang="uk-UA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Менендеса</a:t>
            </a: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Сальмона</a:t>
            </a: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заснованого на епізоді Другої світової війни у символічному потрактуванні.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endParaRPr lang="uk-UA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48578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DA589-CCDD-479A-A067-DA3470053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558" y="203199"/>
            <a:ext cx="7941141" cy="926353"/>
          </a:xfrm>
        </p:spPr>
        <p:txBody>
          <a:bodyPr>
            <a:normAutofit fontScale="90000"/>
          </a:bodyPr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Проза </a:t>
            </a:r>
            <a:r>
              <a:rPr lang="uk-UA" sz="32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критичного огляду історії Іспанії ХХ століття</a:t>
            </a:r>
            <a:endParaRPr lang="uk-UA" b="1" i="1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CFAE2EC9-FF95-470B-BF87-95D07C0A9A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440" y="666376"/>
            <a:ext cx="3159743" cy="4846231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69F344E-041E-45D8-80C6-73E76FF051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0817" y="1129553"/>
            <a:ext cx="7941141" cy="5728447"/>
          </a:xfrm>
        </p:spPr>
        <p:txBody>
          <a:bodyPr>
            <a:normAutofit/>
          </a:bodyPr>
          <a:lstStyle/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Новітня історія країни є предметом романів, в яких </a:t>
            </a:r>
            <a:r>
              <a:rPr lang="uk-UA" sz="2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реалізм</a:t>
            </a: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використовується як домінуюча техніка.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айпопулярнішим періодом для відображення лишається Громадянська війна в Іспанії 1936–1939. 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збірка оповідань «</a:t>
            </a:r>
            <a:r>
              <a:rPr lang="uk-UA" sz="2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Сліпі соняшники</a:t>
            </a: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(2004) Альберто М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uk-UA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ндеса</a:t>
            </a: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отири оповідання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взірцями прози найвищого ґатунку про іспанську війну й повоєнні роки.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монументальний роман </a:t>
            </a:r>
            <a:r>
              <a:rPr lang="uk-UA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Альмудени</a:t>
            </a: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Грандес</a:t>
            </a: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«Крижане серце» (2007). Він складається з майже тисячі сторінок, на яких через фатальні перипетії двох сімей, що представляють дві Іспанії, республіканську і </a:t>
            </a:r>
            <a:r>
              <a:rPr lang="uk-UA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франкіську</a:t>
            </a: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виписується історія країни від початку громадянської війни до наших днів. Після написання цього роману розпочала цикл з шести «Епізодів нескінченної війни», першим із них є «Інес і радість» (2010), в якому авторка прагне визволити із забуття деякі важливі події тієї трагічної історії, що знаходять відлуння у сучасному житті іспанців.</a:t>
            </a:r>
          </a:p>
          <a:p>
            <a:pPr algn="l" fontAlgn="base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35476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9652DE-1CA4-43BC-842D-6BD4CC298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7712541" cy="413657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4BE1D45E-BF92-4BF1-AF06-6D181C8B32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056" y="457199"/>
            <a:ext cx="3377620" cy="5412853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5831FE1-0081-4695-BF62-802EF9113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3045" y="1147603"/>
            <a:ext cx="7959284" cy="5412854"/>
          </a:xfrm>
        </p:spPr>
        <p:txBody>
          <a:bodyPr>
            <a:noAutofit/>
          </a:bodyPr>
          <a:lstStyle/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еволюція іспанського суспільства від Громадянської війни до сьогодення  Рафаеля Ч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uk-UA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рбеса</a:t>
            </a: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тетралогії, що складається з романів 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«Довгий похід» (1996), сфокусований на 40–60-х роках; «Падіння Мадрида» (2000) — про моменти вичікування у листопаді 1975, пов’язані зі смертю </a:t>
            </a:r>
            <a:r>
              <a:rPr lang="uk-UA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Фр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uk-UA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нко</a:t>
            </a: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кількома показовими персонажами з різних соціальних верств тогочасного суспільства Іспанії; 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«Старі друзі» (2003) — про збори членів колишнього комуністичного осередку і різні життєві шляхи, обрані ними в період політичного переходу 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«Крематорій» (2007) — роман висвітлює «історію моральної деградації» іспанського суспільства останніх часів під впливом спекуляцій із нерухомістю й супутньою соціальною, економічною і політичною корупцією. 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644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A5298-DE8F-4116-BF58-996B02A84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82387"/>
            <a:ext cx="4457926" cy="705037"/>
          </a:xfrm>
        </p:spPr>
        <p:txBody>
          <a:bodyPr>
            <a:normAutofit/>
          </a:bodyPr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Психологічний роман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32F32B63-A945-48F3-B9F2-C866F7560F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822" y="852390"/>
            <a:ext cx="3294624" cy="4928209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7775C69-A93C-4182-A8B4-B04C1AAD9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9845" y="1306286"/>
            <a:ext cx="8236977" cy="4939126"/>
          </a:xfrm>
        </p:spPr>
        <p:txBody>
          <a:bodyPr>
            <a:normAutofit/>
          </a:bodyPr>
          <a:lstStyle/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 найяскравіших представників - </a:t>
            </a:r>
            <a:r>
              <a:rPr lang="uk-UA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Альваро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Помбо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автор психологічних романів - «Метр платини-випромінювача» (1990). Роман «Вірджинії» (2009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 новою експедицією письменника у певні соціальні кола його рідного </a:t>
            </a:r>
            <a:r>
              <a:rPr lang="uk-UA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Сантандера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Включимо до цієї групи деякі твори </a:t>
            </a:r>
            <a:r>
              <a:rPr lang="uk-UA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Соледад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uk-UA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ртолас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також перші романи </a:t>
            </a:r>
            <a:r>
              <a:rPr lang="uk-UA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Альмудени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Грандес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особливо «</a:t>
            </a:r>
            <a:r>
              <a:rPr lang="uk-UA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Малена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ім’я танго» (1994) і «Атлас людської географії» (1998), у яких </a:t>
            </a:r>
            <a:r>
              <a:rPr lang="uk-UA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утілюється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її проект з художньої оповіді чуттєвої еволюції іспанської жінки покоління самої авторки, від останнього десятиліття франкізму до кінця ХХ століття. 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01952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1E49B-0999-4A16-80F5-F6533801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88686"/>
            <a:ext cx="5401355" cy="798739"/>
          </a:xfrm>
        </p:spPr>
        <p:txBody>
          <a:bodyPr>
            <a:normAutofit/>
          </a:bodyPr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Жанри масової літератури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EE1D1C18-AE5B-415F-A861-689C8764C1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686" y="987425"/>
            <a:ext cx="3251192" cy="4885672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901DB0C-CF95-4A49-93E6-6E159CF458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2515" y="1425575"/>
            <a:ext cx="7344227" cy="487362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 детективного жанру останніх </a:t>
            </a:r>
            <a:r>
              <a:rPr lang="uk-UA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десятиріч</a:t>
            </a: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Мануель</a:t>
            </a: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Васкес</a:t>
            </a: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Монтальб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 з популярним циклом про пригоди детектива </a:t>
            </a:r>
            <a:r>
              <a:rPr lang="uk-UA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Пепе</a:t>
            </a: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Карволо</a:t>
            </a: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 представників </a:t>
            </a:r>
            <a:r>
              <a:rPr lang="uk-UA" sz="2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детективного жанру </a:t>
            </a: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Хосе Марія </a:t>
            </a:r>
            <a:r>
              <a:rPr lang="uk-UA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Гуельбенса</a:t>
            </a: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романами про суддю Маріану де Марко: «Не переслідуйте вбивцю» (2001), «Жалісливе вбивство» (2008). </a:t>
            </a:r>
            <a:r>
              <a:rPr lang="uk-UA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Лоренсо</a:t>
            </a: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Сільва - серія романів про двох міських поліцейських (сержанта </a:t>
            </a:r>
            <a:r>
              <a:rPr lang="uk-UA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Бевілакуа</a:t>
            </a: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капрала Вірджинію Чаморро): «Далекої країни ставків» (1998) до «Водяної стратегії» (2010).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 трилерів з певним гротескним відтінком - романи </a:t>
            </a:r>
            <a:r>
              <a:rPr lang="uk-UA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Монтеро</a:t>
            </a: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Глеса</a:t>
            </a: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«Жага шампанського» (2002) і «Чорний пил» (2008).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74215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FA00EA-4A04-4B72-A6FA-3E6407132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7918"/>
            <a:ext cx="7551177" cy="658906"/>
          </a:xfrm>
        </p:spPr>
        <p:txBody>
          <a:bodyPr/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ідродження сюжетної прози</a:t>
            </a:r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BB3C90F9-2394-4204-9F0A-64001CC3CA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905" y="25408"/>
            <a:ext cx="2236295" cy="3403592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1A898A5-FE94-48B7-B135-0120878C7C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8940" y="987424"/>
            <a:ext cx="8390965" cy="5722657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повернення до мистецтва «оповідати історії», відновлення традиційних елементів оповіді: сюжет, персонажів, простір, час.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відправна точка - роман «Правда про справу </a:t>
            </a:r>
            <a:r>
              <a:rPr lang="uk-UA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Савольти</a:t>
            </a:r>
            <a:r>
              <a:rPr lang="uk-UA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uk-UA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Едуардо</a:t>
            </a:r>
            <a:r>
              <a:rPr lang="uk-UA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Мендоси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сучасне відтворення історичних і соціальних конфліктів у Барселоні 1917 та 1919 років у формі детективно-історичного роману.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роману еволюціонує від експериментальних технік у експозиції до лінійної оповіді у розв’язці.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Значний вплив - твори Луїса </a:t>
            </a:r>
            <a:r>
              <a:rPr lang="uk-UA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Матео</a:t>
            </a:r>
            <a:r>
              <a:rPr lang="uk-UA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</a:t>
            </a:r>
            <a:r>
              <a:rPr lang="en-US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uk-UA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еса</a:t>
            </a:r>
            <a:r>
              <a:rPr lang="uk-UA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«Джерело віку» (1986), пригоди групи богемних інтелектуалів, що стикнулися з ворожістю і задушливістю свого міста в післявоєнні часи.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Цим романом започатковано </a:t>
            </a:r>
            <a:r>
              <a:rPr lang="uk-UA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uk-UA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«провінційних </a:t>
            </a:r>
            <a:r>
              <a:rPr lang="uk-UA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всесвітів</a:t>
            </a:r>
            <a:r>
              <a:rPr lang="uk-UA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(навкруги неназваного міста), що згодом розробляли </a:t>
            </a:r>
            <a:r>
              <a:rPr lang="uk-UA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леонські</a:t>
            </a:r>
            <a:r>
              <a:rPr lang="uk-UA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романісти: Луїс </a:t>
            </a:r>
            <a:r>
              <a:rPr lang="uk-UA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Матео</a:t>
            </a:r>
            <a:r>
              <a:rPr lang="uk-UA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</a:t>
            </a:r>
            <a:r>
              <a:rPr lang="en-US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uk-UA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 і </a:t>
            </a:r>
            <a:r>
              <a:rPr lang="uk-UA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Хос</a:t>
            </a:r>
            <a:r>
              <a:rPr lang="en-US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 </a:t>
            </a:r>
            <a:r>
              <a:rPr lang="uk-UA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Марія Мер</a:t>
            </a:r>
            <a:r>
              <a:rPr lang="en-US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uk-UA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но.  </a:t>
            </a:r>
            <a:endParaRPr lang="uk-UA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6D8F73-DCBC-4DDC-A3EC-FA71C6B2E5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830" y="3266768"/>
            <a:ext cx="2214564" cy="356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29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31EEEE-ECA4-4674-A059-52D49D726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82388"/>
            <a:ext cx="7887353" cy="605118"/>
          </a:xfrm>
        </p:spPr>
        <p:txBody>
          <a:bodyPr>
            <a:normAutofit/>
          </a:bodyPr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Експериментальний роман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92A3646-7808-4F80-ACCA-4AC3F0C0E2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4360" y="1299297"/>
            <a:ext cx="8509820" cy="5588186"/>
          </a:xfrm>
        </p:spPr>
        <p:txBody>
          <a:bodyPr>
            <a:normAutofit/>
          </a:bodyPr>
          <a:lstStyle/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ru-RU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тип </a:t>
            </a:r>
            <a:r>
              <a:rPr lang="ru-RU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складністю</a:t>
            </a:r>
            <a:r>
              <a:rPr lang="ru-RU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варіативністю</a:t>
            </a:r>
            <a:r>
              <a:rPr lang="ru-RU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форм. </a:t>
            </a:r>
            <a:r>
              <a:rPr lang="ru-RU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них </a:t>
            </a:r>
            <a:r>
              <a:rPr lang="ru-RU" sz="23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метаромани</a:t>
            </a:r>
            <a:r>
              <a:rPr lang="ru-RU" sz="23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автофікціональні</a:t>
            </a:r>
            <a:r>
              <a:rPr lang="ru-RU" sz="23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романи</a:t>
            </a:r>
            <a:r>
              <a:rPr lang="ru-RU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3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Метароман</a:t>
            </a:r>
            <a:r>
              <a:rPr lang="ru-RU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твір</a:t>
            </a:r>
            <a:r>
              <a:rPr lang="ru-RU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написаний про сам </a:t>
            </a:r>
            <a:r>
              <a:rPr lang="ru-RU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твір</a:t>
            </a:r>
            <a:r>
              <a:rPr lang="ru-RU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оповідається</a:t>
            </a:r>
            <a:r>
              <a:rPr lang="ru-RU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одночасно</a:t>
            </a:r>
            <a:r>
              <a:rPr lang="ru-RU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описується</a:t>
            </a:r>
            <a:r>
              <a:rPr lang="ru-RU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написання</a:t>
            </a:r>
            <a:r>
              <a:rPr lang="ru-RU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Інша</a:t>
            </a:r>
            <a:r>
              <a:rPr lang="ru-RU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назва</a:t>
            </a:r>
            <a:r>
              <a:rPr lang="ru-RU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авторефлексивні</a:t>
            </a:r>
            <a:r>
              <a:rPr lang="ru-RU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самозвернені</a:t>
            </a:r>
            <a:r>
              <a:rPr lang="ru-RU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нарцистичні</a:t>
            </a:r>
            <a:r>
              <a:rPr lang="ru-RU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ru-RU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Гонсало </a:t>
            </a:r>
            <a:r>
              <a:rPr lang="ru-RU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Собехано</a:t>
            </a:r>
            <a:r>
              <a:rPr lang="ru-RU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розрізняє</a:t>
            </a:r>
            <a:r>
              <a:rPr lang="ru-RU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3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метаромани</a:t>
            </a:r>
            <a:r>
              <a:rPr lang="ru-RU" sz="23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письма</a:t>
            </a:r>
            <a:r>
              <a:rPr lang="ru-RU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3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метаромани</a:t>
            </a:r>
            <a:r>
              <a:rPr lang="ru-RU" sz="23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  <a:r>
              <a:rPr lang="ru-RU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та </a:t>
            </a:r>
            <a:r>
              <a:rPr lang="ru-RU" sz="23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метаромани</a:t>
            </a:r>
            <a:r>
              <a:rPr lang="ru-RU" sz="23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3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усного</a:t>
            </a:r>
            <a:r>
              <a:rPr lang="ru-RU" sz="23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дискурсу</a:t>
            </a:r>
            <a:r>
              <a:rPr lang="ru-RU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ru-RU" sz="23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Метаромани</a:t>
            </a:r>
            <a:r>
              <a:rPr lang="ru-RU" sz="23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письма</a:t>
            </a:r>
            <a:r>
              <a:rPr lang="ru-RU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відбивають</a:t>
            </a:r>
            <a:r>
              <a:rPr lang="ru-RU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сам </a:t>
            </a:r>
            <a:r>
              <a:rPr lang="ru-RU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творення</a:t>
            </a:r>
            <a:r>
              <a:rPr lang="ru-RU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роману: </a:t>
            </a:r>
            <a:r>
              <a:rPr lang="ru-RU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Хосé</a:t>
            </a:r>
            <a:r>
              <a:rPr lang="ru-RU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Марія</a:t>
            </a:r>
            <a:r>
              <a:rPr lang="ru-RU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Мерíно</a:t>
            </a:r>
            <a:r>
              <a:rPr lang="ru-RU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Темний</a:t>
            </a:r>
            <a:r>
              <a:rPr lang="ru-RU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берег» (1985) та «Центр </a:t>
            </a:r>
            <a:r>
              <a:rPr lang="ru-RU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r>
              <a:rPr lang="ru-RU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(1991), </a:t>
            </a:r>
            <a:r>
              <a:rPr lang="ru-RU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йдеться</a:t>
            </a:r>
            <a:r>
              <a:rPr lang="ru-RU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повернення</a:t>
            </a:r>
            <a:r>
              <a:rPr lang="ru-RU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персонажів</a:t>
            </a:r>
            <a:r>
              <a:rPr lang="ru-RU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провінційне</a:t>
            </a:r>
            <a:r>
              <a:rPr lang="ru-RU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містечко</a:t>
            </a:r>
            <a:r>
              <a:rPr lang="ru-RU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їхнього</a:t>
            </a:r>
            <a:r>
              <a:rPr lang="ru-RU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дитинства</a:t>
            </a:r>
            <a:r>
              <a:rPr lang="ru-RU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воскресити</a:t>
            </a:r>
            <a:r>
              <a:rPr lang="ru-RU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спогади</a:t>
            </a:r>
            <a:r>
              <a:rPr lang="ru-RU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про </a:t>
            </a:r>
            <a:r>
              <a:rPr lang="ru-RU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один з них </a:t>
            </a:r>
            <a:r>
              <a:rPr lang="ru-RU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хоче</a:t>
            </a:r>
            <a:r>
              <a:rPr lang="ru-RU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написати</a:t>
            </a:r>
            <a:r>
              <a:rPr lang="ru-RU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роман. </a:t>
            </a:r>
            <a:r>
              <a:rPr lang="ru-RU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Улюблена</a:t>
            </a:r>
            <a:r>
              <a:rPr lang="ru-RU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тема </a:t>
            </a:r>
            <a:r>
              <a:rPr lang="ru-RU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Меріно</a:t>
            </a:r>
            <a:r>
              <a:rPr lang="ru-RU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непроста </a:t>
            </a:r>
            <a:r>
              <a:rPr lang="ru-RU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спроба</a:t>
            </a:r>
            <a:r>
              <a:rPr lang="ru-RU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відділити</a:t>
            </a:r>
            <a:r>
              <a:rPr lang="ru-RU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реальне</a:t>
            </a:r>
            <a:r>
              <a:rPr lang="ru-RU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уявного</a:t>
            </a:r>
            <a:r>
              <a:rPr lang="ru-RU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uk-UA" sz="2300" dirty="0"/>
          </a:p>
        </p:txBody>
      </p:sp>
      <p:pic>
        <p:nvPicPr>
          <p:cNvPr id="10" name="Місце для вмісту 9">
            <a:extLst>
              <a:ext uri="{FF2B5EF4-FFF2-40B4-BE49-F238E27FC236}">
                <a16:creationId xmlns:a16="http://schemas.microsoft.com/office/drawing/2014/main" id="{DE239C0E-005B-46E0-AF6F-30E24BE4CF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180" y="949192"/>
            <a:ext cx="3109372" cy="5291951"/>
          </a:xfrm>
        </p:spPr>
      </p:pic>
    </p:spTree>
    <p:extLst>
      <p:ext uri="{BB962C8B-B14F-4D97-AF65-F5344CB8AC3E}">
        <p14:creationId xmlns:p14="http://schemas.microsoft.com/office/powerpoint/2010/main" val="1863031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A4A45F-CAD8-4FEE-B8C8-70C9ACD01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965926" cy="634181"/>
          </a:xfrm>
        </p:spPr>
        <p:txBody>
          <a:bodyPr/>
          <a:lstStyle/>
          <a:p>
            <a:r>
              <a:rPr lang="uk-UA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Метаромани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читання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5464C375-6B52-4076-8F5C-7F1575C6BF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320" y="117987"/>
            <a:ext cx="2228875" cy="3588867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3BD645A-D96B-444C-81B8-1DEF02CDA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5482" y="1327355"/>
            <a:ext cx="6958907" cy="523310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Метаромани</a:t>
            </a:r>
            <a:r>
              <a:rPr lang="ru-RU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розгортаються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фігури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фіктивного</a:t>
            </a:r>
            <a:r>
              <a:rPr lang="ru-RU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читача</a:t>
            </a:r>
            <a:r>
              <a:rPr lang="ru-RU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романи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з’являються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пізніше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так само як і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увага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наратора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літературній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теорії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передує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увазі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реципієнта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назвати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численними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Іспанії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батьківщини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ідальго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збожеволів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читаючи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Найкращим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прикладом такого типу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метароманів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 «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Фрагменти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Апокаліпсису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(1977</a:t>
            </a:r>
            <a:r>
              <a:rPr lang="ru-RU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Гонсало Торренте </a:t>
            </a:r>
            <a:r>
              <a:rPr lang="ru-RU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Балльєстера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вдалій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комбінації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теорії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практики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написання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роману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включеним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самокритичним</a:t>
            </a:r>
            <a:r>
              <a:rPr lang="ru-RU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прочитанням</a:t>
            </a:r>
            <a:endParaRPr lang="ru-RU" sz="24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E012BE9-49F8-4851-9649-FC5D1274F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126" y="3392129"/>
            <a:ext cx="2228874" cy="339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26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0D4933-42DE-4AB8-9E30-4F3A2EDF6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064" y="176982"/>
            <a:ext cx="7362918" cy="634179"/>
          </a:xfrm>
        </p:spPr>
        <p:txBody>
          <a:bodyPr/>
          <a:lstStyle/>
          <a:p>
            <a:r>
              <a:rPr lang="uk-UA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Метаромани</a:t>
            </a:r>
            <a:r>
              <a:rPr lang="uk-UA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усного дискурсу</a:t>
            </a:r>
            <a:r>
              <a:rPr lang="uk-UA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B849BF4A-EDCC-4E19-A55E-EF881EB425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052" y="176982"/>
            <a:ext cx="2469625" cy="3428999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7A59A1A-8B92-47F2-ADA8-BF64F95F8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6312" y="916570"/>
            <a:ext cx="8455740" cy="5764448"/>
          </a:xfrm>
        </p:spPr>
        <p:txBody>
          <a:bodyPr>
            <a:noAutofit/>
          </a:bodyPr>
          <a:lstStyle/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uk-UA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побудовані за принципом діалогу між персонажами, що розмірковують щодо способів написання роману, про сказане ними самими. Цікаві приклади такого варіанту </a:t>
            </a:r>
            <a:r>
              <a:rPr lang="uk-UA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метароману</a:t>
            </a:r>
            <a:r>
              <a:rPr lang="uk-UA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деяких текстах Кармен Март</a:t>
            </a:r>
            <a:r>
              <a:rPr lang="en-US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uk-UA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 </a:t>
            </a:r>
            <a:r>
              <a:rPr lang="uk-UA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Гаїт</a:t>
            </a:r>
            <a:r>
              <a:rPr lang="en-US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é, 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uk-UA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вона називала «пошуком співрозмовника».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uk-UA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синтезу </a:t>
            </a:r>
            <a:r>
              <a:rPr lang="uk-UA" sz="23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метароману</a:t>
            </a:r>
            <a:r>
              <a:rPr lang="uk-UA" sz="23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письма, читання та усного дискурсу</a:t>
            </a:r>
            <a:r>
              <a:rPr lang="uk-UA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«Безлад твого імені» (1988) Хуана </a:t>
            </a:r>
            <a:r>
              <a:rPr lang="uk-UA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Хос</a:t>
            </a:r>
            <a:r>
              <a:rPr lang="en-US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 </a:t>
            </a:r>
            <a:r>
              <a:rPr lang="uk-UA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Мілл</a:t>
            </a:r>
            <a:r>
              <a:rPr lang="en-US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uk-UA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uk-UA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 якому письменник-видавець, читаючи оповідання молодого автора, розмірковує про написання роману, який міг би конкурувати з прочитаним, і розкриває свої думки в діалогах зі своїм психіатром і з самим собою. 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uk-UA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Численні елементи </a:t>
            </a:r>
            <a:r>
              <a:rPr lang="uk-UA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метароману</a:t>
            </a:r>
            <a:r>
              <a:rPr lang="uk-UA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складають структуру твору «Зви мене </a:t>
            </a:r>
            <a:r>
              <a:rPr lang="uk-UA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Бруклін</a:t>
            </a:r>
            <a:r>
              <a:rPr lang="uk-UA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(2006) </a:t>
            </a:r>
            <a:r>
              <a:rPr lang="uk-UA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Едуардо</a:t>
            </a:r>
            <a:r>
              <a:rPr lang="uk-UA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Лаго</a:t>
            </a:r>
            <a:r>
              <a:rPr lang="uk-UA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прикладу </a:t>
            </a:r>
            <a:r>
              <a:rPr lang="uk-UA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наративного</a:t>
            </a:r>
            <a:r>
              <a:rPr lang="uk-UA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експерименту з літературними моделями, які помітні також у романі «</a:t>
            </a:r>
            <a:r>
              <a:rPr lang="uk-UA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Дублінеска</a:t>
            </a:r>
            <a:r>
              <a:rPr lang="uk-UA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(2010) </a:t>
            </a:r>
            <a:r>
              <a:rPr lang="uk-UA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Віла-Матаса</a:t>
            </a:r>
            <a:r>
              <a:rPr lang="uk-UA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гіпертекстом якого виступає «Уліс» Джеймса Джойса.   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B790A5E-FD84-4EE7-8BDE-29188DCBA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245" y="3479236"/>
            <a:ext cx="2305755" cy="332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148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EE263-E790-4D44-8030-B050E30A4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88490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B5C799F3-65FF-4E4B-A270-00090646F6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6" r="6351"/>
          <a:stretch/>
        </p:blipFill>
        <p:spPr>
          <a:xfrm>
            <a:off x="9579879" y="3244076"/>
            <a:ext cx="2331901" cy="3595583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1B116F7-038C-4F23-8F0E-107DF9CE65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0220" y="545691"/>
            <a:ext cx="7412351" cy="6070262"/>
          </a:xfrm>
        </p:spPr>
        <p:txBody>
          <a:bodyPr>
            <a:normAutofit/>
          </a:bodyPr>
          <a:lstStyle/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Інший тип експериментального роману, що характеризується  </a:t>
            </a:r>
            <a:r>
              <a:rPr lang="uk-UA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мовними</a:t>
            </a:r>
            <a:r>
              <a:rPr lang="uk-UA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іграми 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творах </a:t>
            </a:r>
            <a:r>
              <a:rPr lang="uk-UA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Хуліана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Ріоса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(у циклі «</a:t>
            </a:r>
            <a:r>
              <a:rPr lang="uk-UA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Ларва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»), Фернандо </a:t>
            </a:r>
            <a:r>
              <a:rPr lang="uk-UA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Арамбуру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(«Вогні з лимоном» (1996)) і </a:t>
            </a:r>
            <a:r>
              <a:rPr lang="uk-UA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Гонсало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Ідальго </a:t>
            </a:r>
            <a:r>
              <a:rPr lang="uk-UA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Байали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(«Суворий дух» (2009)).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uk-UA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третій тип експериментального роману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використовує як літературний матеріал усе, пов’язане з новітніми технологіями (Інтернет, чати, блоги тощо). Циклі «</a:t>
            </a:r>
            <a:r>
              <a:rPr lang="uk-UA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Носілля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(2006–2009) Августин </a:t>
            </a:r>
            <a:r>
              <a:rPr lang="uk-UA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Фернандес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Мальо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uk-UA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Автофікціоналізація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 одним із найпопулярніших прийомів експериментального роману. Своєї кульмінації цей феномен досягає у прагненні подолати кордони традиційних літературних жанрів. Породжений експериментами на межі реального й уявного, він є прикладом змішування, результатом гібридизації між романом, есе та автобіографією. </a:t>
            </a:r>
          </a:p>
          <a:p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71BFB95-5628-4CEF-A564-AC4680E37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571" y="18341"/>
            <a:ext cx="2652486" cy="431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66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686C6-6C2A-4362-AEFB-49383C3E3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652393" cy="752168"/>
          </a:xfrm>
        </p:spPr>
        <p:txBody>
          <a:bodyPr/>
          <a:lstStyle/>
          <a:p>
            <a:r>
              <a:rPr lang="uk-UA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Автофікціональна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проза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815409C1-642C-4265-8A8C-EA57746E71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1" r="8131"/>
          <a:stretch/>
        </p:blipFill>
        <p:spPr>
          <a:xfrm>
            <a:off x="8583512" y="457200"/>
            <a:ext cx="3329138" cy="5374729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9DB4E98-CA15-40D4-A8AB-870AE9DC19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9350" y="1401096"/>
            <a:ext cx="7743773" cy="5117691"/>
          </a:xfrm>
        </p:spPr>
        <p:txBody>
          <a:bodyPr/>
          <a:lstStyle/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автофікціоналізація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продукт літературної інженерії, що свідомо використовує обидва підходи: і зобов’язання «автобіографічного пакту» і свободи «романного пакту», пропонуючи «взаємний пакт», який передбачає чималий вміст авторської гри».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uk-UA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автофікціоналізація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це ані автобіографія, ані роман, ані романізована автобіографія, ані автобіографічний роман.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Крізь призму </a:t>
            </a:r>
            <a:r>
              <a:rPr lang="uk-UA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автофікціоналізації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тих романах, де номінальна ідентичність оповідача і протагоніста збігається з ідентичністю реального автора, він одночасно є і не є автором, завдяки свідомо обраній грі «взаємного пакту». 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endParaRPr lang="uk-UA" sz="2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07111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B0EFA0-F974-46F9-A47C-9FC03F2C1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1"/>
            <a:ext cx="7524283" cy="294968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2891B9A0-ED2F-4620-ACF6-3A279CE833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15" y="88289"/>
            <a:ext cx="1791732" cy="2756511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03542A8-FA6A-475E-BA5E-A025E4C3D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7704" y="987425"/>
            <a:ext cx="6800410" cy="5870575"/>
          </a:xfrm>
        </p:spPr>
        <p:txBody>
          <a:bodyPr>
            <a:normAutofit/>
          </a:bodyPr>
          <a:lstStyle/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Хав’єр </a:t>
            </a:r>
            <a:r>
              <a:rPr lang="uk-UA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Маріас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Енріке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Віла-Матас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найвідоміші представники  у цій прозовій тенденції.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автобіографічного роману - </a:t>
            </a:r>
            <a:r>
              <a:rPr lang="uk-UA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«Польський вершник» (1991) </a:t>
            </a:r>
            <a:r>
              <a:rPr lang="uk-UA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Антоніо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Муньоса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Моліни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фікційним підходом до автобіографічних матеріалів у відродженні індивідуальної та колективної пам’яті. 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Найближчим до автобіографії є </a:t>
            </a:r>
            <a:r>
              <a:rPr lang="uk-UA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автофікціональний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роман </a:t>
            </a:r>
            <a:r>
              <a:rPr lang="uk-UA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Антоніо</a:t>
            </a:r>
            <a:r>
              <a:rPr lang="uk-UA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Муньоса</a:t>
            </a:r>
            <a:r>
              <a:rPr lang="uk-UA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Моліни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«Вітер з Місяця» (2006), в якому автор пригадує роки свого навчання у рідному місті М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хіна (у реальності </a:t>
            </a:r>
            <a:r>
              <a:rPr lang="uk-UA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Убеда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тоді, коли американці висадили на Місяць </a:t>
            </a:r>
            <a:r>
              <a:rPr lang="uk-UA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Аполо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ХІ 1969 року.</a:t>
            </a:r>
          </a:p>
          <a:p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F0A3D3-DA98-4975-B23F-24AAF9735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16" y="3213711"/>
            <a:ext cx="1965370" cy="318708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D206B7-F278-45B5-A3DB-AE561533A2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688" y="517743"/>
            <a:ext cx="2769198" cy="465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3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8C07FD-4718-4ECC-9CBE-FDE736083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261258" y="246744"/>
            <a:ext cx="6052456" cy="1016454"/>
          </a:xfrm>
        </p:spPr>
        <p:txBody>
          <a:bodyPr>
            <a:normAutofit/>
          </a:bodyPr>
          <a:lstStyle/>
          <a:p>
            <a:r>
              <a:rPr lang="uk-UA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Автофікціональна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стратегія Хав’єра </a:t>
            </a:r>
            <a:r>
              <a:rPr lang="uk-UA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Маріаса</a:t>
            </a:r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2977B711-B22B-4E0E-8188-E9A4B57B8D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056" y="411481"/>
            <a:ext cx="2472645" cy="3757819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7D65B67-5EEA-448E-917D-CAFB314B2B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1258" y="1758406"/>
            <a:ext cx="6720114" cy="5426166"/>
          </a:xfrm>
        </p:spPr>
        <p:txBody>
          <a:bodyPr>
            <a:normAutofit/>
          </a:bodyPr>
          <a:lstStyle/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uk-UA" sz="20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подвійності у конфігураціях «Я» є ключовою ознакою  «Циклу </a:t>
            </a:r>
            <a:r>
              <a:rPr lang="uk-UA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Деза</a:t>
            </a:r>
            <a:r>
              <a:rPr lang="uk-UA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Хав’єра Мар</a:t>
            </a:r>
            <a:r>
              <a:rPr lang="en-US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uk-UA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аса. Цикл відкривається романом «Усі душі» (1989), де перетворений в оповідь досвід автора — викладача Оксфордського університету стає об’єктом </a:t>
            </a:r>
            <a:r>
              <a:rPr lang="uk-UA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авторефлексивного</a:t>
            </a:r>
            <a:r>
              <a:rPr lang="uk-UA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критичного аналізу.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uk-UA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романі «Чорна спина часу» (1998) з метою спростувати автобіографічне прочитання попереднього, і досягає кульмінації у монументальному романі у трьох частинах «Твоє обличчя завтра» (2002–2007), де </a:t>
            </a:r>
            <a:r>
              <a:rPr lang="uk-UA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наратор</a:t>
            </a:r>
            <a:r>
              <a:rPr lang="uk-UA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ідентифікується як син </a:t>
            </a:r>
            <a:r>
              <a:rPr lang="uk-UA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Хуліана</a:t>
            </a:r>
            <a:r>
              <a:rPr lang="uk-UA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Маріаса</a:t>
            </a:r>
            <a:r>
              <a:rPr lang="uk-UA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(Хуана </a:t>
            </a:r>
            <a:r>
              <a:rPr lang="uk-UA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Дези</a:t>
            </a:r>
            <a:r>
              <a:rPr lang="uk-UA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романі), тобто Хав’єра </a:t>
            </a:r>
            <a:r>
              <a:rPr lang="uk-UA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Маріаса</a:t>
            </a:r>
            <a:r>
              <a:rPr lang="uk-UA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оповідача попередніх романів. </a:t>
            </a:r>
          </a:p>
          <a:p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F4304C1-C218-43F7-A562-71197DF03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701" y="2801705"/>
            <a:ext cx="2472645" cy="405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002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1324</TotalTime>
  <Words>1945</Words>
  <Application>Microsoft Office PowerPoint</Application>
  <PresentationFormat>Широкий екран</PresentationFormat>
  <Paragraphs>67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Лекція № 8 Сучасний іспанський роман:  тенденції і групи</vt:lpstr>
      <vt:lpstr>Відродження сюжетної прози</vt:lpstr>
      <vt:lpstr>Експериментальний роман</vt:lpstr>
      <vt:lpstr>Метаромани читання</vt:lpstr>
      <vt:lpstr>Метаромани усного дискурсу </vt:lpstr>
      <vt:lpstr>Презентація PowerPoint</vt:lpstr>
      <vt:lpstr>Автофікціональна проза</vt:lpstr>
      <vt:lpstr>Презентація PowerPoint</vt:lpstr>
      <vt:lpstr>Автофікціональна стратегія Хав’єра Маріаса</vt:lpstr>
      <vt:lpstr>Автофікціональність Енріке Віла-Матаса</vt:lpstr>
      <vt:lpstr>«Символічний реалізм»</vt:lpstr>
      <vt:lpstr>Провінційні всесвіти Раміро Пінільї </vt:lpstr>
      <vt:lpstr>Сучасний історичний роман</vt:lpstr>
      <vt:lpstr>Проза критичного огляду історії Іспанії ХХ століття</vt:lpstr>
      <vt:lpstr>Презентація PowerPoint</vt:lpstr>
      <vt:lpstr>Психологічний роман</vt:lpstr>
      <vt:lpstr>Жанри масової літератури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№ 7 Сучасний іспанський роман:  тенденції і групи</dc:title>
  <dc:creator>Яна Кравченко</dc:creator>
  <cp:lastModifiedBy>Яна Кравченко</cp:lastModifiedBy>
  <cp:revision>30</cp:revision>
  <dcterms:created xsi:type="dcterms:W3CDTF">2025-05-17T17:01:25Z</dcterms:created>
  <dcterms:modified xsi:type="dcterms:W3CDTF">2025-05-19T09:45:54Z</dcterms:modified>
</cp:coreProperties>
</file>