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21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12223"/>
            <a:ext cx="7848872" cy="1584176"/>
          </a:xfrm>
        </p:spPr>
        <p:txBody>
          <a:bodyPr/>
          <a:lstStyle/>
          <a:p>
            <a:pPr marL="0" indent="0">
              <a:buNone/>
            </a:pPr>
            <a:r>
              <a:rPr lang="uk-UA" dirty="0" err="1" smtClean="0"/>
              <a:t>Біоіндикація</a:t>
            </a:r>
            <a:r>
              <a:rPr lang="uk-UA" dirty="0" smtClean="0"/>
              <a:t> водних екосистем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2132856"/>
            <a:ext cx="8928992" cy="4608512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1. </a:t>
            </a:r>
            <a:r>
              <a:rPr lang="ru-RU" b="1" dirty="0" err="1"/>
              <a:t>Екологічні</a:t>
            </a:r>
            <a:r>
              <a:rPr lang="ru-RU" b="1" dirty="0"/>
              <a:t> </a:t>
            </a:r>
            <a:r>
              <a:rPr lang="ru-RU" b="1" dirty="0" err="1"/>
              <a:t>основи</a:t>
            </a:r>
            <a:r>
              <a:rPr lang="ru-RU" b="1" dirty="0"/>
              <a:t> </a:t>
            </a:r>
            <a:r>
              <a:rPr lang="ru-RU" b="1" dirty="0" err="1"/>
              <a:t>біоіндикації</a:t>
            </a:r>
            <a:r>
              <a:rPr lang="ru-RU" b="1" dirty="0"/>
              <a:t>. </a:t>
            </a:r>
            <a:endParaRPr lang="ru-RU" dirty="0"/>
          </a:p>
          <a:p>
            <a:pPr marL="4572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2. </a:t>
            </a:r>
            <a:r>
              <a:rPr lang="ru-RU" b="1" dirty="0" err="1"/>
              <a:t>Типи</a:t>
            </a:r>
            <a:r>
              <a:rPr lang="ru-RU" b="1" dirty="0"/>
              <a:t> </a:t>
            </a:r>
            <a:r>
              <a:rPr lang="ru-RU" b="1" dirty="0" err="1"/>
              <a:t>реакцій</a:t>
            </a:r>
            <a:r>
              <a:rPr lang="ru-RU" b="1" dirty="0"/>
              <a:t> при </a:t>
            </a:r>
            <a:r>
              <a:rPr lang="ru-RU" b="1" dirty="0" err="1"/>
              <a:t>біоіндикації</a:t>
            </a:r>
            <a:r>
              <a:rPr lang="ru-RU" b="1" dirty="0"/>
              <a:t>. </a:t>
            </a:r>
            <a:r>
              <a:rPr lang="ru-RU" b="1" dirty="0" err="1"/>
              <a:t>Антропогенні</a:t>
            </a:r>
            <a:r>
              <a:rPr lang="ru-RU" b="1" dirty="0"/>
              <a:t> </a:t>
            </a:r>
            <a:r>
              <a:rPr lang="ru-RU" b="1" dirty="0" err="1"/>
              <a:t>фактори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викликають</a:t>
            </a:r>
            <a:r>
              <a:rPr lang="ru-RU" b="1" dirty="0"/>
              <a:t> </a:t>
            </a:r>
            <a:r>
              <a:rPr lang="ru-RU" b="1" dirty="0" err="1"/>
              <a:t>стрес</a:t>
            </a:r>
            <a:r>
              <a:rPr lang="ru-RU" b="1" dirty="0"/>
              <a:t> у </a:t>
            </a:r>
            <a:r>
              <a:rPr lang="ru-RU" b="1" dirty="0" err="1"/>
              <a:t>організмів</a:t>
            </a:r>
            <a:r>
              <a:rPr lang="ru-RU" b="1" dirty="0"/>
              <a:t>. </a:t>
            </a:r>
            <a:r>
              <a:rPr lang="ru-RU" b="1" dirty="0" err="1"/>
              <a:t>Закономірності</a:t>
            </a:r>
            <a:r>
              <a:rPr lang="ru-RU" b="1" dirty="0"/>
              <a:t> </a:t>
            </a:r>
            <a:r>
              <a:rPr lang="ru-RU" b="1" dirty="0" err="1"/>
              <a:t>біоіндикації</a:t>
            </a:r>
            <a:r>
              <a:rPr lang="ru-RU" b="1" dirty="0"/>
              <a:t> на </a:t>
            </a:r>
            <a:r>
              <a:rPr lang="ru-RU" b="1" dirty="0" err="1"/>
              <a:t>різних</a:t>
            </a:r>
            <a:r>
              <a:rPr lang="ru-RU" b="1" dirty="0"/>
              <a:t> </a:t>
            </a:r>
            <a:r>
              <a:rPr lang="ru-RU" b="1" dirty="0" err="1"/>
              <a:t>рівнях</a:t>
            </a:r>
            <a:r>
              <a:rPr lang="ru-RU" b="1" dirty="0"/>
              <a:t> </a:t>
            </a:r>
            <a:r>
              <a:rPr lang="ru-RU" b="1" dirty="0" err="1"/>
              <a:t>живої</a:t>
            </a:r>
            <a:r>
              <a:rPr lang="ru-RU" b="1" dirty="0"/>
              <a:t> </a:t>
            </a:r>
            <a:r>
              <a:rPr lang="ru-RU" b="1" dirty="0" err="1"/>
              <a:t>матерії</a:t>
            </a:r>
            <a:r>
              <a:rPr lang="ru-RU" b="1" dirty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3. </a:t>
            </a:r>
            <a:r>
              <a:rPr lang="ru-RU" b="1" dirty="0" err="1"/>
              <a:t>Пасивний</a:t>
            </a:r>
            <a:r>
              <a:rPr lang="ru-RU" b="1" dirty="0"/>
              <a:t> і </a:t>
            </a:r>
            <a:r>
              <a:rPr lang="ru-RU" b="1" dirty="0" err="1"/>
              <a:t>активний</a:t>
            </a:r>
            <a:r>
              <a:rPr lang="ru-RU" b="1" dirty="0"/>
              <a:t> </a:t>
            </a:r>
            <a:r>
              <a:rPr lang="ru-RU" b="1" dirty="0" err="1"/>
              <a:t>моніторинг</a:t>
            </a:r>
            <a:r>
              <a:rPr lang="ru-RU" b="1" dirty="0"/>
              <a:t>. 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Методика </a:t>
            </a:r>
            <a:r>
              <a:rPr lang="ru-RU" dirty="0" err="1"/>
              <a:t>проведення</a:t>
            </a:r>
            <a:r>
              <a:rPr lang="ru-RU" dirty="0"/>
              <a:t> активного </a:t>
            </a:r>
            <a:r>
              <a:rPr lang="ru-RU" dirty="0" err="1"/>
              <a:t>моніторингу</a:t>
            </a:r>
            <a:r>
              <a:rPr lang="ru-RU" dirty="0"/>
              <a:t>. </a:t>
            </a:r>
            <a:r>
              <a:rPr lang="ru-RU" dirty="0" err="1"/>
              <a:t>Біомоніторинг</a:t>
            </a:r>
            <a:r>
              <a:rPr lang="ru-RU" dirty="0"/>
              <a:t>. </a:t>
            </a:r>
            <a:r>
              <a:rPr lang="ru-RU" dirty="0" err="1"/>
              <a:t>Енергетичний</a:t>
            </a:r>
            <a:r>
              <a:rPr lang="ru-RU" dirty="0"/>
              <a:t> баланс. </a:t>
            </a:r>
            <a:r>
              <a:rPr lang="ru-RU" dirty="0" err="1"/>
              <a:t>Фітогормони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b="1" dirty="0"/>
              <a:t>Тема 4. </a:t>
            </a:r>
            <a:r>
              <a:rPr lang="ru-RU" b="1" dirty="0" err="1"/>
              <a:t>Морфологічні</a:t>
            </a:r>
            <a:r>
              <a:rPr lang="ru-RU" b="1" dirty="0"/>
              <a:t>, </a:t>
            </a:r>
            <a:r>
              <a:rPr lang="ru-RU" b="1" dirty="0" err="1"/>
              <a:t>біоритмічні</a:t>
            </a:r>
            <a:r>
              <a:rPr lang="ru-RU" b="1" dirty="0"/>
              <a:t> та </a:t>
            </a:r>
            <a:r>
              <a:rPr lang="ru-RU" b="1" dirty="0" err="1"/>
              <a:t>поведінкові</a:t>
            </a:r>
            <a:r>
              <a:rPr lang="ru-RU" b="1" dirty="0"/>
              <a:t> </a:t>
            </a:r>
            <a:r>
              <a:rPr lang="ru-RU" b="1" dirty="0" err="1"/>
              <a:t>відхилення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норми</a:t>
            </a:r>
            <a:r>
              <a:rPr lang="ru-RU" b="1" dirty="0"/>
              <a:t> у </a:t>
            </a:r>
            <a:r>
              <a:rPr lang="ru-RU" b="1" dirty="0" err="1"/>
              <a:t>організмів</a:t>
            </a:r>
            <a:r>
              <a:rPr lang="ru-RU" b="1" dirty="0"/>
              <a:t> </a:t>
            </a:r>
            <a:r>
              <a:rPr lang="ru-RU" b="1" dirty="0" err="1"/>
              <a:t>під</a:t>
            </a:r>
            <a:r>
              <a:rPr lang="ru-RU" b="1" dirty="0"/>
              <a:t> </a:t>
            </a:r>
            <a:r>
              <a:rPr lang="ru-RU" b="1" dirty="0" err="1"/>
              <a:t>впливом</a:t>
            </a:r>
            <a:r>
              <a:rPr lang="ru-RU" b="1" dirty="0"/>
              <a:t> </a:t>
            </a:r>
            <a:r>
              <a:rPr lang="ru-RU" b="1" dirty="0" err="1"/>
              <a:t>антропогенних</a:t>
            </a:r>
            <a:r>
              <a:rPr lang="ru-RU" b="1" dirty="0"/>
              <a:t> </a:t>
            </a:r>
            <a:r>
              <a:rPr lang="ru-RU" b="1" dirty="0" err="1"/>
              <a:t>стресорів</a:t>
            </a:r>
            <a:r>
              <a:rPr lang="ru-RU" b="1" dirty="0"/>
              <a:t>. </a:t>
            </a:r>
            <a:endParaRPr lang="ru-RU" dirty="0"/>
          </a:p>
          <a:p>
            <a:pPr marL="4572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5. </a:t>
            </a:r>
            <a:r>
              <a:rPr lang="ru-RU" b="1" dirty="0" err="1"/>
              <a:t>Вплив</a:t>
            </a:r>
            <a:r>
              <a:rPr lang="ru-RU" b="1" dirty="0"/>
              <a:t> </a:t>
            </a:r>
            <a:r>
              <a:rPr lang="ru-RU" b="1" dirty="0" err="1"/>
              <a:t>антропогенних</a:t>
            </a:r>
            <a:r>
              <a:rPr lang="ru-RU" b="1" dirty="0"/>
              <a:t> </a:t>
            </a:r>
            <a:r>
              <a:rPr lang="ru-RU" b="1" dirty="0" err="1"/>
              <a:t>стресорів</a:t>
            </a:r>
            <a:r>
              <a:rPr lang="ru-RU" b="1" dirty="0"/>
              <a:t> на </a:t>
            </a:r>
            <a:r>
              <a:rPr lang="ru-RU" b="1" dirty="0" err="1"/>
              <a:t>поведінку</a:t>
            </a:r>
            <a:r>
              <a:rPr lang="ru-RU" b="1" dirty="0"/>
              <a:t> </a:t>
            </a:r>
            <a:r>
              <a:rPr lang="ru-RU" b="1" dirty="0" err="1"/>
              <a:t>тварин</a:t>
            </a:r>
            <a:r>
              <a:rPr lang="ru-RU" b="1" dirty="0"/>
              <a:t>.	</a:t>
            </a:r>
            <a:endParaRPr lang="ru-RU" dirty="0"/>
          </a:p>
          <a:p>
            <a:pPr marL="4572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6. </a:t>
            </a:r>
            <a:r>
              <a:rPr lang="ru-RU" b="1" dirty="0" err="1"/>
              <a:t>Хронологічні</a:t>
            </a:r>
            <a:r>
              <a:rPr lang="ru-RU" b="1" dirty="0"/>
              <a:t> і </a:t>
            </a:r>
            <a:r>
              <a:rPr lang="ru-RU" b="1" dirty="0" err="1"/>
              <a:t>популяційно-динамічні</a:t>
            </a:r>
            <a:r>
              <a:rPr lang="ru-RU" b="1" dirty="0"/>
              <a:t> </a:t>
            </a:r>
            <a:r>
              <a:rPr lang="ru-RU" b="1" dirty="0" err="1"/>
              <a:t>зміни</a:t>
            </a:r>
            <a:r>
              <a:rPr lang="ru-RU" b="1" dirty="0"/>
              <a:t>, </a:t>
            </a:r>
            <a:r>
              <a:rPr lang="ru-RU" b="1" dirty="0" err="1"/>
              <a:t>викликані</a:t>
            </a:r>
            <a:r>
              <a:rPr lang="ru-RU" b="1" dirty="0"/>
              <a:t> </a:t>
            </a:r>
            <a:r>
              <a:rPr lang="ru-RU" b="1" dirty="0" err="1"/>
              <a:t>антропогенними</a:t>
            </a:r>
            <a:r>
              <a:rPr lang="ru-RU" b="1" dirty="0"/>
              <a:t> </a:t>
            </a:r>
            <a:r>
              <a:rPr lang="ru-RU" b="1" dirty="0" err="1"/>
              <a:t>стресорами</a:t>
            </a:r>
            <a:r>
              <a:rPr lang="ru-RU" b="1" dirty="0"/>
              <a:t>. </a:t>
            </a:r>
            <a:endParaRPr lang="ru-RU" dirty="0"/>
          </a:p>
          <a:p>
            <a:pPr marL="4572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8. </a:t>
            </a:r>
            <a:r>
              <a:rPr lang="ru-RU" b="1" dirty="0" err="1"/>
              <a:t>Біогенне</a:t>
            </a:r>
            <a:r>
              <a:rPr lang="ru-RU" b="1" dirty="0"/>
              <a:t> </a:t>
            </a:r>
            <a:r>
              <a:rPr lang="ru-RU" b="1" dirty="0" err="1"/>
              <a:t>забруднення</a:t>
            </a:r>
            <a:r>
              <a:rPr lang="ru-RU" b="1" dirty="0"/>
              <a:t> води в </a:t>
            </a:r>
            <a:r>
              <a:rPr lang="ru-RU" b="1" dirty="0" err="1"/>
              <a:t>умовах</a:t>
            </a:r>
            <a:r>
              <a:rPr lang="ru-RU" b="1" dirty="0"/>
              <a:t> </a:t>
            </a:r>
            <a:r>
              <a:rPr lang="ru-RU" b="1" dirty="0" err="1"/>
              <a:t>інтенсифікації</a:t>
            </a:r>
            <a:r>
              <a:rPr lang="ru-RU" b="1" dirty="0"/>
              <a:t> аграрного </a:t>
            </a:r>
            <a:r>
              <a:rPr lang="ru-RU" b="1" dirty="0" err="1"/>
              <a:t>виробництва</a:t>
            </a:r>
            <a:r>
              <a:rPr lang="ru-RU" b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4572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9. </a:t>
            </a:r>
            <a:r>
              <a:rPr lang="ru-RU" b="1" dirty="0" err="1"/>
              <a:t>Кількісна</a:t>
            </a:r>
            <a:r>
              <a:rPr lang="ru-RU" b="1" dirty="0"/>
              <a:t> </a:t>
            </a:r>
            <a:r>
              <a:rPr lang="ru-RU" b="1" dirty="0" err="1"/>
              <a:t>оцінка</a:t>
            </a:r>
            <a:r>
              <a:rPr lang="ru-RU" b="1" dirty="0"/>
              <a:t> </a:t>
            </a:r>
            <a:r>
              <a:rPr lang="ru-RU" b="1" dirty="0" err="1"/>
              <a:t>біогенного</a:t>
            </a:r>
            <a:r>
              <a:rPr lang="ru-RU" b="1" dirty="0"/>
              <a:t> </a:t>
            </a:r>
            <a:r>
              <a:rPr lang="ru-RU" b="1" dirty="0" err="1"/>
              <a:t>навантаження</a:t>
            </a:r>
            <a:r>
              <a:rPr lang="ru-RU" b="1" dirty="0"/>
              <a:t> на водотоки в природно-</a:t>
            </a:r>
            <a:r>
              <a:rPr lang="ru-RU" b="1" dirty="0" err="1"/>
              <a:t>аграрних</a:t>
            </a:r>
            <a:r>
              <a:rPr lang="ru-RU" b="1" dirty="0"/>
              <a:t> системах. </a:t>
            </a:r>
            <a:endParaRPr lang="ru-RU" dirty="0"/>
          </a:p>
          <a:p>
            <a:pPr marL="4572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10.  </a:t>
            </a:r>
            <a:r>
              <a:rPr lang="ru-RU" b="1" dirty="0" err="1"/>
              <a:t>Розрахунок</a:t>
            </a:r>
            <a:r>
              <a:rPr lang="ru-RU" b="1" dirty="0"/>
              <a:t> </a:t>
            </a:r>
            <a:r>
              <a:rPr lang="ru-RU" b="1" dirty="0" err="1"/>
              <a:t>руху</a:t>
            </a:r>
            <a:r>
              <a:rPr lang="ru-RU" b="1" dirty="0"/>
              <a:t> </a:t>
            </a:r>
            <a:r>
              <a:rPr lang="ru-RU" b="1" dirty="0" err="1"/>
              <a:t>біогенних</a:t>
            </a:r>
            <a:r>
              <a:rPr lang="ru-RU" b="1" dirty="0"/>
              <a:t> </a:t>
            </a:r>
            <a:r>
              <a:rPr lang="ru-RU" b="1" dirty="0" err="1"/>
              <a:t>речовин</a:t>
            </a:r>
            <a:r>
              <a:rPr lang="ru-RU" b="1" dirty="0"/>
              <a:t> за </a:t>
            </a:r>
            <a:r>
              <a:rPr lang="ru-RU" b="1" dirty="0" err="1"/>
              <a:t>розгалуженою</a:t>
            </a:r>
            <a:r>
              <a:rPr lang="ru-RU" b="1" dirty="0"/>
              <a:t> системою </a:t>
            </a:r>
            <a:r>
              <a:rPr lang="ru-RU" b="1" dirty="0" err="1"/>
              <a:t>водотоків</a:t>
            </a:r>
            <a:r>
              <a:rPr lang="ru-RU" b="1" dirty="0"/>
              <a:t> до </a:t>
            </a:r>
            <a:r>
              <a:rPr lang="ru-RU" b="1" dirty="0" err="1"/>
              <a:t>водойм</a:t>
            </a:r>
            <a:r>
              <a:rPr lang="ru-RU" b="1" dirty="0"/>
              <a:t>. </a:t>
            </a:r>
            <a:endParaRPr lang="ru-RU" dirty="0"/>
          </a:p>
          <a:p>
            <a:pPr marL="45720" indent="0">
              <a:buNone/>
            </a:pPr>
            <a:r>
              <a:rPr lang="ru-RU" b="1" dirty="0" smtClean="0"/>
              <a:t>Тема </a:t>
            </a:r>
            <a:r>
              <a:rPr lang="ru-RU" b="1" dirty="0"/>
              <a:t>11. </a:t>
            </a:r>
            <a:r>
              <a:rPr lang="ru-RU" b="1" dirty="0" err="1"/>
              <a:t>Аналіз</a:t>
            </a:r>
            <a:r>
              <a:rPr lang="ru-RU" b="1" dirty="0"/>
              <a:t> природно-</a:t>
            </a:r>
            <a:r>
              <a:rPr lang="ru-RU" b="1" dirty="0" err="1"/>
              <a:t>аграрних</a:t>
            </a:r>
            <a:r>
              <a:rPr lang="ru-RU" b="1" dirty="0"/>
              <a:t> систем при </a:t>
            </a:r>
            <a:r>
              <a:rPr lang="ru-RU" b="1" dirty="0" err="1"/>
              <a:t>прогнозуванні</a:t>
            </a:r>
            <a:r>
              <a:rPr lang="ru-RU" b="1" dirty="0"/>
              <a:t> </a:t>
            </a:r>
            <a:r>
              <a:rPr lang="ru-RU" b="1" dirty="0" err="1"/>
              <a:t>біогенного</a:t>
            </a:r>
            <a:r>
              <a:rPr lang="ru-RU" b="1" dirty="0"/>
              <a:t> </a:t>
            </a:r>
            <a:r>
              <a:rPr lang="ru-RU" b="1" dirty="0" err="1"/>
              <a:t>забруднення</a:t>
            </a:r>
            <a:r>
              <a:rPr lang="ru-RU" b="1" dirty="0"/>
              <a:t> </a:t>
            </a:r>
            <a:r>
              <a:rPr lang="ru-RU" b="1" dirty="0" err="1"/>
              <a:t>водойм</a:t>
            </a:r>
            <a:r>
              <a:rPr lang="ru-RU" b="1" dirty="0"/>
              <a:t>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6057"/>
            <a:ext cx="2366687" cy="177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3481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32325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83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Біоіндикація водних екосистем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Біоіндикація водних екосистем</dc:title>
  <cp:lastModifiedBy>user</cp:lastModifiedBy>
  <cp:revision>1</cp:revision>
  <dcterms:modified xsi:type="dcterms:W3CDTF">2016-02-10T06:47:08Z</dcterms:modified>
</cp:coreProperties>
</file>