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</p:sldMasterIdLst>
  <p:sldIdLst>
    <p:sldId id="256" r:id="rId2"/>
    <p:sldId id="289" r:id="rId3"/>
    <p:sldId id="258" r:id="rId4"/>
    <p:sldId id="259" r:id="rId5"/>
    <p:sldId id="260" r:id="rId6"/>
    <p:sldId id="275" r:id="rId7"/>
    <p:sldId id="274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6" r:id="rId18"/>
    <p:sldId id="287" r:id="rId19"/>
    <p:sldId id="288" r:id="rId20"/>
    <p:sldId id="290" r:id="rId21"/>
    <p:sldId id="292" r:id="rId22"/>
    <p:sldId id="291" r:id="rId23"/>
    <p:sldId id="296" r:id="rId24"/>
    <p:sldId id="294" r:id="rId25"/>
    <p:sldId id="302" r:id="rId26"/>
    <p:sldId id="303" r:id="rId27"/>
    <p:sldId id="304" r:id="rId28"/>
    <p:sldId id="305" r:id="rId29"/>
    <p:sldId id="306" r:id="rId30"/>
    <p:sldId id="311" r:id="rId31"/>
    <p:sldId id="307" r:id="rId32"/>
    <p:sldId id="308" r:id="rId33"/>
    <p:sldId id="309" r:id="rId34"/>
    <p:sldId id="310" r:id="rId35"/>
    <p:sldId id="312" r:id="rId36"/>
    <p:sldId id="314" r:id="rId37"/>
    <p:sldId id="295" r:id="rId38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Егор Жир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8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sp>
          <p:nvSpPr>
            <p:cNvPr id="5" name="Freeform 14"/>
            <p:cNvSpPr/>
            <p:nvPr/>
          </p:nvSpPr>
          <p:spPr>
            <a:xfrm>
              <a:off x="0" y="-8467"/>
              <a:ext cx="863600" cy="569797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6" name="Straight Connector 18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C9777-D4C7-49EB-809C-82230D1E5C45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763F4-FF6F-4F58-8DC6-47F01E397FF9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95637-0CD7-4AB5-9846-B98900E42153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0A106-D5AF-4C35-B89E-543E1A49E3FC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208CB-78AE-4809-BC45-42A726C2DBBF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AB4CE-534C-4D0D-B375-C61CAEF38268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017E9-26CA-4AE9-9146-95BF871CF6CB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0A1E0-6B63-412F-8FD8-452490819776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68CD0-68A8-4121-A4CF-D6DAF31FE29D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F68EA-1D03-4903-B847-C3E50BF1998A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617E0-5C87-4BD0-99FF-2F8EBDD38E52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F055A-1596-4DF4-8DFB-9AA3AB45EC67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DE0B8-F7DC-43AB-BA08-86F2DA937BF8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72C92-E6E0-4C51-AAC4-E3A9733CB2FF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F5748-35FA-4A4F-8908-F022D5F54021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067BA-0BD2-4EE5-BF6F-27204CE021B4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15F60-E425-4C78-B40D-3CEDF1D15E43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0151E-8589-4598-9540-CCF9647E16FA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64C53-DC16-46D5-B0EF-192E49A71BB5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BEA29-D409-4E0A-ABC3-51E84C892D45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4AC00-8553-473D-BCD7-3E5FD3508787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19A64-CD87-4D7E-ACC3-488C91456BC7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A5DE0-0154-4664-AA6C-254411E1972E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2DF4F-05E3-4C64-A580-1BB9EE1B9071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767BE-2A7B-47A1-968D-B0FA3AEFC4B1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3DB78-0E6C-469B-8389-96FFE2D4BC10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42F85-3B96-4C01-811F-475981BF2586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F87B6-5505-4E0B-A263-D444ADD092DB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9AF4E-D429-42E8-AC85-DB397B3437F7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BED17-AC37-4E7E-A791-ADC0A4823BD5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D1596-8B5B-4E5E-AC70-A04D78404F1F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D4E28-54FF-4030-A3EC-592C10EEBB19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3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DF8809-AC09-4D23-BECC-061BE70A7DD4}" type="datetimeFigureOut">
              <a:rPr lang="x-none"/>
              <a:pPr>
                <a:defRPr/>
              </a:pPr>
              <a:t>04.03.2019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1766B0D5-CB7F-4970-9A13-DEBF6623AFB4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3" r:id="rId2"/>
    <p:sldLayoutId id="2147483802" r:id="rId3"/>
    <p:sldLayoutId id="2147483801" r:id="rId4"/>
    <p:sldLayoutId id="2147483800" r:id="rId5"/>
    <p:sldLayoutId id="2147483799" r:id="rId6"/>
    <p:sldLayoutId id="2147483798" r:id="rId7"/>
    <p:sldLayoutId id="2147483797" r:id="rId8"/>
    <p:sldLayoutId id="2147483796" r:id="rId9"/>
    <p:sldLayoutId id="2147483795" r:id="rId10"/>
    <p:sldLayoutId id="2147483805" r:id="rId11"/>
    <p:sldLayoutId id="2147483794" r:id="rId12"/>
    <p:sldLayoutId id="2147483806" r:id="rId13"/>
    <p:sldLayoutId id="2147483793" r:id="rId14"/>
    <p:sldLayoutId id="2147483792" r:id="rId15"/>
    <p:sldLayoutId id="2147483791" r:id="rId16"/>
  </p:sldLayoutIdLst>
  <p:transition spd="med">
    <p:wheel spokes="8"/>
    <p:sndAc>
      <p:stSnd>
        <p:snd r:embed="rId18" name="chimes.wav"/>
      </p:stSnd>
    </p:sndAc>
  </p:transition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/>
          </p:nvPr>
        </p:nvSpPr>
        <p:spPr>
          <a:xfrm>
            <a:off x="1184275" y="1011238"/>
            <a:ext cx="8653463" cy="617537"/>
          </a:xfrm>
        </p:spPr>
        <p:txBody>
          <a:bodyPr/>
          <a:lstStyle/>
          <a:p>
            <a:pPr algn="ctr"/>
            <a: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3175" y="246063"/>
            <a:ext cx="7140575" cy="55927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МЕТОДИКА ФІЗИЧНОГО ВИХОВАННЯ </a:t>
            </a: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(ЗАГАЛЬНІ ОСНОВИ) 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і методика фізичного виховання як наукова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 дисципліна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ПИТАННЯ</a:t>
            </a: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</a:t>
            </a:r>
            <a:r>
              <a:rPr lang="ru-RU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оняття</a:t>
            </a:r>
            <a:r>
              <a:rPr lang="ru-RU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ТМФВ </a:t>
            </a:r>
          </a:p>
        </p:txBody>
      </p:sp>
      <p:pic>
        <p:nvPicPr>
          <p:cNvPr id="18435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9563" y="2052638"/>
            <a:ext cx="2233612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smtClean="0"/>
              <a:t/>
            </a:r>
            <a:br>
              <a:rPr lang="uk-UA" sz="2400" smtClean="0"/>
            </a:b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ВИПРАВ І ЗАПИШИ ПРАВИЛЬНО!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smtClean="0">
                <a:latin typeface="Times New Roman" pitchFamily="18" charset="0"/>
                <a:cs typeface="Times New Roman" pitchFamily="18" charset="0"/>
              </a:rPr>
            </a:b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863" y="2160588"/>
            <a:ext cx="8875712" cy="3881437"/>
          </a:xfrm>
        </p:spPr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 підготовка </a:t>
            </a: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професійна спрямованість </a:t>
            </a:r>
            <a:r>
              <a:rPr lang="uk-UA" sz="32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рухової активності людини 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(фізична </a:t>
            </a: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актора, спортсмена, солдата, космонавта, пожежника тощо), тобто процес розвитку фізичних якостей і рухових навичок з урахуванням вимог конкретного виду </a:t>
            </a:r>
            <a:r>
              <a:rPr lang="uk-UA" sz="32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спорту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dirty="0" smtClean="0"/>
              <a:t>РОЗРІЗНЯТЬ ТАКІ ВИДИ ФІЗИЧНОЇ ПІДГОТОВКИ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НАПИШИ!</a:t>
            </a:r>
            <a:endParaRPr lang="ru-RU" dirty="0"/>
          </a:p>
        </p:txBody>
      </p:sp>
      <p:sp>
        <p:nvSpPr>
          <p:cNvPr id="28674" name="Объект 2"/>
          <p:cNvSpPr>
            <a:spLocks noGrp="1"/>
          </p:cNvSpPr>
          <p:nvPr>
            <p:ph sz="half" idx="1"/>
          </p:nvPr>
        </p:nvSpPr>
        <p:spPr>
          <a:xfrm>
            <a:off x="677863" y="2160588"/>
            <a:ext cx="4183062" cy="3881437"/>
          </a:xfrm>
        </p:spPr>
        <p:txBody>
          <a:bodyPr/>
          <a:lstStyle/>
          <a:p>
            <a:endParaRPr lang="uk-UA" smtClean="0"/>
          </a:p>
          <a:p>
            <a:endParaRPr lang="uk-UA" smtClean="0"/>
          </a:p>
          <a:p>
            <a:endParaRPr lang="uk-UA" smtClean="0"/>
          </a:p>
          <a:p>
            <a:endParaRPr lang="uk-UA" smtClean="0"/>
          </a:p>
          <a:p>
            <a:r>
              <a:rPr lang="uk-UA" smtClean="0"/>
              <a:t>фізична підготовка, у ході якої розвивають всі фізичні якості</a:t>
            </a:r>
            <a:endParaRPr lang="ru-RU" smtClean="0"/>
          </a:p>
        </p:txBody>
      </p:sp>
      <p:sp>
        <p:nvSpPr>
          <p:cNvPr id="28675" name="Объект 3"/>
          <p:cNvSpPr>
            <a:spLocks noGrp="1"/>
          </p:cNvSpPr>
          <p:nvPr>
            <p:ph sz="half" idx="2"/>
          </p:nvPr>
        </p:nvSpPr>
        <p:spPr>
          <a:xfrm>
            <a:off x="5097463" y="2254250"/>
            <a:ext cx="4184650" cy="3881438"/>
          </a:xfrm>
        </p:spPr>
        <p:txBody>
          <a:bodyPr/>
          <a:lstStyle/>
          <a:p>
            <a:endParaRPr lang="uk-UA" smtClean="0"/>
          </a:p>
          <a:p>
            <a:endParaRPr lang="uk-UA" smtClean="0"/>
          </a:p>
          <a:p>
            <a:endParaRPr lang="uk-UA" smtClean="0"/>
          </a:p>
          <a:p>
            <a:endParaRPr lang="uk-UA" smtClean="0"/>
          </a:p>
          <a:p>
            <a:r>
              <a:rPr lang="uk-UA" smtClean="0"/>
              <a:t>фізична підготовка, у ході якої розвиваються ті фізичні якості, що необхідні у відповідній професійній діяльності</a:t>
            </a:r>
            <a:endParaRPr lang="ru-RU" smtClean="0"/>
          </a:p>
        </p:txBody>
      </p:sp>
      <p:sp>
        <p:nvSpPr>
          <p:cNvPr id="5" name="Стрелка вниз 4"/>
          <p:cNvSpPr/>
          <p:nvPr/>
        </p:nvSpPr>
        <p:spPr>
          <a:xfrm>
            <a:off x="1636713" y="2833688"/>
            <a:ext cx="485775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7312025" y="2833688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ЗНАЙДИ ПОМИЛКУ І </a:t>
            </a:r>
            <a:r>
              <a:rPr lang="uk-UA" dirty="0"/>
              <a:t>ЗАПИШИ </a:t>
            </a:r>
            <a:r>
              <a:rPr lang="uk-UA" dirty="0" smtClean="0"/>
              <a:t>ПРАВИЛЬНО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 підготовленість 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тлумачиться як </a:t>
            </a:r>
            <a:r>
              <a:rPr lang="uk-UA" sz="3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 підготовки, що виражається в певному рівні 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</a:t>
            </a:r>
            <a:r>
              <a:rPr lang="uk-UA" sz="3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 знань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сформованості набутих рухових умінь і навичок, необхідних для успішного виконання тієї чи іншої діяльності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800" b="1" dirty="0" smtClean="0"/>
              <a:t>ОБЕРИ НЕОБХІДНЕ!</a:t>
            </a:r>
            <a:r>
              <a:rPr lang="uk-UA" sz="2800" b="1" i="1" dirty="0" smtClean="0"/>
              <a:t/>
            </a:r>
            <a:br>
              <a:rPr lang="uk-UA" sz="2800" b="1" i="1" dirty="0" smtClean="0"/>
            </a:br>
            <a:r>
              <a:rPr lang="uk-UA" sz="2800" b="1" i="1" dirty="0" smtClean="0"/>
              <a:t>Головним </a:t>
            </a:r>
            <a:r>
              <a:rPr lang="uk-UA" sz="2800" b="1" i="1" dirty="0"/>
              <a:t>компонентом</a:t>
            </a:r>
            <a:r>
              <a:rPr lang="uk-UA" sz="2800" dirty="0"/>
              <a:t>, що характеризує рівень фізичної підготовленості людини, </a:t>
            </a:r>
            <a:r>
              <a:rPr lang="uk-UA" sz="2800" dirty="0" smtClean="0"/>
              <a:t>є:</a:t>
            </a:r>
            <a:endParaRPr lang="ru-RU" sz="2800" dirty="0"/>
          </a:p>
        </p:txBody>
      </p:sp>
      <p:sp>
        <p:nvSpPr>
          <p:cNvPr id="30722" name="Объект 2"/>
          <p:cNvSpPr>
            <a:spLocks noGrp="1"/>
          </p:cNvSpPr>
          <p:nvPr>
            <p:ph sz="half" idx="1"/>
          </p:nvPr>
        </p:nvSpPr>
        <p:spPr>
          <a:xfrm>
            <a:off x="515938" y="2652713"/>
            <a:ext cx="2344737" cy="3881437"/>
          </a:xfrm>
        </p:spPr>
        <p:txBody>
          <a:bodyPr/>
          <a:lstStyle/>
          <a:p>
            <a:r>
              <a:rPr lang="uk-UA" sz="2800" smtClean="0"/>
              <a:t>рівень розвитку фізичних (рухових) якостей</a:t>
            </a:r>
            <a:endParaRPr lang="ru-RU" sz="2800" smtClean="0"/>
          </a:p>
        </p:txBody>
      </p:sp>
      <p:sp>
        <p:nvSpPr>
          <p:cNvPr id="30723" name="Объект 3"/>
          <p:cNvSpPr>
            <a:spLocks noGrp="1"/>
          </p:cNvSpPr>
          <p:nvPr>
            <p:ph sz="half" idx="2"/>
          </p:nvPr>
        </p:nvSpPr>
        <p:spPr>
          <a:xfrm>
            <a:off x="3587750" y="2719388"/>
            <a:ext cx="2286000" cy="3881437"/>
          </a:xfrm>
        </p:spPr>
        <p:txBody>
          <a:bodyPr/>
          <a:lstStyle/>
          <a:p>
            <a:r>
              <a:rPr lang="uk-UA" sz="2800" smtClean="0"/>
              <a:t>рівень життєво важливих умінь і навичок</a:t>
            </a:r>
            <a:endParaRPr lang="ru-RU" sz="2800" smtClean="0"/>
          </a:p>
        </p:txBody>
      </p:sp>
      <p:sp>
        <p:nvSpPr>
          <p:cNvPr id="30724" name="Объект 3"/>
          <p:cNvSpPr txBox="1">
            <a:spLocks/>
          </p:cNvSpPr>
          <p:nvPr/>
        </p:nvSpPr>
        <p:spPr bwMode="auto">
          <a:xfrm>
            <a:off x="6657975" y="2719388"/>
            <a:ext cx="288448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</a:pPr>
            <a:r>
              <a:rPr lang="uk-UA" sz="2800">
                <a:solidFill>
                  <a:srgbClr val="404040"/>
                </a:solidFill>
                <a:latin typeface="Trebuchet MS" pitchFamily="34" charset="0"/>
              </a:rPr>
              <a:t>рівень теоретичних знань</a:t>
            </a:r>
            <a:endParaRPr lang="ru-RU" sz="2800">
              <a:solidFill>
                <a:srgbClr val="40404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817563" y="269875"/>
            <a:ext cx="8597900" cy="1320800"/>
          </a:xfrm>
        </p:spPr>
        <p:txBody>
          <a:bodyPr/>
          <a:lstStyle/>
          <a:p>
            <a:pPr algn="ctr"/>
            <a:r>
              <a:rPr lang="uk-UA" sz="2400" smtClean="0"/>
              <a:t/>
            </a:r>
            <a:br>
              <a:rPr lang="uk-UA" sz="2400" smtClean="0"/>
            </a:br>
            <a:r>
              <a:rPr lang="uk-UA" sz="2400" smtClean="0">
                <a:solidFill>
                  <a:schemeClr val="tx1"/>
                </a:solidFill>
              </a:rPr>
              <a:t>ЗНАЙДИ ПРАВИЛЬНІ ВІДПОВІДІ!</a:t>
            </a:r>
            <a:br>
              <a:rPr lang="uk-UA" sz="2400" smtClean="0">
                <a:solidFill>
                  <a:schemeClr val="tx1"/>
                </a:solidFill>
              </a:rPr>
            </a:br>
            <a:r>
              <a:rPr lang="uk-UA" sz="2400" smtClean="0"/>
              <a:t/>
            </a:r>
            <a:br>
              <a:rPr lang="uk-UA" sz="2400" smtClean="0"/>
            </a:br>
            <a:r>
              <a:rPr lang="uk-UA" sz="2400" smtClean="0"/>
              <a:t/>
            </a:r>
            <a:br>
              <a:rPr lang="uk-UA" sz="2400" smtClean="0"/>
            </a:br>
            <a:r>
              <a:rPr lang="uk-UA" sz="2400" b="1" i="1" smtClean="0"/>
              <a:t>Рівень рухової підготовленості школярів оцінюють за допомогою ………….. або ……. (прості за технікою виконання вправи і такі, що не потребують спеціального розучування).</a:t>
            </a:r>
            <a:br>
              <a:rPr lang="uk-UA" sz="2400" b="1" i="1" smtClean="0"/>
            </a:br>
            <a:r>
              <a:rPr lang="ru-RU" sz="2400" b="1" i="1" smtClean="0"/>
              <a:t/>
            </a:r>
            <a:br>
              <a:rPr lang="ru-RU" sz="2400" b="1" i="1" smtClean="0"/>
            </a:br>
            <a:endParaRPr lang="ru-RU" sz="2400" b="1" i="1" smtClean="0"/>
          </a:p>
        </p:txBody>
      </p:sp>
      <p:sp>
        <p:nvSpPr>
          <p:cNvPr id="31746" name="Объект 2"/>
          <p:cNvSpPr>
            <a:spLocks noGrp="1"/>
          </p:cNvSpPr>
          <p:nvPr>
            <p:ph sz="half" idx="1"/>
          </p:nvPr>
        </p:nvSpPr>
        <p:spPr>
          <a:xfrm>
            <a:off x="630238" y="3016250"/>
            <a:ext cx="4184650" cy="3138488"/>
          </a:xfrm>
        </p:spPr>
        <p:txBody>
          <a:bodyPr/>
          <a:lstStyle/>
          <a:p>
            <a:endParaRPr lang="uk-UA" smtClean="0"/>
          </a:p>
          <a:p>
            <a:endParaRPr lang="uk-UA" smtClean="0"/>
          </a:p>
          <a:p>
            <a:r>
              <a:rPr lang="uk-UA" smtClean="0"/>
              <a:t>ТЕСТІВ </a:t>
            </a:r>
          </a:p>
          <a:p>
            <a:r>
              <a:rPr lang="uk-UA" smtClean="0"/>
              <a:t>ФІЗИЧНИХ ВПРАВ</a:t>
            </a:r>
          </a:p>
          <a:p>
            <a:r>
              <a:rPr lang="uk-UA" smtClean="0"/>
              <a:t>КОНТРОЛЬНИХ ВИПРОБУВАНЬ</a:t>
            </a:r>
          </a:p>
          <a:p>
            <a:r>
              <a:rPr lang="uk-UA" smtClean="0"/>
              <a:t>АНКЕТ</a:t>
            </a:r>
          </a:p>
          <a:p>
            <a:r>
              <a:rPr lang="uk-UA" smtClean="0"/>
              <a:t>ТЕОРЕТИЧНИХ ТЕСТОВИХ ЗАВДАНЬ</a:t>
            </a:r>
            <a:endParaRPr lang="ru-RU" smtClean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ЗНАЙДИ ПОМИЛКУ І ЗАПИШИ ПРАВИЛЬНО</a:t>
            </a:r>
            <a:endParaRPr lang="ru-RU" smtClean="0"/>
          </a:p>
        </p:txBody>
      </p:sp>
      <p:sp>
        <p:nvSpPr>
          <p:cNvPr id="32770" name="Объект 2"/>
          <p:cNvSpPr>
            <a:spLocks noGrp="1"/>
          </p:cNvSpPr>
          <p:nvPr>
            <p:ph sz="half" idx="1"/>
          </p:nvPr>
        </p:nvSpPr>
        <p:spPr>
          <a:xfrm>
            <a:off x="677863" y="2160588"/>
            <a:ext cx="4538662" cy="3881437"/>
          </a:xfrm>
        </p:spPr>
        <p:txBody>
          <a:bodyPr/>
          <a:lstStyle/>
          <a:p>
            <a:r>
              <a:rPr lang="uk-UA" sz="3200" b="1" smtClean="0">
                <a:latin typeface="Times New Roman" pitchFamily="18" charset="0"/>
                <a:cs typeface="Times New Roman" pitchFamily="18" charset="0"/>
              </a:rPr>
              <a:t>Фізична освіта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 – оволодіння спеціальними </a:t>
            </a:r>
            <a:r>
              <a:rPr lang="uk-UA" sz="3200" i="1" smtClean="0">
                <a:latin typeface="Times New Roman" pitchFamily="18" charset="0"/>
                <a:cs typeface="Times New Roman" pitchFamily="18" charset="0"/>
              </a:rPr>
              <a:t>вправами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 з фізичного виховання, руховими й гігієнічними </a:t>
            </a:r>
            <a:r>
              <a:rPr lang="uk-UA" sz="3200" i="1" smtClean="0">
                <a:latin typeface="Times New Roman" pitchFamily="18" charset="0"/>
                <a:cs typeface="Times New Roman" pitchFamily="18" charset="0"/>
              </a:rPr>
              <a:t>рухами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 та навичками. 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Объект 3"/>
          <p:cNvSpPr>
            <a:spLocks noGrp="1"/>
          </p:cNvSpPr>
          <p:nvPr>
            <p:ph sz="half" idx="2"/>
          </p:nvPr>
        </p:nvSpPr>
        <p:spPr>
          <a:xfrm>
            <a:off x="5089525" y="2160588"/>
            <a:ext cx="4511675" cy="3881437"/>
          </a:xfrm>
        </p:spPr>
        <p:txBody>
          <a:bodyPr/>
          <a:lstStyle/>
          <a:p>
            <a:r>
              <a:rPr lang="uk-UA" sz="3200" b="1" smtClean="0">
                <a:latin typeface="Times New Roman" pitchFamily="18" charset="0"/>
                <a:cs typeface="Times New Roman" pitchFamily="18" charset="0"/>
              </a:rPr>
              <a:t>Фізична досконалість 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– це оптимальний рівень фізичної </a:t>
            </a:r>
            <a:r>
              <a:rPr lang="uk-UA" sz="3200" i="1" smtClean="0">
                <a:latin typeface="Times New Roman" pitchFamily="18" charset="0"/>
                <a:cs typeface="Times New Roman" pitchFamily="18" charset="0"/>
              </a:rPr>
              <a:t>підготовленості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 людини до </a:t>
            </a:r>
            <a:r>
              <a:rPr lang="uk-UA" sz="3200" i="1" smtClean="0">
                <a:latin typeface="Times New Roman" pitchFamily="18" charset="0"/>
                <a:cs typeface="Times New Roman" pitchFamily="18" charset="0"/>
              </a:rPr>
              <a:t>спорту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 та захисту держави.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ЗНАЙДИ ПОМИЛКУ І ЗАПИШИ ПРАВИЛЬНО</a:t>
            </a:r>
            <a:endParaRPr lang="ru-RU" smtClean="0"/>
          </a:p>
        </p:txBody>
      </p:sp>
      <p:sp>
        <p:nvSpPr>
          <p:cNvPr id="33794" name="Объект 2"/>
          <p:cNvSpPr>
            <a:spLocks noGrp="1"/>
          </p:cNvSpPr>
          <p:nvPr>
            <p:ph sz="half" idx="1"/>
          </p:nvPr>
        </p:nvSpPr>
        <p:spPr>
          <a:xfrm>
            <a:off x="571500" y="2976563"/>
            <a:ext cx="8901113" cy="3881437"/>
          </a:xfrm>
        </p:spPr>
        <p:txBody>
          <a:bodyPr/>
          <a:lstStyle/>
          <a:p>
            <a:pPr algn="just"/>
            <a:r>
              <a:rPr lang="uk-UA" sz="3200" b="1" smtClean="0">
                <a:latin typeface="Times New Roman" pitchFamily="18" charset="0"/>
                <a:cs typeface="Times New Roman" pitchFamily="18" charset="0"/>
              </a:rPr>
              <a:t>Рухова (фізична) активність – 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сумарна кількість </a:t>
            </a:r>
            <a:r>
              <a:rPr lang="uk-UA" sz="3200" i="1" smtClean="0">
                <a:latin typeface="Times New Roman" pitchFamily="18" charset="0"/>
                <a:cs typeface="Times New Roman" pitchFamily="18" charset="0"/>
              </a:rPr>
              <a:t>тренувань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, які виконує людина у процесі </a:t>
            </a:r>
            <a:r>
              <a:rPr lang="uk-UA" sz="3200" i="1" smtClean="0">
                <a:latin typeface="Times New Roman" pitchFamily="18" charset="0"/>
                <a:cs typeface="Times New Roman" pitchFamily="18" charset="0"/>
              </a:rPr>
              <a:t>всього 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життя.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xfrm>
            <a:off x="817563" y="269875"/>
            <a:ext cx="8597900" cy="1320800"/>
          </a:xfrm>
        </p:spPr>
        <p:txBody>
          <a:bodyPr/>
          <a:lstStyle/>
          <a:p>
            <a:pPr algn="ctr"/>
            <a:r>
              <a:rPr lang="uk-UA" sz="2400" smtClean="0"/>
              <a:t/>
            </a:r>
            <a:br>
              <a:rPr lang="uk-UA" sz="2400" smtClean="0"/>
            </a:br>
            <a:r>
              <a:rPr lang="uk-UA" sz="2400" smtClean="0">
                <a:solidFill>
                  <a:schemeClr val="tx1"/>
                </a:solidFill>
              </a:rPr>
              <a:t>ОБЕРИ НЕОБХІДНЕ!</a:t>
            </a:r>
            <a:br>
              <a:rPr lang="uk-UA" sz="2400" smtClean="0">
                <a:solidFill>
                  <a:schemeClr val="tx1"/>
                </a:solidFill>
              </a:rPr>
            </a:br>
            <a:r>
              <a:rPr lang="uk-UA" sz="2400" smtClean="0"/>
              <a:t/>
            </a:r>
            <a:br>
              <a:rPr lang="uk-UA" sz="2400" smtClean="0"/>
            </a:br>
            <a:r>
              <a:rPr lang="uk-UA" sz="2400" smtClean="0"/>
              <a:t/>
            </a:r>
            <a:br>
              <a:rPr lang="uk-UA" sz="2400" smtClean="0"/>
            </a:br>
            <a:r>
              <a:rPr lang="uk-UA" sz="2400" i="1" smtClean="0"/>
              <a:t>Одиниці виміру р</a:t>
            </a:r>
            <a:r>
              <a:rPr lang="uk-UA" sz="2400" b="1" i="1" smtClean="0"/>
              <a:t>івня рухової активності людини: </a:t>
            </a:r>
            <a:endParaRPr lang="ru-RU" sz="2400" b="1" i="1" smtClean="0"/>
          </a:p>
        </p:txBody>
      </p:sp>
      <p:sp>
        <p:nvSpPr>
          <p:cNvPr id="34818" name="Объект 2"/>
          <p:cNvSpPr>
            <a:spLocks noGrp="1"/>
          </p:cNvSpPr>
          <p:nvPr>
            <p:ph sz="half" idx="1"/>
          </p:nvPr>
        </p:nvSpPr>
        <p:spPr>
          <a:xfrm>
            <a:off x="630238" y="3016250"/>
            <a:ext cx="4184650" cy="3138488"/>
          </a:xfrm>
        </p:spPr>
        <p:txBody>
          <a:bodyPr/>
          <a:lstStyle/>
          <a:p>
            <a:r>
              <a:rPr lang="uk-UA" smtClean="0"/>
              <a:t>Тест </a:t>
            </a:r>
          </a:p>
          <a:p>
            <a:r>
              <a:rPr lang="uk-UA" smtClean="0"/>
              <a:t>Ккал</a:t>
            </a:r>
          </a:p>
          <a:p>
            <a:r>
              <a:rPr lang="uk-UA" smtClean="0"/>
              <a:t>Кількість кроків</a:t>
            </a:r>
          </a:p>
          <a:p>
            <a:r>
              <a:rPr lang="uk-UA" smtClean="0"/>
              <a:t>Кількість вправ за добу</a:t>
            </a:r>
          </a:p>
          <a:p>
            <a:r>
              <a:rPr lang="uk-UA" smtClean="0"/>
              <a:t>М, км</a:t>
            </a:r>
          </a:p>
          <a:p>
            <a:r>
              <a:rPr lang="uk-UA" smtClean="0"/>
              <a:t>години</a:t>
            </a:r>
          </a:p>
          <a:p>
            <a:r>
              <a:rPr lang="uk-UA" smtClean="0"/>
              <a:t>Кількість спортивних тренувань на тиждень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ЗНАЙДИ ПОМИЛКУ І ЗАПИШИ ПРАВИЛЬНО!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863" y="2160588"/>
            <a:ext cx="8594725" cy="388143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 культура 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 частина 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 культури суспільства, що спрямована </a:t>
            </a:r>
            <a:r>
              <a:rPr lang="uk-UA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зміцнення здор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ов’я, розвиток фізичних, морально-вольових та </a:t>
            </a:r>
            <a:r>
              <a:rPr lang="uk-UA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інтелектуальних здібностей людини 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гармонійного формування її особистості.</a:t>
            </a:r>
            <a:endParaRPr lang="ru-RU" sz="3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ДОПОВНИ!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863" y="1371600"/>
            <a:ext cx="9217025" cy="467042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 досягнень у галузі фізичної культури є: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рівень 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  населення;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рівень спортивної майстерності;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система фізичного виховання;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розвиток науки з питань фізичного виховання;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здобутки мистецтва, які пов’язані з фізичним вихованням;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……………………………………………………..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/>
          </p:nvPr>
        </p:nvSpPr>
        <p:spPr>
          <a:xfrm>
            <a:off x="1184275" y="1011238"/>
            <a:ext cx="8653463" cy="617537"/>
          </a:xfrm>
        </p:spPr>
        <p:txBody>
          <a:bodyPr/>
          <a:lstStyle/>
          <a:p>
            <a:pPr algn="ctr"/>
            <a: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Завдання «ЗГОДЕН ЧИ НІ»</a:t>
            </a:r>
            <a:b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Виправ помилку</a:t>
            </a:r>
            <a:b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35350" y="903288"/>
            <a:ext cx="7138988" cy="4818062"/>
          </a:xfrm>
        </p:spPr>
        <p:txBody>
          <a:bodyPr rtlCol="0">
            <a:normAutofit fontScale="92500" lnSpcReduction="10000"/>
          </a:bodyPr>
          <a:lstStyle/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п</a:t>
            </a:r>
            <a:r>
              <a:rPr lang="ru-RU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онять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ТМФВ належать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000" dirty="0"/>
          </a:p>
          <a:p>
            <a:pPr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 smtClean="0"/>
              <a:t>Фізичний </a:t>
            </a:r>
            <a:r>
              <a:rPr lang="uk-UA" sz="2800" b="1" i="1" dirty="0"/>
              <a:t>розвиток;</a:t>
            </a:r>
            <a:endParaRPr lang="ru-RU" sz="2800" b="1" i="1" dirty="0"/>
          </a:p>
          <a:p>
            <a:pPr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/>
              <a:t>Ф</a:t>
            </a:r>
            <a:r>
              <a:rPr lang="uk-UA" sz="2800" b="1" i="1" dirty="0" smtClean="0"/>
              <a:t>ізична вправність;</a:t>
            </a:r>
            <a:endParaRPr lang="ru-RU" sz="2800" b="1" i="1" dirty="0"/>
          </a:p>
          <a:p>
            <a:pPr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/>
              <a:t>Ф</a:t>
            </a:r>
            <a:r>
              <a:rPr lang="uk-UA" sz="2800" b="1" i="1" dirty="0" smtClean="0"/>
              <a:t>ізичне </a:t>
            </a:r>
            <a:r>
              <a:rPr lang="uk-UA" sz="2800" b="1" i="1" dirty="0"/>
              <a:t>виховання;</a:t>
            </a:r>
            <a:endParaRPr lang="ru-RU" sz="2800" b="1" i="1" dirty="0"/>
          </a:p>
          <a:p>
            <a:pPr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 smtClean="0"/>
              <a:t>Фізична </a:t>
            </a:r>
            <a:r>
              <a:rPr lang="uk-UA" sz="2800" b="1" i="1" dirty="0"/>
              <a:t>підготовка;</a:t>
            </a:r>
            <a:endParaRPr lang="ru-RU" sz="2800" b="1" i="1" dirty="0"/>
          </a:p>
          <a:p>
            <a:pPr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 smtClean="0"/>
              <a:t>Фізична вправа;</a:t>
            </a:r>
            <a:endParaRPr lang="ru-RU" sz="2800" b="1" i="1" dirty="0"/>
          </a:p>
          <a:p>
            <a:pPr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 smtClean="0"/>
              <a:t>Фізична готовність;</a:t>
            </a:r>
            <a:endParaRPr lang="ru-RU" sz="2800" b="1" i="1" dirty="0"/>
          </a:p>
          <a:p>
            <a:pPr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 smtClean="0"/>
              <a:t>Фізична або рухова </a:t>
            </a:r>
            <a:r>
              <a:rPr lang="uk-UA" sz="2800" b="1" i="1" dirty="0"/>
              <a:t>активність;</a:t>
            </a:r>
            <a:endParaRPr lang="ru-RU" sz="2800" b="1" i="1" dirty="0"/>
          </a:p>
          <a:p>
            <a:pPr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 smtClean="0"/>
              <a:t>Фізична </a:t>
            </a:r>
            <a:r>
              <a:rPr lang="uk-UA" sz="2800" b="1" i="1" dirty="0"/>
              <a:t>культура.</a:t>
            </a:r>
            <a:endParaRPr lang="x-none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59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3813" y="2193925"/>
            <a:ext cx="22352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ctrTitle"/>
          </p:nvPr>
        </p:nvSpPr>
        <p:spPr>
          <a:xfrm>
            <a:off x="1184275" y="1011238"/>
            <a:ext cx="8653463" cy="617537"/>
          </a:xfrm>
        </p:spPr>
        <p:txBody>
          <a:bodyPr/>
          <a:lstStyle/>
          <a:p>
            <a:pPr algn="ctr"/>
            <a: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35350" y="903288"/>
            <a:ext cx="7138988" cy="48180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і методика фізичного виховання як наукова та навчальна дисципліна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ПИТАННЯ</a:t>
            </a: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3200" b="1" dirty="0" smtClean="0"/>
              <a:t> </a:t>
            </a:r>
            <a:r>
              <a:rPr lang="uk-UA" sz="3200" b="1" dirty="0"/>
              <a:t>Теорія і методика фізичного виховання як наукова та навчальна дисципліна</a:t>
            </a:r>
            <a:endParaRPr lang="ru-RU" sz="3200" dirty="0"/>
          </a:p>
        </p:txBody>
      </p:sp>
      <p:pic>
        <p:nvPicPr>
          <p:cNvPr id="37891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3813" y="2193925"/>
            <a:ext cx="22352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5886450" cy="1320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900" dirty="0" smtClean="0"/>
              <a:t>Як </a:t>
            </a:r>
            <a:r>
              <a:rPr lang="uk-UA" sz="4900" dirty="0"/>
              <a:t>самостійна галузь знань </a:t>
            </a:r>
            <a:r>
              <a:rPr lang="uk-UA" sz="4900" dirty="0" smtClean="0"/>
              <a:t>ТМФВ сформувалася: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5588" y="2898775"/>
            <a:ext cx="4183062" cy="2411413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uk-UA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початку XIX </a:t>
            </a:r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століття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Наприкінці </a:t>
            </a:r>
            <a:r>
              <a:rPr lang="uk-UA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XIX століття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початку XI століття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Наприкінці XIII століття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7988" y="2895600"/>
            <a:ext cx="8596312" cy="1320800"/>
          </a:xfrm>
          <a:prstGeom prst="rect">
            <a:avLst/>
          </a:prstGeom>
        </p:spPr>
        <p:txBody>
          <a:bodyPr>
            <a:normAutofit fontScale="5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endParaRPr lang="uk-UA" sz="4900" dirty="0" smtClean="0"/>
          </a:p>
          <a:p>
            <a:pPr algn="r" fontAlgn="auto">
              <a:spcAft>
                <a:spcPts val="0"/>
              </a:spcAft>
              <a:defRPr/>
            </a:pPr>
            <a:r>
              <a:rPr lang="uk-UA" sz="7100" dirty="0" smtClean="0"/>
              <a:t>Засновник ТМФВ:</a:t>
            </a:r>
            <a:r>
              <a:rPr lang="ru-RU" sz="7100" dirty="0" smtClean="0"/>
              <a:t/>
            </a:r>
            <a:br>
              <a:rPr lang="ru-RU" sz="7100" dirty="0" smtClean="0"/>
            </a:br>
            <a:endParaRPr lang="ru-RU" sz="7100" dirty="0"/>
          </a:p>
        </p:txBody>
      </p:sp>
      <p:sp>
        <p:nvSpPr>
          <p:cNvPr id="38916" name="Объект 2"/>
          <p:cNvSpPr>
            <a:spLocks noGrp="1"/>
          </p:cNvSpPr>
          <p:nvPr>
            <p:ph sz="half" idx="1"/>
          </p:nvPr>
        </p:nvSpPr>
        <p:spPr>
          <a:xfrm>
            <a:off x="5635625" y="3643313"/>
            <a:ext cx="4184650" cy="2411412"/>
          </a:xfrm>
        </p:spPr>
        <p:txBody>
          <a:bodyPr/>
          <a:lstStyle/>
          <a:p>
            <a:r>
              <a:rPr lang="uk-UA" sz="2800" smtClean="0">
                <a:latin typeface="Times New Roman" pitchFamily="18" charset="0"/>
                <a:cs typeface="Times New Roman" pitchFamily="18" charset="0"/>
              </a:rPr>
              <a:t>І.П. Павлов;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smtClean="0">
                <a:latin typeface="Times New Roman" pitchFamily="18" charset="0"/>
                <a:cs typeface="Times New Roman" pitchFamily="18" charset="0"/>
              </a:rPr>
              <a:t>К.Д. Ушинський;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smtClean="0">
                <a:latin typeface="Times New Roman" pitchFamily="18" charset="0"/>
                <a:cs typeface="Times New Roman" pitchFamily="18" charset="0"/>
              </a:rPr>
              <a:t>П.Ф. Лесгафт;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smtClean="0">
                <a:latin typeface="Times New Roman" pitchFamily="18" charset="0"/>
                <a:cs typeface="Times New Roman" pitchFamily="18" charset="0"/>
              </a:rPr>
              <a:t>Н.І. Пирогов.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/>
              <a:t>Предметом теорії і методики фізичного виховання (ТМФВ) </a:t>
            </a:r>
            <a:r>
              <a:rPr lang="uk-UA" dirty="0" smtClean="0"/>
              <a:t>є: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863" y="2160588"/>
            <a:ext cx="4183062" cy="388143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загальних закономірностей фізичного 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endParaRPr lang="uk-UA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роцес формування рухових умінь та навичок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навчання фізичним вправам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59413" y="2219325"/>
            <a:ext cx="4184650" cy="388143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ОБЕРИ ПРАВИЛЬНУ ВІДПОВІДЬ</a:t>
            </a: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лево 4"/>
          <p:cNvSpPr/>
          <p:nvPr/>
        </p:nvSpPr>
        <p:spPr>
          <a:xfrm>
            <a:off x="4794250" y="3352800"/>
            <a:ext cx="979488" cy="4841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ctrTitle"/>
          </p:nvPr>
        </p:nvSpPr>
        <p:spPr>
          <a:xfrm>
            <a:off x="1184275" y="1011238"/>
            <a:ext cx="8653463" cy="617537"/>
          </a:xfrm>
        </p:spPr>
        <p:txBody>
          <a:bodyPr/>
          <a:lstStyle/>
          <a:p>
            <a:pPr algn="ctr"/>
            <a: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400" y="985838"/>
            <a:ext cx="7138988" cy="48180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і методика фізичного виховання як наукова та навчальна дисципліна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ПИТАННЯ</a:t>
            </a: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3200" b="1" dirty="0"/>
              <a:t>Методи дослідження в теорії і методиці фізичного виховання</a:t>
            </a:r>
            <a:endParaRPr lang="ru-RU" sz="3200" dirty="0"/>
          </a:p>
        </p:txBody>
      </p:sp>
      <p:pic>
        <p:nvPicPr>
          <p:cNvPr id="40963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713" y="3125788"/>
            <a:ext cx="22352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9321800" cy="132080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dirty="0" smtClean="0"/>
              <a:t>ВИКРЕСЛИ ЗАЙВЕ! </a:t>
            </a:r>
            <a:br>
              <a:rPr lang="uk-UA" dirty="0" smtClean="0"/>
            </a:br>
            <a:r>
              <a:rPr lang="uk-UA" dirty="0" smtClean="0"/>
              <a:t>До методів педагогічних досліджень у фізичному вихованні відносять:</a:t>
            </a:r>
            <a:endParaRPr lang="ru-RU" dirty="0"/>
          </a:p>
        </p:txBody>
      </p:sp>
      <p:sp>
        <p:nvSpPr>
          <p:cNvPr id="41986" name="Объект 2"/>
          <p:cNvSpPr>
            <a:spLocks noGrp="1"/>
          </p:cNvSpPr>
          <p:nvPr>
            <p:ph sz="half" idx="1"/>
          </p:nvPr>
        </p:nvSpPr>
        <p:spPr>
          <a:xfrm>
            <a:off x="688975" y="1984375"/>
            <a:ext cx="9017000" cy="3881438"/>
          </a:xfrm>
        </p:spPr>
        <p:txBody>
          <a:bodyPr/>
          <a:lstStyle/>
          <a:p>
            <a:r>
              <a:rPr lang="uk-UA" smtClean="0"/>
              <a:t>лабораторні роботи</a:t>
            </a:r>
          </a:p>
          <a:p>
            <a:r>
              <a:rPr lang="uk-UA" b="1" smtClean="0"/>
              <a:t>теоретичний аналіз та узагальнення</a:t>
            </a:r>
          </a:p>
          <a:p>
            <a:r>
              <a:rPr lang="uk-UA" smtClean="0"/>
              <a:t>індукція</a:t>
            </a:r>
            <a:endParaRPr lang="ru-RU" smtClean="0"/>
          </a:p>
          <a:p>
            <a:r>
              <a:rPr lang="uk-UA" b="1" smtClean="0"/>
              <a:t>педагогічне спостереження</a:t>
            </a:r>
          </a:p>
          <a:p>
            <a:r>
              <a:rPr lang="uk-UA" smtClean="0"/>
              <a:t>викладання нового матеріалу</a:t>
            </a:r>
          </a:p>
          <a:p>
            <a:r>
              <a:rPr lang="uk-UA" smtClean="0"/>
              <a:t>екскурсії;</a:t>
            </a:r>
            <a:r>
              <a:rPr lang="ru-RU" smtClean="0"/>
              <a:t> </a:t>
            </a:r>
            <a:r>
              <a:rPr lang="uk-UA" b="1" smtClean="0"/>
              <a:t>педагогічний експеримент</a:t>
            </a:r>
          </a:p>
          <a:p>
            <a:r>
              <a:rPr lang="uk-UA" b="1" smtClean="0"/>
              <a:t>контрольні випробування</a:t>
            </a:r>
          </a:p>
          <a:p>
            <a:r>
              <a:rPr lang="uk-UA" b="1" smtClean="0"/>
              <a:t>опитування</a:t>
            </a:r>
          </a:p>
          <a:p>
            <a:r>
              <a:rPr lang="uk-UA" smtClean="0"/>
              <a:t>моделювання</a:t>
            </a:r>
            <a:endParaRPr lang="uk-UA" sz="2400" smtClean="0"/>
          </a:p>
          <a:p>
            <a:r>
              <a:rPr lang="uk-UA" b="1" smtClean="0"/>
              <a:t>анкетування</a:t>
            </a:r>
          </a:p>
          <a:p>
            <a:r>
              <a:rPr lang="uk-UA" b="1" smtClean="0"/>
              <a:t>методи математичної статистики</a:t>
            </a:r>
            <a:endParaRPr lang="ru-RU" smtClean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1498600"/>
            <a:ext cx="3854450" cy="127793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600" dirty="0">
                <a:sym typeface="Wingdings"/>
              </a:rPr>
              <a:t></a:t>
            </a:r>
            <a:r>
              <a:rPr lang="uk-UA" sz="3600" dirty="0"/>
              <a:t> </a:t>
            </a:r>
            <a:r>
              <a:rPr lang="uk-UA" sz="3600" b="1" dirty="0"/>
              <a:t>ТЕСТИ ДЛЯ САМОПЕРЕВІРКИ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0913" y="514350"/>
            <a:ext cx="4513262" cy="5527675"/>
          </a:xfrm>
        </p:spPr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Вид виховання, специфічним змістом якого є навчання рухів, виховання фізичних якостей, оволодіння специфічними знаннями та формування усвідомленої потреби в заняттях фізичною культурою, називається: 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А) фізичною культурою;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Б) фізичною підготовкою;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В) фізичним вихованням;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Г) фізичною освітою.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Прямоугольник 1"/>
          <p:cNvSpPr>
            <a:spLocks noChangeArrowheads="1"/>
          </p:cNvSpPr>
          <p:nvPr/>
        </p:nvSpPr>
        <p:spPr bwMode="auto">
          <a:xfrm>
            <a:off x="1512888" y="727075"/>
            <a:ext cx="8440737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Trebuchet MS" pitchFamily="34" charset="0"/>
              </a:rPr>
              <a:t>2.</a:t>
            </a:r>
            <a:r>
              <a:rPr lang="uk-UA" sz="3600">
                <a:latin typeface="Trebuchet MS" pitchFamily="34" charset="0"/>
              </a:rPr>
              <a:t>  Результатом фізичної підготовки є:</a:t>
            </a:r>
          </a:p>
          <a:p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фізичний розвиток особистості;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Б) фізичне виховання;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В) фізична підготовленість;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Г) фізична досконалість.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Прямоугольник 1"/>
          <p:cNvSpPr>
            <a:spLocks noChangeArrowheads="1"/>
          </p:cNvSpPr>
          <p:nvPr/>
        </p:nvSpPr>
        <p:spPr bwMode="auto">
          <a:xfrm>
            <a:off x="574675" y="809625"/>
            <a:ext cx="9507538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3. Спеціалізований процес, який сприяє успіху в конкретній діяльності (вид професії, спорту тощо), що висуває спеціалізовані вимоги до рухових здібностей людини, називається:</a:t>
            </a:r>
          </a:p>
          <a:p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спортивним тренуванням;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Б) спеціальною фізичною підготовкою;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В) фізичною досконалістю;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Г) професійно-прикладною фізичною підготовкою.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Прямоугольник 1"/>
          <p:cNvSpPr>
            <a:spLocks noChangeArrowheads="1"/>
          </p:cNvSpPr>
          <p:nvPr/>
        </p:nvSpPr>
        <p:spPr bwMode="auto">
          <a:xfrm>
            <a:off x="679450" y="704850"/>
            <a:ext cx="888682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4. Укажіть, яке поняття (термін) визначає прикладну спрямованість  фізичного виховання на здійснення трудової або іншої діяльності:</a:t>
            </a:r>
          </a:p>
          <a:p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фізична підготовка;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Б) фізична досконалість;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В) фізична культура;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Г) фізичний стан.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Прямоугольник 1"/>
          <p:cNvSpPr>
            <a:spLocks noChangeArrowheads="1"/>
          </p:cNvSpPr>
          <p:nvPr/>
        </p:nvSpPr>
        <p:spPr bwMode="auto">
          <a:xfrm>
            <a:off x="176213" y="742950"/>
            <a:ext cx="9566275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5. До показників, що характеризують фізичний розвиток людини, належать:</a:t>
            </a:r>
          </a:p>
          <a:p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показники статури, здоров’я та розвитку фізичних якостей;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Б) показники рівня фізичної підготовленості та спортивних результатів;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В) рівень і якість сформованих життєво важливих рухових умінь і навичок;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Г) рівень і якість сформованих спортивних рухових умінь і навичок.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535463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/>
              <a:t>ВИПРАВ І ЗАПИШИ </a:t>
            </a:r>
            <a:r>
              <a:rPr lang="uk-UA" dirty="0" smtClean="0"/>
              <a:t>ПРАВИЛЬНО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–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зміни </a:t>
            </a:r>
            <a:r>
              <a:rPr lang="uk-UA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 підготовленості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 під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 умов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 та виховання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Прямоугольник 1"/>
          <p:cNvSpPr>
            <a:spLocks noChangeArrowheads="1"/>
          </p:cNvSpPr>
          <p:nvPr/>
        </p:nvSpPr>
        <p:spPr bwMode="auto">
          <a:xfrm>
            <a:off x="315913" y="344488"/>
            <a:ext cx="9121775" cy="55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200">
                <a:latin typeface="Trebuchet MS" pitchFamily="34" charset="0"/>
              </a:rPr>
              <a:t>6. Укажіть, що є основою (джерелом) виникнення теорії фізичного виховання в суспільстві:</a:t>
            </a:r>
            <a:endParaRPr lang="ru-RU" sz="3200">
              <a:latin typeface="Trebuchet MS" pitchFamily="34" charset="0"/>
            </a:endParaRPr>
          </a:p>
          <a:p>
            <a:r>
              <a:rPr lang="uk-UA" sz="3200">
                <a:latin typeface="Trebuchet MS" pitchFamily="34" charset="0"/>
              </a:rPr>
              <a:t>А) результати наукових досліджень;</a:t>
            </a:r>
            <a:endParaRPr lang="ru-RU" sz="3200">
              <a:latin typeface="Trebuchet MS" pitchFamily="34" charset="0"/>
            </a:endParaRPr>
          </a:p>
          <a:p>
            <a:r>
              <a:rPr lang="uk-UA" sz="3200">
                <a:latin typeface="Trebuchet MS" pitchFamily="34" charset="0"/>
              </a:rPr>
              <a:t>Б) прогресивні ідеї щодо змісту та шляхів виховання гармонійно розвиненої людини;</a:t>
            </a:r>
            <a:endParaRPr lang="ru-RU" sz="3200">
              <a:latin typeface="Trebuchet MS" pitchFamily="34" charset="0"/>
            </a:endParaRPr>
          </a:p>
          <a:p>
            <a:r>
              <a:rPr lang="uk-UA" sz="3200">
                <a:latin typeface="Trebuchet MS" pitchFamily="34" charset="0"/>
              </a:rPr>
              <a:t>В) усвідомлене розуміння людьми явища вправності (за повторенням дій), важливості так званої попередньої підготовки людини до життя і встановлення зв’язку між ними;	</a:t>
            </a:r>
            <a:endParaRPr lang="ru-RU" sz="3200">
              <a:latin typeface="Trebuchet MS" pitchFamily="34" charset="0"/>
            </a:endParaRPr>
          </a:p>
          <a:p>
            <a:r>
              <a:rPr lang="uk-UA" sz="3200">
                <a:latin typeface="Trebuchet MS" pitchFamily="34" charset="0"/>
              </a:rPr>
              <a:t>Г) бажання займатися фізичними </a:t>
            </a:r>
            <a:r>
              <a:rPr lang="uk-UA" sz="3600">
                <a:latin typeface="Trebuchet MS" pitchFamily="34" charset="0"/>
              </a:rPr>
              <a:t>вправами.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Прямоугольник 1"/>
          <p:cNvSpPr>
            <a:spLocks noChangeArrowheads="1"/>
          </p:cNvSpPr>
          <p:nvPr/>
        </p:nvSpPr>
        <p:spPr bwMode="auto">
          <a:xfrm>
            <a:off x="176213" y="177800"/>
            <a:ext cx="9413875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7. На сучасному етапі розвитку суспільства основними критеріями фізичної досконалості є: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показники статури;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Б) показники здоров’я;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В) рівень та якість сформованих рухових умінь і навичок;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Г) нормативи й вимоги державних програм із фізичного виховання в поєднанні з нормативами єдиної спортивної класифікації.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Прямоугольник 1"/>
          <p:cNvSpPr>
            <a:spLocks noChangeArrowheads="1"/>
          </p:cNvSpPr>
          <p:nvPr/>
        </p:nvSpPr>
        <p:spPr bwMode="auto">
          <a:xfrm>
            <a:off x="211138" y="180975"/>
            <a:ext cx="9483725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8. У якій групі вказані основні методи науково-педагогічного дослідження?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соціометричне вимірювання, аналіз, синтез, індукція, дедукція, експеримент;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Б) спостереження, експеримент, бесіда, лабораторні роботи, екскурсії, вправи;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В) викладання нового матеріалу, бесіди, лабораторні роботи, екскурсії, вправи;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Г) узагальнення досвіду, тести, анкети, моделювання;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Д) правильної відповіді немає.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Прямоугольник 1"/>
          <p:cNvSpPr>
            <a:spLocks noChangeArrowheads="1"/>
          </p:cNvSpPr>
          <p:nvPr/>
        </p:nvSpPr>
        <p:spPr bwMode="auto">
          <a:xfrm>
            <a:off x="363538" y="746125"/>
            <a:ext cx="922655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9. Засновником теорії фізичного виховання в Росії (рубіж ХІХ-ХХ ст.) став:</a:t>
            </a:r>
          </a:p>
          <a:p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І.П. Павлов;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Б) К.Д. Ушинський;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В) П.Ф. Лесгафт;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Г) Н.І. Пирогов.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Прямоугольник 1"/>
          <p:cNvSpPr>
            <a:spLocks noChangeArrowheads="1"/>
          </p:cNvSpPr>
          <p:nvPr/>
        </p:nvSpPr>
        <p:spPr bwMode="auto">
          <a:xfrm>
            <a:off x="222250" y="0"/>
            <a:ext cx="8956675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10. До основних методів діагностики</a:t>
            </a:r>
            <a:r>
              <a:rPr lang="uk-UA" sz="3600" b="1">
                <a:latin typeface="Trebuchet MS" pitchFamily="34" charset="0"/>
              </a:rPr>
              <a:t> </a:t>
            </a:r>
            <a:r>
              <a:rPr lang="uk-UA" sz="3600">
                <a:latin typeface="Trebuchet MS" pitchFamily="34" charset="0"/>
              </a:rPr>
              <a:t>фізичної підготовленості належать: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тестування, оцінка техніки, антропометричні показники, результати фізіометричних  вимірів;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Б) тестування, анкетування, виміри та спостереження;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В) тести, морфофункціональні показники, спортивні результати;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Г) антропометричні дані, оцінка техніки, результати фізіометричних  вимірів.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Прямоугольник 1"/>
          <p:cNvSpPr>
            <a:spLocks noChangeArrowheads="1"/>
          </p:cNvSpPr>
          <p:nvPr/>
        </p:nvSpPr>
        <p:spPr bwMode="auto">
          <a:xfrm>
            <a:off x="187325" y="0"/>
            <a:ext cx="933132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11. Фізичний розвиток – це процес...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вивчення закономірності виховання фізичних якостей людини;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Б) оволодіння руховими навичками та вміннями;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В) формування спеціальних фізкультурних знань;</a:t>
            </a:r>
            <a:endParaRPr lang="ru-RU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Г) зміни морфофункціональних властивостей організму людини протягом життя.</a:t>
            </a:r>
            <a:endParaRPr lang="ru-RU" sz="36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Прямоугольник 1"/>
          <p:cNvSpPr>
            <a:spLocks noChangeArrowheads="1"/>
          </p:cNvSpPr>
          <p:nvPr/>
        </p:nvSpPr>
        <p:spPr bwMode="auto">
          <a:xfrm>
            <a:off x="962025" y="666750"/>
            <a:ext cx="77724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4400">
                <a:latin typeface="Trebuchet MS" pitchFamily="34" charset="0"/>
              </a:rPr>
              <a:t>Підсумуйте кількість і вирахуйте відсоток </a:t>
            </a:r>
            <a:r>
              <a:rPr lang="uk-UA" sz="4400">
                <a:solidFill>
                  <a:srgbClr val="FF0000"/>
                </a:solidFill>
                <a:latin typeface="Trebuchet MS" pitchFamily="34" charset="0"/>
              </a:rPr>
              <a:t>правильних відповідей</a:t>
            </a:r>
            <a:r>
              <a:rPr lang="uk-UA" sz="4400">
                <a:latin typeface="Trebuchet MS" pitchFamily="34" charset="0"/>
              </a:rPr>
              <a:t>!</a:t>
            </a:r>
          </a:p>
          <a:p>
            <a:endParaRPr lang="uk-UA" sz="4400">
              <a:latin typeface="Trebuchet MS" pitchFamily="34" charset="0"/>
            </a:endParaRPr>
          </a:p>
          <a:p>
            <a:r>
              <a:rPr lang="uk-UA" sz="4400">
                <a:latin typeface="Trebuchet MS" pitchFamily="34" charset="0"/>
              </a:rPr>
              <a:t>11 питань -100%</a:t>
            </a:r>
          </a:p>
          <a:p>
            <a:r>
              <a:rPr lang="uk-UA" sz="4400">
                <a:latin typeface="Trebuchet MS" pitchFamily="34" charset="0"/>
              </a:rPr>
              <a:t> </a:t>
            </a:r>
            <a:r>
              <a:rPr lang="uk-UA" sz="4400">
                <a:solidFill>
                  <a:srgbClr val="FF0000"/>
                </a:solidFill>
                <a:latin typeface="Trebuchet MS" pitchFamily="34" charset="0"/>
              </a:rPr>
              <a:t>8</a:t>
            </a:r>
            <a:r>
              <a:rPr lang="uk-UA" sz="4400">
                <a:latin typeface="Trebuchet MS" pitchFamily="34" charset="0"/>
              </a:rPr>
              <a:t> питань – Х%</a:t>
            </a:r>
          </a:p>
          <a:p>
            <a:endParaRPr lang="uk-UA" sz="4400">
              <a:latin typeface="Trebuchet MS" pitchFamily="34" charset="0"/>
            </a:endParaRPr>
          </a:p>
          <a:p>
            <a:r>
              <a:rPr lang="uk-UA" sz="4400">
                <a:latin typeface="Trebuchet MS" pitchFamily="34" charset="0"/>
              </a:rPr>
              <a:t>Х= 8Х100/11</a:t>
            </a:r>
          </a:p>
          <a:p>
            <a:endParaRPr lang="uk-UA" sz="4400">
              <a:latin typeface="Trebuchet MS" pitchFamily="34" charset="0"/>
            </a:endParaRPr>
          </a:p>
          <a:p>
            <a:endParaRPr lang="ru-RU" sz="44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Заголовок 1"/>
          <p:cNvSpPr>
            <a:spLocks noGrp="1"/>
          </p:cNvSpPr>
          <p:nvPr>
            <p:ph type="title"/>
          </p:nvPr>
        </p:nvSpPr>
        <p:spPr>
          <a:xfrm>
            <a:off x="788988" y="773113"/>
            <a:ext cx="8597900" cy="2568575"/>
          </a:xfrm>
        </p:spPr>
        <p:txBody>
          <a:bodyPr/>
          <a:lstStyle/>
          <a:p>
            <a:pPr algn="ctr"/>
            <a:r>
              <a:rPr lang="uk-UA" smtClean="0">
                <a:solidFill>
                  <a:schemeClr val="tx1"/>
                </a:solidFill>
              </a:rPr>
              <a:t> </a:t>
            </a:r>
            <a:r>
              <a:rPr lang="uk-UA" sz="4000" smtClean="0">
                <a:solidFill>
                  <a:schemeClr val="tx1"/>
                </a:solidFill>
              </a:rPr>
              <a:t>Дякую ВСІМ!</a:t>
            </a:r>
            <a:br>
              <a:rPr lang="uk-UA" sz="4000" smtClean="0">
                <a:solidFill>
                  <a:schemeClr val="tx1"/>
                </a:solidFill>
              </a:rPr>
            </a:br>
            <a:r>
              <a:rPr lang="uk-UA" sz="4000" smtClean="0">
                <a:solidFill>
                  <a:schemeClr val="tx1"/>
                </a:solidFill>
              </a:rPr>
              <a:t>ДОМАШНЄ ЗАВДАННЯ –           пройти тестування в системі МУДЛ!</a:t>
            </a:r>
            <a:endParaRPr lang="ru-RU" sz="4000" smtClean="0">
              <a:solidFill>
                <a:schemeClr val="tx1"/>
              </a:solidFill>
            </a:endParaRPr>
          </a:p>
        </p:txBody>
      </p:sp>
      <p:pic>
        <p:nvPicPr>
          <p:cNvPr id="55298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7663" y="3516313"/>
            <a:ext cx="3916362" cy="334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5838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ДОПОВНИ:</a:t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 фізичного розвитку є  довжина тіла, маса тіла, окружність грудної клітки, тобто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антро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 показники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ЖЄЛ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АТ, ЧСС, сила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кисті рук, станова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сила, статевий розвиток? Обери відповідь:</a:t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   </a:t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63" y="679450"/>
            <a:ext cx="9545637" cy="5334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прилади нам необхідні для оцінки показників фізичного розвитку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людини?!</a:t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Навпроти кожного приладу запиши показник ФР, що ним вимірюється: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Кистьовий динамометр – </a:t>
            </a:r>
            <a:b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Ваги – </a:t>
            </a:r>
            <a:b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Сантиметрова стрічка – </a:t>
            </a:r>
            <a:b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Сухий спірометр –</a:t>
            </a:r>
            <a:b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Секундомір </a:t>
            </a:r>
            <a: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Тонометр –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425" y="668338"/>
            <a:ext cx="8597900" cy="2719387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 календарний (паспортний) і біологічний (фізіологічний) вік. Біологічний вік характеризується рівнем фізичного розвитку, функціональними можливостями дітей, ступенем їхнього статевого дозрівання.</a:t>
            </a:r>
            <a:b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Паспортний вік у дітей за рівнем їх фізичного розвитку може не збігатися з біологічним. Біологічний вік у підлітків може відставати від паспортного на 1-2 роки і, навпаки, у деяких підлітків з високим фізичним розвитком біологічний вік може випереджати паспортний також  на 1-2 роки.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Кого </a:t>
            </a:r>
            <a:r>
              <a:rPr lang="ru-RU" dirty="0" err="1" smtClean="0"/>
              <a:t>називають</a:t>
            </a:r>
            <a:r>
              <a:rPr lang="ru-RU" dirty="0" smtClean="0"/>
              <a:t>? НАПИШІТЬ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0388" y="3622675"/>
            <a:ext cx="4183062" cy="27193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Акселерати</a:t>
            </a:r>
          </a:p>
        </p:txBody>
      </p:sp>
      <p:sp>
        <p:nvSpPr>
          <p:cNvPr id="23555" name="Объект 3"/>
          <p:cNvSpPr>
            <a:spLocks noGrp="1"/>
          </p:cNvSpPr>
          <p:nvPr>
            <p:ph sz="half" idx="2"/>
          </p:nvPr>
        </p:nvSpPr>
        <p:spPr>
          <a:xfrm>
            <a:off x="5113338" y="3786188"/>
            <a:ext cx="4184650" cy="2555875"/>
          </a:xfrm>
        </p:spPr>
        <p:txBody>
          <a:bodyPr/>
          <a:lstStyle/>
          <a:p>
            <a:pPr marL="1828800" lvl="4" indent="0">
              <a:buFont typeface="Wingdings 3" pitchFamily="18" charset="2"/>
              <a:buNone/>
            </a:pPr>
            <a:endParaRPr lang="uk-UA" sz="2800" smtClean="0"/>
          </a:p>
          <a:p>
            <a:pPr marL="1828800" lvl="4" indent="0">
              <a:buFont typeface="Wingdings 3" pitchFamily="18" charset="2"/>
              <a:buNone/>
            </a:pPr>
            <a:r>
              <a:rPr lang="uk-UA" sz="2800" smtClean="0"/>
              <a:t>Ретарданти</a:t>
            </a:r>
            <a:endParaRPr lang="ru-RU" sz="2800" smtClean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800" smtClean="0"/>
              <a:t/>
            </a:r>
            <a:br>
              <a:rPr lang="uk-UA" sz="2800" smtClean="0"/>
            </a:br>
            <a:r>
              <a:rPr lang="uk-UA" sz="2800" smtClean="0"/>
              <a:t>ЗАПИШІТЬ ПРАВИЛЬНО!!!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uk-UA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2614613"/>
            <a:ext cx="8596312" cy="3427412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даних оціночних таблиць рівень фізичного розвитку може бути –  </a:t>
            </a:r>
            <a:endParaRPr lang="uk-UA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endParaRPr lang="uk-UA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 </a:t>
            </a:r>
            <a:r>
              <a:rPr lang="uk-UA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низьким, </a:t>
            </a:r>
            <a:r>
              <a:rPr lang="uk-UA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напівсереднім</a:t>
            </a:r>
            <a:r>
              <a:rPr lang="uk-UA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вищим </a:t>
            </a:r>
            <a:r>
              <a:rPr lang="uk-UA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середній, трохи нижчим за середній, високим</a:t>
            </a:r>
            <a:endParaRPr lang="ru-RU" sz="32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ВИПРАВ І ЗАПИШИ ПРАВИЛЬНО!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algn="just" fontAlgn="auto">
              <a:lnSpc>
                <a:spcPct val="20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3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 виховання </a:t>
            </a:r>
            <a:r>
              <a:rPr lang="uk-UA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педагогічне явище – це </a:t>
            </a:r>
            <a:r>
              <a:rPr lang="uk-UA" sz="3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</a:t>
            </a:r>
            <a:r>
              <a:rPr lang="uk-UA" sz="35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учня</a:t>
            </a:r>
            <a:r>
              <a:rPr lang="uk-UA" sz="3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 на вирішення </a:t>
            </a:r>
            <a:r>
              <a:rPr lang="uk-UA" sz="35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uk-UA" sz="3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оздоровчих і </a:t>
            </a:r>
            <a:r>
              <a:rPr lang="uk-UA" sz="35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uk-UA" sz="3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 шляхом застосування системи фізичних </a:t>
            </a:r>
            <a:r>
              <a:rPr lang="uk-UA" sz="35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рухових д</a:t>
            </a:r>
            <a:r>
              <a:rPr lang="uk-UA" sz="3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ій</a:t>
            </a:r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dirty="0" smtClean="0"/>
              <a:t>Дії викладача, що спрямовані на вирішення </a:t>
            </a:r>
            <a:r>
              <a:rPr lang="uk-UA" i="1" dirty="0" smtClean="0"/>
              <a:t>завдань</a:t>
            </a:r>
            <a:r>
              <a:rPr lang="uk-UA" dirty="0" smtClean="0"/>
              <a:t> фізичного виховання.  </a:t>
            </a:r>
            <a:br>
              <a:rPr lang="uk-UA" dirty="0" smtClean="0"/>
            </a:br>
            <a:r>
              <a:rPr lang="uk-UA" dirty="0" smtClean="0"/>
              <a:t>ДОПОВНИ</a:t>
            </a:r>
            <a:endParaRPr lang="ru-RU" dirty="0"/>
          </a:p>
        </p:txBody>
      </p:sp>
      <p:sp>
        <p:nvSpPr>
          <p:cNvPr id="26626" name="Объект 2"/>
          <p:cNvSpPr>
            <a:spLocks noGrp="1"/>
          </p:cNvSpPr>
          <p:nvPr>
            <p:ph sz="half" idx="1"/>
          </p:nvPr>
        </p:nvSpPr>
        <p:spPr>
          <a:xfrm>
            <a:off x="0" y="2152650"/>
            <a:ext cx="4067175" cy="3967163"/>
          </a:xfrm>
        </p:spPr>
        <p:txBody>
          <a:bodyPr/>
          <a:lstStyle/>
          <a:p>
            <a:r>
              <a:rPr lang="uk-UA" sz="2800" smtClean="0"/>
              <a:t>До </a:t>
            </a:r>
            <a:r>
              <a:rPr lang="uk-UA" sz="2800" i="1" smtClean="0"/>
              <a:t>оздоровчих</a:t>
            </a:r>
            <a:r>
              <a:rPr lang="uk-UA" sz="2800" smtClean="0"/>
              <a:t> </a:t>
            </a:r>
            <a:r>
              <a:rPr lang="uk-UA" sz="2800" i="1" smtClean="0"/>
              <a:t>завдань</a:t>
            </a:r>
            <a:r>
              <a:rPr lang="uk-UA" sz="2800" smtClean="0"/>
              <a:t> фізичного виховання належать: поліпшення фізичного ……., виховання правильної …., профілактика плос……………</a:t>
            </a:r>
            <a:endParaRPr lang="ru-RU" sz="2800" smtClean="0"/>
          </a:p>
        </p:txBody>
      </p:sp>
      <p:sp>
        <p:nvSpPr>
          <p:cNvPr id="26627" name="Объект 3"/>
          <p:cNvSpPr>
            <a:spLocks noGrp="1"/>
          </p:cNvSpPr>
          <p:nvPr>
            <p:ph sz="half" idx="2"/>
          </p:nvPr>
        </p:nvSpPr>
        <p:spPr>
          <a:xfrm>
            <a:off x="4103688" y="2497138"/>
            <a:ext cx="3200400" cy="3286125"/>
          </a:xfrm>
        </p:spPr>
        <p:txBody>
          <a:bodyPr/>
          <a:lstStyle/>
          <a:p>
            <a:r>
              <a:rPr lang="uk-UA" sz="2800" smtClean="0"/>
              <a:t>До </a:t>
            </a:r>
            <a:r>
              <a:rPr lang="uk-UA" sz="2800" i="1" smtClean="0"/>
              <a:t>освітніх</a:t>
            </a:r>
            <a:r>
              <a:rPr lang="uk-UA" sz="2800" smtClean="0"/>
              <a:t> </a:t>
            </a:r>
            <a:r>
              <a:rPr lang="uk-UA" sz="2800" i="1" smtClean="0"/>
              <a:t>завдань</a:t>
            </a:r>
            <a:r>
              <a:rPr lang="uk-UA" sz="2800" smtClean="0"/>
              <a:t> - удосконалення рухових ……….., набуття спеціальних ………….</a:t>
            </a:r>
            <a:endParaRPr lang="ru-RU" sz="2800" smtClean="0"/>
          </a:p>
        </p:txBody>
      </p:sp>
      <p:sp>
        <p:nvSpPr>
          <p:cNvPr id="26628" name="Объект 3"/>
          <p:cNvSpPr txBox="1">
            <a:spLocks/>
          </p:cNvSpPr>
          <p:nvPr/>
        </p:nvSpPr>
        <p:spPr bwMode="auto">
          <a:xfrm>
            <a:off x="6659563" y="2449513"/>
            <a:ext cx="2835275" cy="328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</a:pPr>
            <a:endParaRPr lang="ru-RU">
              <a:solidFill>
                <a:srgbClr val="404040"/>
              </a:solidFill>
              <a:latin typeface="Trebuchet MS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04088" y="2741613"/>
            <a:ext cx="2989262" cy="26781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uk-UA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До виховних завдань </a:t>
            </a:r>
            <a:r>
              <a:rPr lang="uk-UA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– </a:t>
            </a:r>
            <a:r>
              <a:rPr lang="uk-UA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формування </a:t>
            </a:r>
            <a:r>
              <a:rPr lang="uk-UA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особис</a:t>
            </a:r>
            <a:r>
              <a:rPr lang="uk-UA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……… </a:t>
            </a:r>
            <a:r>
              <a:rPr lang="uk-UA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якостей людини.</a:t>
            </a: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521</TotalTime>
  <Words>1136</Words>
  <Application>Microsoft Office PowerPoint</Application>
  <PresentationFormat>Произвольный</PresentationFormat>
  <Paragraphs>204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37</vt:i4>
      </vt:variant>
    </vt:vector>
  </HeadingPairs>
  <TitlesOfParts>
    <vt:vector size="47" baseType="lpstr">
      <vt:lpstr>Trebuchet MS</vt:lpstr>
      <vt:lpstr>Arial</vt:lpstr>
      <vt:lpstr>Wingdings 3</vt:lpstr>
      <vt:lpstr>Calibri</vt:lpstr>
      <vt:lpstr>Times New Roman</vt:lpstr>
      <vt:lpstr>Wingdings</vt:lpstr>
      <vt:lpstr>Аспект</vt:lpstr>
      <vt:lpstr>Аспект</vt:lpstr>
      <vt:lpstr>Аспект</vt:lpstr>
      <vt:lpstr>Аспект</vt:lpstr>
      <vt:lpstr> </vt:lpstr>
      <vt:lpstr>Завдання «ЗГОДЕН ЧИ НІ» Виправ помилку </vt:lpstr>
      <vt:lpstr> ВИПРАВ І ЗАПИШИ ПРАВИЛЬНО    Фізичний розвиток – процес зміни фізичної підготовленості організму людини під впливом умов життя та виховання.     </vt:lpstr>
      <vt:lpstr>ДОПОВНИ: Основними показниками фізичного розвитку є  довжина тіла, маса тіла, окружність грудної клітки, тобто антро……… показники.   Чи є показниками фізичного розвитку наступні показники: ЖЄЛ, АТ, ЧСС, сила кисті рук, станова сила, статевий розвиток? Обери відповідь: ТАК     НІ ДЕЯКІ    </vt:lpstr>
      <vt:lpstr>Які прилади нам необхідні для оцінки показників фізичного розвитку людини?!  Навпроти кожного приладу запиши показник ФР, що ним вимірюється:   Кистьовий динамометр –  Ваги –  Сантиметрова стрічка –  Сухий спірометр – Секундомір –   Тонометр –    </vt:lpstr>
      <vt:lpstr>Існує календарний (паспортний) і біологічний (фізіологічний) вік. Біологічний вік характеризується рівнем фізичного розвитку, функціональними можливостями дітей, ступенем їхнього статевого дозрівання. Паспортний вік у дітей за рівнем їх фізичного розвитку може не збігатися з біологічним. Біологічний вік у підлітків може відставати від паспортного на 1-2 роки і, навпаки, у деяких підлітків з високим фізичним розвитком біологічний вік може випереджати паспортний також  на 1-2 роки.   Кого називають? НАПИШІТЬ</vt:lpstr>
      <vt:lpstr> ЗАПИШІТЬ ПРАВИЛЬНО!!! .</vt:lpstr>
      <vt:lpstr>ВИПРАВ І ЗАПИШИ ПРАВИЛЬНО!</vt:lpstr>
      <vt:lpstr>Дії викладача, що спрямовані на вирішення завдань фізичного виховання.   ДОПОВНИ</vt:lpstr>
      <vt:lpstr> ВИПРАВ І ЗАПИШИ ПРАВИЛЬНО! </vt:lpstr>
      <vt:lpstr>РОЗРІЗНЯТЬ ТАКІ ВИДИ ФІЗИЧНОЇ ПІДГОТОВКИ  НАПИШИ!</vt:lpstr>
      <vt:lpstr> ЗНАЙДИ ПОМИЛКУ І ЗАПИШИ ПРАВИЛЬНО</vt:lpstr>
      <vt:lpstr>ОБЕРИ НЕОБХІДНЕ! Головним компонентом, що характеризує рівень фізичної підготовленості людини, є:</vt:lpstr>
      <vt:lpstr> ЗНАЙДИ ПРАВИЛЬНІ ВІДПОВІДІ!   Рівень рухової підготовленості школярів оцінюють за допомогою ………….. або ……. (прості за технікою виконання вправи і такі, що не потребують спеціального розучування).  </vt:lpstr>
      <vt:lpstr>ЗНАЙДИ ПОМИЛКУ І ЗАПИШИ ПРАВИЛЬНО</vt:lpstr>
      <vt:lpstr>ЗНАЙДИ ПОМИЛКУ І ЗАПИШИ ПРАВИЛЬНО</vt:lpstr>
      <vt:lpstr> ОБЕРИ НЕОБХІДНЕ!   Одиниці виміру рівня рухової активності людини: </vt:lpstr>
      <vt:lpstr>ЗНАЙДИ ПОМИЛКУ І ЗАПИШИ ПРАВИЛЬНО!</vt:lpstr>
      <vt:lpstr>ДОПОВНИ!</vt:lpstr>
      <vt:lpstr> </vt:lpstr>
      <vt:lpstr>Як самостійна галузь знань ТМФВ сформувалася: </vt:lpstr>
      <vt:lpstr>Предметом теорії і методики фізичного виховання (ТМФВ) є: </vt:lpstr>
      <vt:lpstr> </vt:lpstr>
      <vt:lpstr>ВИКРЕСЛИ ЗАЙВЕ!  До методів педагогічних досліджень у фізичному вихованні відносять:</vt:lpstr>
      <vt:lpstr> ТЕСТИ ДЛЯ САМОПЕРЕВІРКИ 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 Дякую ВСІМ! ДОМАШНЄ ЗАВДАННЯ –           пройти тестування в системі МУДЛ!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Кваліфікаційна робота МАГІСТРА НА ТЕМУ: ЗАСТОСУВАННЯ ЧАРЛІДІНГУ У ФІЗИЧНОМУ ВИХОВАННІ ШКОЛЯРІВ</dc:title>
  <dc:creator>Егор Жир</dc:creator>
  <cp:lastModifiedBy>User</cp:lastModifiedBy>
  <cp:revision>61</cp:revision>
  <dcterms:created xsi:type="dcterms:W3CDTF">2019-01-07T18:55:20Z</dcterms:created>
  <dcterms:modified xsi:type="dcterms:W3CDTF">2019-03-04T10:38:15Z</dcterms:modified>
</cp:coreProperties>
</file>