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4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6988" y="12700"/>
            <a:ext cx="1186180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60350" y="234950"/>
            <a:ext cx="5049838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0553700" y="4368800"/>
            <a:ext cx="99060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1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4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2998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1201738" y="5054600"/>
            <a:ext cx="9077325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5435600" y="1930400"/>
            <a:ext cx="1185863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338" y="4051300"/>
            <a:ext cx="8043862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C5A24-80C8-4B83-B2AA-B71DDE021A08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F4062-6A5D-4DE5-BFE7-E3A8AFD89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6CFED-1931-409F-A23A-CB3FAFF649E6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2114-3FC9-4183-9BF2-185077B3D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543800" cy="5334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E9246-5CBE-4256-A3E4-65237A98898C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8CABC-6257-49DF-AF3A-9892B1E59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5A427-B46F-470F-8134-7871785CAC8D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785F3-09EC-4900-B878-02AB2F8313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D5C59-CDA7-464E-AD80-8A5BE65FFED7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D3D2F-273E-49B8-A2AE-21D514280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546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1400" y="1828800"/>
            <a:ext cx="50546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A9CF8-90D2-4C43-8A83-488E2F148D61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E5534-AD60-482A-9F3F-E2A3475AA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19F03-7BEE-4E35-BDC5-2BA8121A9E8F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2F11-000D-47EE-9EC9-85A599A66A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2B9D4-9491-4D65-AA64-EB82F0B82014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CFBB2-72D4-4B03-BC41-C11DEB966A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4BC48-265E-41C9-AB05-3CAF66B03DAF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6F49D-8D25-4C63-B08B-19C5BFD760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14633-9654-4B51-A18C-B00CE13919A7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094A2-EB09-4257-9CCA-482E109A8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7F55-0380-4583-A48A-ABC99EF8BB2D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DC433-7C8E-47F8-975B-BC22240BA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reeform 2"/>
          <p:cNvSpPr>
            <a:spLocks/>
          </p:cNvSpPr>
          <p:nvPr/>
        </p:nvSpPr>
        <p:spPr bwMode="auto">
          <a:xfrm rot="-3172564">
            <a:off x="10564019" y="-362743"/>
            <a:ext cx="1162050" cy="2779712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146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058A23A-19E9-4F20-9C3B-A3EB70FD4AA8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863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8263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A3EC27-1EC9-488F-ADA6-24B4817106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7048" name="Freeform 8"/>
          <p:cNvSpPr>
            <a:spLocks/>
          </p:cNvSpPr>
          <p:nvPr/>
        </p:nvSpPr>
        <p:spPr bwMode="auto">
          <a:xfrm rot="-3172564">
            <a:off x="10681494" y="-324643"/>
            <a:ext cx="1165225" cy="27955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7049" name="Freeform 9"/>
          <p:cNvSpPr>
            <a:spLocks/>
          </p:cNvSpPr>
          <p:nvPr/>
        </p:nvSpPr>
        <p:spPr bwMode="auto">
          <a:xfrm rot="-3172564">
            <a:off x="10612437" y="-69849"/>
            <a:ext cx="1025525" cy="2095500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11113" y="5540375"/>
            <a:ext cx="2378075" cy="1246188"/>
            <a:chOff x="5" y="3490"/>
            <a:chExt cx="1124" cy="785"/>
          </a:xfrm>
        </p:grpSpPr>
        <p:sp>
          <p:nvSpPr>
            <p:cNvPr id="87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8706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6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6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8706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06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06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8706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7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11574463" y="2116138"/>
            <a:ext cx="514350" cy="4308475"/>
            <a:chOff x="5468" y="1333"/>
            <a:chExt cx="243" cy="2714"/>
          </a:xfrm>
        </p:grpSpPr>
        <p:sp>
          <p:nvSpPr>
            <p:cNvPr id="8707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07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9758363" y="90488"/>
            <a:ext cx="28448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8708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8708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8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8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1"/>
                  <a:ext cx="505" cy="899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8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8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8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4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9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09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8709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16025" y="928688"/>
            <a:ext cx="7540625" cy="749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543175" y="246063"/>
            <a:ext cx="7140575" cy="5592762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ТЕОРІЯ І МЕТОДИКА ФІЗИЧНОГО ВИХОВАННЯ (ЗАГАЛЬНІ ОСНОВИ)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2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440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Засоби фізичного виховання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315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2052638"/>
            <a:ext cx="2233612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52400"/>
            <a:ext cx="9161463" cy="935038"/>
          </a:xfrm>
        </p:spPr>
        <p:txBody>
          <a:bodyPr anchor="t"/>
          <a:lstStyle/>
          <a:p>
            <a:pPr eaLnBrk="1" hangingPunct="1"/>
            <a:r>
              <a:rPr lang="uk-UA" sz="2600" smtClean="0">
                <a:latin typeface="Times New Roman" pitchFamily="18" charset="0"/>
                <a:cs typeface="Times New Roman" pitchFamily="18" charset="0"/>
              </a:rPr>
              <a:t>ВИПРАВ І ЗАПИШИ ПРАВИЛЬНО!</a:t>
            </a:r>
            <a:r>
              <a:rPr lang="uk-UA" sz="26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600" b="1" smtClean="0">
                <a:latin typeface="Times New Roman" pitchFamily="18" charset="0"/>
                <a:cs typeface="Times New Roman" pitchFamily="18" charset="0"/>
              </a:rPr>
            </a:br>
            <a:endParaRPr lang="ru-RU" sz="2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sz="half" idx="4294967295"/>
          </p:nvPr>
        </p:nvSpPr>
        <p:spPr>
          <a:xfrm>
            <a:off x="715963" y="598488"/>
            <a:ext cx="10641012" cy="45418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2800" smtClean="0"/>
              <a:t>Сучасна </a:t>
            </a:r>
            <a:r>
              <a:rPr lang="uk-UA" sz="2800" b="1" i="1" smtClean="0"/>
              <a:t>педагогічна класифікація</a:t>
            </a:r>
            <a:r>
              <a:rPr lang="uk-UA" sz="2800" smtClean="0"/>
              <a:t> групує вправи за такими ознаками: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uk-UA" sz="2800" smtClean="0"/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1) за переважним </a:t>
            </a:r>
            <a:r>
              <a:rPr lang="uk-UA" sz="2800" i="1" smtClean="0"/>
              <a:t>рівнем</a:t>
            </a:r>
            <a:r>
              <a:rPr lang="uk-UA" sz="2800" smtClean="0"/>
              <a:t> фізичних якостей (сила, швидкість, спритність, гнучкість, витривалість);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2) за анатомічною ознакою (вправи для </a:t>
            </a:r>
            <a:r>
              <a:rPr lang="uk-UA" sz="2800" i="1" smtClean="0"/>
              <a:t>розвитку швидкісної витривалості, сили тощо</a:t>
            </a:r>
            <a:r>
              <a:rPr lang="uk-UA" sz="2800" smtClean="0"/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3) за структурою рухів (</a:t>
            </a:r>
            <a:r>
              <a:rPr lang="uk-UA" sz="2800" i="1" smtClean="0"/>
              <a:t>повторювальні</a:t>
            </a:r>
            <a:r>
              <a:rPr lang="uk-UA" sz="2800" smtClean="0"/>
              <a:t> – біг, ходьба, веслування; </a:t>
            </a:r>
            <a:r>
              <a:rPr lang="uk-UA" sz="2800" i="1" smtClean="0"/>
              <a:t>не повторювальні</a:t>
            </a:r>
            <a:r>
              <a:rPr lang="uk-UA" sz="2800" smtClean="0"/>
              <a:t> – гімнастичні вправи; </a:t>
            </a:r>
            <a:r>
              <a:rPr lang="uk-UA" sz="2800" i="1" smtClean="0"/>
              <a:t>змішані</a:t>
            </a:r>
            <a:r>
              <a:rPr lang="uk-UA" sz="2800" smtClean="0"/>
              <a:t> – стрибки, метання);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4) за віднесенням до певної спортивної </a:t>
            </a:r>
            <a:r>
              <a:rPr lang="uk-UA" sz="2800" i="1" smtClean="0"/>
              <a:t>підготовленості</a:t>
            </a:r>
            <a:r>
              <a:rPr lang="uk-UA" sz="2800" smtClean="0"/>
              <a:t> (гімнастичні, легкоатлетичні і т.д.);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5) за ступенем вирішення освітніх завдань (</a:t>
            </a:r>
            <a:r>
              <a:rPr lang="uk-UA" sz="2800" i="1" smtClean="0"/>
              <a:t>вирішальні, розминка та навчальні</a:t>
            </a:r>
            <a:r>
              <a:rPr lang="uk-UA" sz="2800" smtClean="0"/>
              <a:t>).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uk-UA" sz="2400" smtClean="0"/>
              <a:t/>
            </a:r>
            <a:br>
              <a:rPr lang="uk-UA" sz="2400" smtClean="0"/>
            </a:br>
            <a:r>
              <a:rPr lang="uk-UA" sz="2400" smtClean="0"/>
              <a:t> </a:t>
            </a:r>
            <a:r>
              <a:rPr lang="uk-UA" sz="3800" smtClean="0"/>
              <a:t>ДОПОВНИ!</a:t>
            </a:r>
            <a:endParaRPr lang="ru-RU" sz="3800" smtClean="0"/>
          </a:p>
        </p:txBody>
      </p:sp>
      <p:sp>
        <p:nvSpPr>
          <p:cNvPr id="23554" name="Объект 2"/>
          <p:cNvSpPr>
            <a:spLocks noGrp="1"/>
          </p:cNvSpPr>
          <p:nvPr>
            <p:ph sz="half" idx="4294967295"/>
          </p:nvPr>
        </p:nvSpPr>
        <p:spPr>
          <a:xfrm>
            <a:off x="1008063" y="2282825"/>
            <a:ext cx="3684587" cy="277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b="1" smtClean="0">
                <a:latin typeface="Arial" charset="0"/>
              </a:rPr>
              <a:t>    </a:t>
            </a:r>
            <a:r>
              <a:rPr lang="uk-UA" b="1" smtClean="0"/>
              <a:t>Гігієнічні чинники як …………засіб фізичного виховання</a:t>
            </a:r>
            <a:r>
              <a:rPr lang="ru-RU" smtClean="0"/>
              <a:t> </a:t>
            </a:r>
          </a:p>
        </p:txBody>
      </p:sp>
      <p:sp>
        <p:nvSpPr>
          <p:cNvPr id="23555" name="Объект 3"/>
          <p:cNvSpPr>
            <a:spLocks noGrp="1"/>
          </p:cNvSpPr>
          <p:nvPr>
            <p:ph sz="half" idx="4294967295"/>
          </p:nvPr>
        </p:nvSpPr>
        <p:spPr>
          <a:xfrm>
            <a:off x="7689850" y="2714625"/>
            <a:ext cx="3500438" cy="3205163"/>
          </a:xfrm>
        </p:spPr>
        <p:txBody>
          <a:bodyPr/>
          <a:lstStyle/>
          <a:p>
            <a:pPr eaLnBrk="1" hangingPunct="1"/>
            <a:r>
              <a:rPr lang="uk-UA" b="1" smtClean="0"/>
              <a:t>Природні сили як …………………… засіб фізичного виховання</a:t>
            </a:r>
            <a:r>
              <a:rPr lang="ru-RU" smtClean="0"/>
              <a:t>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2030413" y="1325563"/>
            <a:ext cx="48577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8802688" y="1803400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трелка вниз 5"/>
          <p:cNvSpPr/>
          <p:nvPr/>
        </p:nvSpPr>
        <p:spPr>
          <a:xfrm>
            <a:off x="5554663" y="2012950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59" name="Объект 3"/>
          <p:cNvSpPr>
            <a:spLocks/>
          </p:cNvSpPr>
          <p:nvPr/>
        </p:nvSpPr>
        <p:spPr bwMode="auto">
          <a:xfrm>
            <a:off x="4602163" y="2925763"/>
            <a:ext cx="2952750" cy="311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uk-UA" sz="3200" b="1">
                <a:latin typeface="Calibri" pitchFamily="34" charset="0"/>
              </a:rPr>
              <a:t>Фізичні вправи як …………………………засіб фізичного виховання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52400"/>
            <a:ext cx="9158288" cy="1600200"/>
          </a:xfrm>
        </p:spPr>
        <p:txBody>
          <a:bodyPr anchor="t"/>
          <a:lstStyle/>
          <a:p>
            <a:pPr eaLnBrk="1" hangingPunct="1"/>
            <a:r>
              <a:rPr lang="uk-UA" sz="3800" smtClean="0"/>
              <a:t>ДОПОВНИ!</a:t>
            </a:r>
            <a:endParaRPr lang="ru-RU" sz="3800" smtClean="0"/>
          </a:p>
        </p:txBody>
      </p:sp>
      <p:sp>
        <p:nvSpPr>
          <p:cNvPr id="24578" name="Объект 2"/>
          <p:cNvSpPr>
            <a:spLocks noGrp="1"/>
          </p:cNvSpPr>
          <p:nvPr>
            <p:ph sz="half" idx="4294967295"/>
          </p:nvPr>
        </p:nvSpPr>
        <p:spPr>
          <a:xfrm>
            <a:off x="776288" y="1273175"/>
            <a:ext cx="10101262" cy="44688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uk-UA" smtClean="0"/>
          </a:p>
          <a:p>
            <a:pPr eaLnBrk="1" hangingPunct="1">
              <a:buFont typeface="Wingdings" pitchFamily="2" charset="2"/>
              <a:buNone/>
            </a:pPr>
            <a:r>
              <a:rPr lang="uk-UA" smtClean="0"/>
              <a:t>Використання природних сил у процесі фізичного виховання здійснюється у двох напрямках:</a:t>
            </a:r>
          </a:p>
          <a:p>
            <a:pPr eaLnBrk="1" hangingPunct="1">
              <a:buFont typeface="Wingdings" pitchFamily="2" charset="2"/>
              <a:buNone/>
            </a:pPr>
            <a:endParaRPr lang="uk-UA" smtClean="0"/>
          </a:p>
          <a:p>
            <a:pPr eaLnBrk="1" hangingPunct="1"/>
            <a:r>
              <a:rPr lang="uk-UA" smtClean="0"/>
              <a:t>1) Як ……….. чинники (доповнюють і підсилюють ефективність впливу рухів на організм людини).</a:t>
            </a:r>
          </a:p>
          <a:p>
            <a:pPr eaLnBrk="1" hangingPunct="1"/>
            <a:r>
              <a:rPr lang="uk-UA" smtClean="0"/>
              <a:t>2) Як ………………. засоби оздоровлення й загартовування у вигляді спеціальних процедур (засоби загартування).</a:t>
            </a:r>
            <a:endParaRPr 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sz="half" idx="4294967295"/>
          </p:nvPr>
        </p:nvSpPr>
        <p:spPr>
          <a:xfrm>
            <a:off x="6848475" y="2330450"/>
            <a:ext cx="4083050" cy="203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4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uk-UA" sz="3800" smtClean="0"/>
              <a:t>ДОПОВНИ!</a:t>
            </a:r>
            <a:endParaRPr lang="ru-RU" sz="3800" smtClean="0"/>
          </a:p>
        </p:txBody>
      </p:sp>
      <p:sp>
        <p:nvSpPr>
          <p:cNvPr id="25602" name="Объект 2"/>
          <p:cNvSpPr>
            <a:spLocks noGrp="1"/>
          </p:cNvSpPr>
          <p:nvPr>
            <p:ph sz="half" idx="4294967295"/>
          </p:nvPr>
        </p:nvSpPr>
        <p:spPr>
          <a:xfrm>
            <a:off x="246063" y="768350"/>
            <a:ext cx="11945937" cy="49037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b="1" smtClean="0"/>
              <a:t>Гігієнічні чинники </a:t>
            </a:r>
            <a:r>
              <a:rPr lang="uk-UA" smtClean="0"/>
              <a:t>умовно поділяються на дві групи: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mtClean="0"/>
              <a:t>1. Засоби, що забезпечують життєдіяльність людини .............. процесом фізичного виховання (норми особистої і суспільної гігієни, навчання, праці, побуту, відпочинку, харчування).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mtClean="0"/>
              <a:t>2. Засоби, що ………. в процес фізичного виховання (оптимізація навантажень і відпочинку відповідно до гігієнічних норм; створення зовнішніх умов для занять фізичними вправами – чистота повітря, оптимальна освітленість, зручність одягу; відновлення після них – лазня, масаж, ультрафіолетове опромінення тощо).</a:t>
            </a:r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4294967295"/>
          </p:nvPr>
        </p:nvSpPr>
        <p:spPr>
          <a:xfrm>
            <a:off x="2578100" y="1885950"/>
            <a:ext cx="8343900" cy="30495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uk-UA" smtClean="0"/>
              <a:t>1. Основні засоби фізичного виховання:</a:t>
            </a:r>
          </a:p>
          <a:p>
            <a:pPr marL="0" indent="0" eaLnBrk="1" hangingPunct="1"/>
            <a:r>
              <a:rPr lang="uk-UA" smtClean="0"/>
              <a:t>А) технічні пристрої;</a:t>
            </a:r>
          </a:p>
          <a:p>
            <a:pPr marL="0" indent="0" eaLnBrk="1" hangingPunct="1"/>
            <a:r>
              <a:rPr lang="uk-UA" smtClean="0"/>
              <a:t>Б) фізичні вправи;</a:t>
            </a:r>
          </a:p>
          <a:p>
            <a:pPr marL="0" indent="0" eaLnBrk="1" hangingPunct="1"/>
            <a:r>
              <a:rPr lang="uk-UA" smtClean="0"/>
              <a:t>В) спортивні споруди;</a:t>
            </a:r>
          </a:p>
          <a:p>
            <a:pPr marL="0" indent="0" eaLnBrk="1" hangingPunct="1"/>
            <a:r>
              <a:rPr lang="uk-UA" smtClean="0"/>
              <a:t>Г) оздоровчі сили природи та гігієнічні чинники.</a:t>
            </a:r>
            <a:endParaRPr lang="ru-RU" smtClean="0"/>
          </a:p>
        </p:txBody>
      </p:sp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2297113" y="452438"/>
            <a:ext cx="82978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>
                <a:solidFill>
                  <a:schemeClr val="tx2"/>
                </a:solidFill>
                <a:latin typeface="Calibri" pitchFamily="34" charset="0"/>
                <a:sym typeface="Wingdings" pitchFamily="2" charset="2"/>
              </a:rPr>
              <a:t></a:t>
            </a:r>
            <a:r>
              <a:rPr lang="uk-UA" sz="320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uk-UA" sz="3200" b="1">
                <a:solidFill>
                  <a:schemeClr val="tx2"/>
                </a:solidFill>
                <a:latin typeface="Calibri" pitchFamily="34" charset="0"/>
              </a:rPr>
              <a:t>ТЕСТИ ДЛЯ САМОПЕРЕВІРКИ</a:t>
            </a:r>
            <a:endParaRPr lang="ru-RU" sz="32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1576388" y="561975"/>
            <a:ext cx="8440737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2.  Поняття „техніка” означає:</a:t>
            </a:r>
          </a:p>
          <a:p>
            <a:endParaRPr lang="uk-UA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спосіб організації змагальної діяльності;</a:t>
            </a:r>
          </a:p>
          <a:p>
            <a:r>
              <a:rPr lang="uk-UA" sz="3600">
                <a:latin typeface="Trebuchet MS" pitchFamily="34" charset="0"/>
              </a:rPr>
              <a:t>Б) ідеальний образ змагальної діяльності;</a:t>
            </a:r>
          </a:p>
          <a:p>
            <a:r>
              <a:rPr lang="uk-UA" sz="3600">
                <a:latin typeface="Trebuchet MS" pitchFamily="34" charset="0"/>
              </a:rPr>
              <a:t>В) раціональний спосіб виконання рухової дії.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1"/>
          <p:cNvSpPr>
            <a:spLocks noChangeArrowheads="1"/>
          </p:cNvSpPr>
          <p:nvPr/>
        </p:nvSpPr>
        <p:spPr bwMode="auto">
          <a:xfrm>
            <a:off x="1235075" y="0"/>
            <a:ext cx="9507538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>
                <a:latin typeface="Times New Roman" pitchFamily="18" charset="0"/>
              </a:rPr>
              <a:t>3. Підвідні вправи, що використовуються у ході тренування, спрямовані переважно на:</a:t>
            </a:r>
          </a:p>
          <a:p>
            <a:endParaRPr lang="uk-UA" sz="3200">
              <a:latin typeface="Times New Roman" pitchFamily="18" charset="0"/>
            </a:endParaRPr>
          </a:p>
          <a:p>
            <a:endParaRPr lang="uk-UA" sz="3200">
              <a:latin typeface="Times New Roman" pitchFamily="18" charset="0"/>
            </a:endParaRPr>
          </a:p>
          <a:p>
            <a:r>
              <a:rPr lang="uk-UA" sz="3200">
                <a:latin typeface="Times New Roman" pitchFamily="18" charset="0"/>
              </a:rPr>
              <a:t>А) виховання вольових якостей;</a:t>
            </a:r>
          </a:p>
          <a:p>
            <a:r>
              <a:rPr lang="uk-UA" sz="3200">
                <a:latin typeface="Times New Roman" pitchFamily="18" charset="0"/>
              </a:rPr>
              <a:t>Б) виховання всебічно розвиненої особистості;</a:t>
            </a:r>
          </a:p>
          <a:p>
            <a:r>
              <a:rPr lang="uk-UA" sz="3200">
                <a:latin typeface="Times New Roman" pitchFamily="18" charset="0"/>
              </a:rPr>
              <a:t>В) освоєння техніки руху;</a:t>
            </a:r>
          </a:p>
          <a:p>
            <a:r>
              <a:rPr lang="uk-UA" sz="3200">
                <a:latin typeface="Times New Roman" pitchFamily="18" charset="0"/>
              </a:rPr>
              <a:t>Г) виховання фізичних якостей.</a:t>
            </a:r>
            <a:endParaRPr lang="ru-RU" sz="32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1301750" y="0"/>
            <a:ext cx="8886825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4. Основним специфічним засобом  фізичного виховання є:</a:t>
            </a:r>
          </a:p>
          <a:p>
            <a:endParaRPr lang="uk-UA" sz="3600">
              <a:latin typeface="Trebuchet MS" pitchFamily="34" charset="0"/>
            </a:endParaRPr>
          </a:p>
          <a:p>
            <a:r>
              <a:rPr lang="uk-UA" sz="3600">
                <a:latin typeface="Trebuchet MS" pitchFamily="34" charset="0"/>
              </a:rPr>
              <a:t>А) фізичні вправи;</a:t>
            </a:r>
          </a:p>
          <a:p>
            <a:r>
              <a:rPr lang="uk-UA" sz="3600">
                <a:latin typeface="Trebuchet MS" pitchFamily="34" charset="0"/>
              </a:rPr>
              <a:t>Б) оздоровчі сили природи;</a:t>
            </a:r>
          </a:p>
          <a:p>
            <a:r>
              <a:rPr lang="uk-UA" sz="3600">
                <a:latin typeface="Trebuchet MS" pitchFamily="34" charset="0"/>
              </a:rPr>
              <a:t>В) гігієнічні чинники;</a:t>
            </a:r>
          </a:p>
          <a:p>
            <a:r>
              <a:rPr lang="uk-UA" sz="3600">
                <a:latin typeface="Trebuchet MS" pitchFamily="34" charset="0"/>
              </a:rPr>
              <a:t>Г) тренажери і тренажерні пристрої, гирі, гантелі, штанга, гумові амортизатори, еспандери.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1065213" y="222250"/>
            <a:ext cx="10556875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>
                <a:latin typeface="Trebuchet MS" pitchFamily="34" charset="0"/>
              </a:rPr>
              <a:t>5. </a:t>
            </a:r>
            <a:r>
              <a:rPr lang="uk-UA" sz="3200">
                <a:latin typeface="Trebuchet MS" pitchFamily="34" charset="0"/>
              </a:rPr>
              <a:t>Фізичні вправи – це:</a:t>
            </a:r>
          </a:p>
          <a:p>
            <a:endParaRPr lang="uk-UA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А) такі рухові дії, які спрямовані на формування рухових умінь і навичок;</a:t>
            </a:r>
          </a:p>
          <a:p>
            <a:r>
              <a:rPr lang="uk-UA" sz="3200">
                <a:latin typeface="Trebuchet MS" pitchFamily="34" charset="0"/>
              </a:rPr>
              <a:t>Б) види рухових дій, спрямовані на морфофункціональні перебудови організму;</a:t>
            </a:r>
          </a:p>
          <a:p>
            <a:r>
              <a:rPr lang="uk-UA" sz="3200">
                <a:latin typeface="Trebuchet MS" pitchFamily="34" charset="0"/>
              </a:rPr>
              <a:t>В) такі рухові дії (включаючи їх сукупності), які спрямовані на реалізацію завдань фізичного виховання, сформовані й організовані відповідно до його закономірностей;</a:t>
            </a:r>
          </a:p>
          <a:p>
            <a:r>
              <a:rPr lang="uk-UA" sz="3200">
                <a:latin typeface="Trebuchet MS" pitchFamily="34" charset="0"/>
              </a:rPr>
              <a:t>Г) види рухових дій, спрямовані на формування статури  та розвиток фізичних якостей.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1"/>
          <p:cNvSpPr>
            <a:spLocks noChangeArrowheads="1"/>
          </p:cNvSpPr>
          <p:nvPr/>
        </p:nvSpPr>
        <p:spPr bwMode="auto">
          <a:xfrm>
            <a:off x="544513" y="306388"/>
            <a:ext cx="10028237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>
                <a:latin typeface="Trebuchet MS" pitchFamily="34" charset="0"/>
              </a:rPr>
              <a:t>6. Рухові дії (включаючи їх сукупності), які спрямовані на реалізацію завдань фізичного виховання, сформовані й організовані відповідно до його закономірностей, називаються:</a:t>
            </a:r>
          </a:p>
          <a:p>
            <a:endParaRPr lang="uk-UA" sz="3200">
              <a:latin typeface="Trebuchet MS" pitchFamily="34" charset="0"/>
            </a:endParaRPr>
          </a:p>
          <a:p>
            <a:r>
              <a:rPr lang="uk-UA" sz="3200">
                <a:latin typeface="Trebuchet MS" pitchFamily="34" charset="0"/>
              </a:rPr>
              <a:t>А) фізичними вправами;</a:t>
            </a:r>
          </a:p>
          <a:p>
            <a:r>
              <a:rPr lang="uk-UA" sz="3200">
                <a:latin typeface="Trebuchet MS" pitchFamily="34" charset="0"/>
              </a:rPr>
              <a:t>Б) рухливими іграми;</a:t>
            </a:r>
          </a:p>
          <a:p>
            <a:r>
              <a:rPr lang="uk-UA" sz="3200">
                <a:latin typeface="Trebuchet MS" pitchFamily="34" charset="0"/>
              </a:rPr>
              <a:t>В) руховими вміннями;</a:t>
            </a:r>
          </a:p>
          <a:p>
            <a:r>
              <a:rPr lang="uk-UA" sz="3200">
                <a:latin typeface="Trebuchet MS" pitchFamily="34" charset="0"/>
              </a:rPr>
              <a:t>Г) фізичним удосконаленням.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16025" y="928688"/>
            <a:ext cx="7540625" cy="749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Прибери зайве!!!</a:t>
            </a:r>
            <a:br>
              <a:rPr lang="uk-UA" sz="3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6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752725" y="1255713"/>
            <a:ext cx="8685213" cy="4821237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3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основних засобів фізичного виховання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відносять</a:t>
            </a:r>
            <a:r>
              <a:rPr 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Природні сили;</a:t>
            </a:r>
            <a:endParaRPr lang="ru-RU" sz="2800" b="1" i="1">
              <a:solidFill>
                <a:srgbClr val="7F7F7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Фізична активність;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Гігієнічні чинники;</a:t>
            </a:r>
            <a:endParaRPr lang="ru-RU" sz="2800" b="1" i="1">
              <a:solidFill>
                <a:srgbClr val="7F7F7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Фізична культура;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Фізичні вправи;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uk-UA" sz="2800" b="1" i="1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Фізичне виховання.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513" y="2219325"/>
            <a:ext cx="22352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1"/>
          <p:cNvSpPr>
            <a:spLocks noChangeArrowheads="1"/>
          </p:cNvSpPr>
          <p:nvPr/>
        </p:nvSpPr>
        <p:spPr bwMode="auto">
          <a:xfrm>
            <a:off x="962025" y="666750"/>
            <a:ext cx="77724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400">
                <a:latin typeface="Trebuchet MS" pitchFamily="34" charset="0"/>
              </a:rPr>
              <a:t>Підсумуйте кількість і вирахуйте відсоток </a:t>
            </a:r>
            <a:r>
              <a:rPr lang="uk-UA" sz="4400">
                <a:solidFill>
                  <a:srgbClr val="FF0000"/>
                </a:solidFill>
                <a:latin typeface="Trebuchet MS" pitchFamily="34" charset="0"/>
              </a:rPr>
              <a:t>правильних відповідей</a:t>
            </a:r>
            <a:r>
              <a:rPr lang="uk-UA" sz="4400">
                <a:latin typeface="Trebuchet MS" pitchFamily="34" charset="0"/>
              </a:rPr>
              <a:t>!</a:t>
            </a:r>
          </a:p>
          <a:p>
            <a:endParaRPr lang="uk-UA" sz="4400">
              <a:latin typeface="Trebuchet MS" pitchFamily="34" charset="0"/>
            </a:endParaRPr>
          </a:p>
          <a:p>
            <a:r>
              <a:rPr lang="uk-UA" sz="4400">
                <a:latin typeface="Trebuchet MS" pitchFamily="34" charset="0"/>
              </a:rPr>
              <a:t>11 питань -100%</a:t>
            </a:r>
          </a:p>
          <a:p>
            <a:r>
              <a:rPr lang="uk-UA" sz="4400">
                <a:latin typeface="Trebuchet MS" pitchFamily="34" charset="0"/>
              </a:rPr>
              <a:t> </a:t>
            </a:r>
            <a:r>
              <a:rPr lang="uk-UA" sz="4400">
                <a:solidFill>
                  <a:srgbClr val="FF0000"/>
                </a:solidFill>
                <a:latin typeface="Trebuchet MS" pitchFamily="34" charset="0"/>
              </a:rPr>
              <a:t>8</a:t>
            </a:r>
            <a:r>
              <a:rPr lang="uk-UA" sz="4400">
                <a:latin typeface="Trebuchet MS" pitchFamily="34" charset="0"/>
              </a:rPr>
              <a:t> питань – Х%</a:t>
            </a:r>
          </a:p>
          <a:p>
            <a:endParaRPr lang="uk-UA" sz="4400">
              <a:latin typeface="Trebuchet MS" pitchFamily="34" charset="0"/>
            </a:endParaRPr>
          </a:p>
          <a:p>
            <a:r>
              <a:rPr lang="uk-UA" sz="4400">
                <a:latin typeface="Trebuchet MS" pitchFamily="34" charset="0"/>
              </a:rPr>
              <a:t>Х= 8Х100/11</a:t>
            </a:r>
          </a:p>
          <a:p>
            <a:endParaRPr lang="uk-UA" sz="4400">
              <a:latin typeface="Trebuchet MS" pitchFamily="34" charset="0"/>
            </a:endParaRPr>
          </a:p>
          <a:p>
            <a:endParaRPr lang="ru-RU" sz="440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88988" y="773113"/>
            <a:ext cx="8597900" cy="2568575"/>
          </a:xfrm>
        </p:spPr>
        <p:txBody>
          <a:bodyPr anchor="t"/>
          <a:lstStyle/>
          <a:p>
            <a:pPr eaLnBrk="1" hangingPunct="1"/>
            <a:r>
              <a:rPr lang="uk-UA" sz="4000" smtClean="0"/>
              <a:t> </a:t>
            </a:r>
            <a:r>
              <a:rPr lang="uk-UA" sz="4100" smtClean="0"/>
              <a:t>Дякую ВСІМ!</a:t>
            </a:r>
            <a:br>
              <a:rPr lang="uk-UA" sz="4100" smtClean="0"/>
            </a:br>
            <a:r>
              <a:rPr lang="uk-UA" sz="4100" smtClean="0"/>
              <a:t>ДОМАШНЄ ЗАВДАННЯ –           пройти тестування в системі МУДЛ!</a:t>
            </a:r>
            <a:endParaRPr lang="ru-RU" sz="4100" smtClean="0"/>
          </a:p>
        </p:txBody>
      </p:sp>
      <p:pic>
        <p:nvPicPr>
          <p:cNvPr id="3379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7663" y="3516313"/>
            <a:ext cx="3916362" cy="334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49263" y="1701800"/>
            <a:ext cx="10526712" cy="4148138"/>
          </a:xfrm>
        </p:spPr>
        <p:txBody>
          <a:bodyPr anchor="t"/>
          <a:lstStyle/>
          <a:p>
            <a:pPr eaLnBrk="1" hangingPunct="1"/>
            <a:r>
              <a:rPr lang="uk-UA" sz="3800" b="1" i="1" smtClean="0">
                <a:latin typeface="Times New Roman" pitchFamily="18" charset="0"/>
                <a:cs typeface="Times New Roman" pitchFamily="18" charset="0"/>
              </a:rPr>
              <a:t>Рух 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– це </a:t>
            </a:r>
            <a:r>
              <a:rPr lang="uk-UA" sz="3800" i="1" smtClean="0">
                <a:latin typeface="Times New Roman" pitchFamily="18" charset="0"/>
                <a:cs typeface="Times New Roman" pitchFamily="18" charset="0"/>
              </a:rPr>
              <a:t>фізична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 функція організму, що виражається у </a:t>
            </a:r>
            <a:r>
              <a:rPr lang="uk-UA" sz="3800" i="1" smtClean="0">
                <a:latin typeface="Times New Roman" pitchFamily="18" charset="0"/>
                <a:cs typeface="Times New Roman" pitchFamily="18" charset="0"/>
              </a:rPr>
              <a:t>рівні фізичної підготовленості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 або зміні положення тіла та окремих його частин. </a:t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Розрізняють рухи вроджені й набуті.</a:t>
            </a:r>
            <a:endParaRPr lang="ru-RU" sz="3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803275" y="414338"/>
            <a:ext cx="94186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200" i="1">
                <a:solidFill>
                  <a:schemeClr val="tx2"/>
                </a:solidFill>
                <a:latin typeface="Edwardian Script ITC" pitchFamily="66" charset="0"/>
              </a:rPr>
              <a:t>ВИПРАВ І ЗАПИШИ ПРАВИЛЬНО</a:t>
            </a:r>
            <a:endParaRPr lang="ru-RU" sz="3200" i="1">
              <a:solidFill>
                <a:schemeClr val="tx2"/>
              </a:solidFill>
              <a:latin typeface="Edwardian Script ITC" pitchFamily="66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39763" y="0"/>
            <a:ext cx="10069512" cy="5254625"/>
          </a:xfrm>
        </p:spPr>
        <p:txBody>
          <a:bodyPr anchor="t"/>
          <a:lstStyle/>
          <a:p>
            <a:pPr eaLnBrk="1" hangingPunct="1"/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>ВИПРАВ І ЗАПИШИ ПРАВИЛЬНО</a:t>
            </a:r>
            <a:br>
              <a:rPr lang="ru-RU" sz="3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b="1" i="1" smtClean="0">
                <a:latin typeface="Times New Roman" pitchFamily="18" charset="0"/>
                <a:cs typeface="Times New Roman" pitchFamily="18" charset="0"/>
              </a:rPr>
              <a:t>Руховою дією</a:t>
            </a: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> називають певну систему </a:t>
            </a:r>
            <a:r>
              <a:rPr lang="ru-RU" sz="3800" i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>, спрямовану на вирішення конкретного </a:t>
            </a:r>
            <a:r>
              <a:rPr lang="ru-RU" sz="3800" i="1" smtClean="0">
                <a:latin typeface="Times New Roman" pitchFamily="18" charset="0"/>
                <a:cs typeface="Times New Roman" pitchFamily="18" charset="0"/>
              </a:rPr>
              <a:t>виховного</a:t>
            </a: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> завдання.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0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82663" y="158750"/>
            <a:ext cx="9761537" cy="5854700"/>
          </a:xfrm>
        </p:spPr>
        <p:txBody>
          <a:bodyPr anchor="t"/>
          <a:lstStyle/>
          <a:p>
            <a:pPr eaLnBrk="1" hangingPunct="1"/>
            <a:r>
              <a:rPr lang="uk-UA" sz="3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4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400" smtClean="0">
                <a:latin typeface="Times New Roman" pitchFamily="18" charset="0"/>
                <a:cs typeface="Times New Roman" pitchFamily="18" charset="0"/>
              </a:rPr>
              <a:t>ВИПРАВ І ЗАПИШИ ПРАВИЛЬНО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b="1" i="1" smtClean="0">
                <a:latin typeface="Times New Roman" pitchFamily="18" charset="0"/>
                <a:cs typeface="Times New Roman" pitchFamily="18" charset="0"/>
              </a:rPr>
              <a:t>Фізичні вправи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 – це рухові </a:t>
            </a:r>
            <a:r>
              <a:rPr lang="uk-UA" sz="3800" i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, за допомогою яких вирішуються </a:t>
            </a:r>
            <a:r>
              <a:rPr lang="uk-UA" sz="3800" i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uk-UA" sz="3800" smtClean="0">
                <a:latin typeface="Times New Roman" pitchFamily="18" charset="0"/>
                <a:cs typeface="Times New Roman" pitchFamily="18" charset="0"/>
              </a:rPr>
              <a:t> завдання (освітні, виховні й оздоровчі) і підпорядковуються його закономірностям.</a:t>
            </a:r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smtClean="0">
                <a:latin typeface="Times New Roman" pitchFamily="18" charset="0"/>
                <a:cs typeface="Times New Roman" pitchFamily="18" charset="0"/>
              </a:rPr>
            </a:b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sz="half" idx="4294967295"/>
          </p:nvPr>
        </p:nvSpPr>
        <p:spPr>
          <a:xfrm>
            <a:off x="344488" y="3381375"/>
            <a:ext cx="4183062" cy="2719388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uk-UA" smtClean="0"/>
              <a:t>       </a:t>
            </a:r>
          </a:p>
          <a:p>
            <a:pPr eaLnBrk="1" hangingPunct="1"/>
            <a:endParaRPr lang="uk-UA" sz="4800" smtClean="0"/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252538" y="2047875"/>
            <a:ext cx="93884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uk-UA" sz="3200">
              <a:latin typeface="Calibri" pitchFamily="34" charset="0"/>
            </a:endParaRPr>
          </a:p>
          <a:p>
            <a:pPr algn="ctr"/>
            <a:endParaRPr lang="uk-UA" sz="3200">
              <a:latin typeface="Calibri" pitchFamily="34" charset="0"/>
            </a:endParaRPr>
          </a:p>
          <a:p>
            <a:pPr algn="ctr"/>
            <a:r>
              <a:rPr lang="uk-UA" sz="4000">
                <a:latin typeface="Bernard MT Condensed" pitchFamily="18" charset="0"/>
              </a:rPr>
              <a:t>Природні сили, чинники гігієни є </a:t>
            </a:r>
          </a:p>
          <a:p>
            <a:pPr algn="ctr"/>
            <a:r>
              <a:rPr lang="uk-UA" sz="4000" i="1">
                <a:latin typeface="Bernard MT Condensed" pitchFamily="18" charset="0"/>
              </a:rPr>
              <a:t>основними</a:t>
            </a:r>
            <a:r>
              <a:rPr lang="uk-UA" sz="4000">
                <a:latin typeface="Bernard MT Condensed" pitchFamily="18" charset="0"/>
              </a:rPr>
              <a:t> засобами фізичного виховання</a:t>
            </a:r>
            <a:r>
              <a:rPr lang="uk-UA" sz="4000">
                <a:latin typeface="Calibri" pitchFamily="34" charset="0"/>
              </a:rPr>
              <a:t> </a:t>
            </a: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585788" y="427038"/>
            <a:ext cx="10029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600" i="1">
                <a:solidFill>
                  <a:schemeClr val="tx2"/>
                </a:solidFill>
                <a:latin typeface="Calibri" pitchFamily="34" charset="0"/>
              </a:rPr>
              <a:t>ВИПРАВ І ЗАПИШИ ПРАВИЛЬНО</a:t>
            </a:r>
            <a:endParaRPr lang="ru-RU" sz="3600" i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uk-UA" sz="3100" smtClean="0"/>
              <a:t/>
            </a:r>
            <a:br>
              <a:rPr lang="uk-UA" sz="3100" smtClean="0"/>
            </a:br>
            <a:r>
              <a:rPr lang="uk-UA" sz="3100" smtClean="0"/>
              <a:t>ЗАПИШІТЬ ПРАВИЛЬНО!!!</a:t>
            </a:r>
            <a:r>
              <a:rPr lang="ru-RU" sz="3100" smtClean="0"/>
              <a:t/>
            </a:r>
            <a:br>
              <a:rPr lang="ru-RU" sz="3100" smtClean="0"/>
            </a:br>
            <a:r>
              <a:rPr lang="uk-UA" sz="31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smtClean="0"/>
          </a:p>
        </p:txBody>
      </p:sp>
      <p:sp>
        <p:nvSpPr>
          <p:cNvPr id="19458" name="Объект 2"/>
          <p:cNvSpPr>
            <a:spLocks noGrp="1"/>
          </p:cNvSpPr>
          <p:nvPr>
            <p:ph idx="4294967295"/>
          </p:nvPr>
        </p:nvSpPr>
        <p:spPr>
          <a:xfrm>
            <a:off x="1914525" y="1982788"/>
            <a:ext cx="8388350" cy="322897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endParaRPr lang="uk-UA" b="1" smtClean="0"/>
          </a:p>
          <a:p>
            <a:pPr algn="just" eaLnBrk="1" hangingPunct="1">
              <a:buFont typeface="Wingdings" pitchFamily="2" charset="2"/>
              <a:buNone/>
            </a:pPr>
            <a:r>
              <a:rPr lang="uk-UA" sz="4000" b="1" smtClean="0"/>
              <a:t>Техніка</a:t>
            </a:r>
            <a:r>
              <a:rPr lang="uk-UA" sz="4000" smtClean="0"/>
              <a:t> (від </a:t>
            </a:r>
            <a:r>
              <a:rPr lang="uk-UA" sz="4000" i="1" smtClean="0"/>
              <a:t>марс</a:t>
            </a:r>
            <a:r>
              <a:rPr lang="uk-UA" sz="4000" smtClean="0"/>
              <a:t>. techne – мистецтво, майстерність)  – найбільш </a:t>
            </a:r>
            <a:r>
              <a:rPr lang="uk-UA" sz="4000" i="1" smtClean="0"/>
              <a:t>вигідний</a:t>
            </a:r>
            <a:r>
              <a:rPr lang="uk-UA" sz="4000" smtClean="0"/>
              <a:t> спосіб виконання </a:t>
            </a:r>
            <a:r>
              <a:rPr lang="uk-UA" sz="4000" i="1" smtClean="0"/>
              <a:t>рухової дії</a:t>
            </a:r>
            <a:r>
              <a:rPr lang="uk-UA" sz="40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0350" y="228600"/>
            <a:ext cx="10953750" cy="914400"/>
          </a:xfrm>
        </p:spPr>
        <p:txBody>
          <a:bodyPr anchor="t"/>
          <a:lstStyle/>
          <a:p>
            <a:pPr eaLnBrk="1" hangingPunct="1"/>
            <a:r>
              <a:rPr lang="uk-UA" sz="3200" smtClean="0"/>
              <a:t>ПЕРЕСТАВ І ЗАПИШИ ПРАВИЛЬНО те, що у дужках!</a:t>
            </a:r>
            <a:endParaRPr lang="ru-RU" sz="3200" smtClean="0"/>
          </a:p>
        </p:txBody>
      </p:sp>
      <p:sp>
        <p:nvSpPr>
          <p:cNvPr id="20482" name="Объект 2"/>
          <p:cNvSpPr>
            <a:spLocks noGrp="1"/>
          </p:cNvSpPr>
          <p:nvPr>
            <p:ph idx="4294967295"/>
          </p:nvPr>
        </p:nvSpPr>
        <p:spPr>
          <a:xfrm>
            <a:off x="739775" y="887413"/>
            <a:ext cx="10261600" cy="3657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b="1" smtClean="0"/>
              <a:t>Техніку фізичної вправи визначають певні характеристики, як-от</a:t>
            </a:r>
            <a:r>
              <a:rPr lang="uk-UA" smtClean="0"/>
              <a:t>: </a:t>
            </a:r>
          </a:p>
          <a:p>
            <a:pPr eaLnBrk="1" hangingPunct="1"/>
            <a:r>
              <a:rPr lang="uk-UA" smtClean="0"/>
              <a:t>1) просторові характеристики руху (внутрішні та зовнішні сили). </a:t>
            </a:r>
          </a:p>
          <a:p>
            <a:pPr eaLnBrk="1" hangingPunct="1"/>
            <a:r>
              <a:rPr lang="uk-UA" smtClean="0"/>
              <a:t>2) часові характеристики руху (швидкість і прискорення);</a:t>
            </a:r>
          </a:p>
          <a:p>
            <a:pPr eaLnBrk="1" hangingPunct="1"/>
            <a:r>
              <a:rPr lang="uk-UA" smtClean="0"/>
              <a:t>3) просторово-часові характеристики руху (темп, ритм і тривалість);</a:t>
            </a:r>
          </a:p>
          <a:p>
            <a:pPr eaLnBrk="1" hangingPunct="1"/>
            <a:r>
              <a:rPr lang="uk-UA" smtClean="0"/>
              <a:t>4) динамічні характеристики руху (положення тіла; траєкторія руху; амплітуда).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uk-UA" sz="3800" smtClean="0"/>
              <a:t>Перестав правильно!!!</a:t>
            </a:r>
            <a:endParaRPr lang="ru-RU" sz="3800" smtClean="0"/>
          </a:p>
        </p:txBody>
      </p:sp>
      <p:sp>
        <p:nvSpPr>
          <p:cNvPr id="21506" name="Объект 2"/>
          <p:cNvSpPr>
            <a:spLocks noGrp="1"/>
          </p:cNvSpPr>
          <p:nvPr>
            <p:ph sz="half" idx="4294967295"/>
          </p:nvPr>
        </p:nvSpPr>
        <p:spPr>
          <a:xfrm>
            <a:off x="1144588" y="2041525"/>
            <a:ext cx="3324225" cy="3227388"/>
          </a:xfrm>
        </p:spPr>
        <p:txBody>
          <a:bodyPr/>
          <a:lstStyle/>
          <a:p>
            <a:pPr eaLnBrk="1" hangingPunct="1"/>
            <a:r>
              <a:rPr lang="uk-UA" sz="4800" smtClean="0"/>
              <a:t>Основа техніки -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2800" smtClean="0"/>
              <a:t>    це другорядні елементи фізичної вправи, які можуть змінюватися, не порушуючи при цьому основи техніки</a:t>
            </a:r>
            <a:r>
              <a:rPr lang="ru-RU" sz="2800" smtClean="0"/>
              <a:t> </a:t>
            </a:r>
          </a:p>
        </p:txBody>
      </p:sp>
      <p:sp>
        <p:nvSpPr>
          <p:cNvPr id="21507" name="Объект 3"/>
          <p:cNvSpPr>
            <a:spLocks noGrp="1"/>
          </p:cNvSpPr>
          <p:nvPr>
            <p:ph sz="half" idx="4294967295"/>
          </p:nvPr>
        </p:nvSpPr>
        <p:spPr>
          <a:xfrm>
            <a:off x="4030663" y="2000250"/>
            <a:ext cx="3338512" cy="3095625"/>
          </a:xfrm>
        </p:spPr>
        <p:txBody>
          <a:bodyPr/>
          <a:lstStyle/>
          <a:p>
            <a:pPr eaLnBrk="1" hangingPunct="1"/>
            <a:r>
              <a:rPr lang="uk-UA" sz="4800" smtClean="0"/>
              <a:t>Основна ланка –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mtClean="0"/>
              <a:t>   сукупність і послідовність рухів та елементів, що входять до фізичної вправи</a:t>
            </a:r>
            <a:r>
              <a:rPr lang="ru-RU" smtClean="0"/>
              <a:t> </a:t>
            </a:r>
          </a:p>
        </p:txBody>
      </p:sp>
      <p:sp>
        <p:nvSpPr>
          <p:cNvPr id="21508" name="Объект 3"/>
          <p:cNvSpPr txBox="1">
            <a:spLocks/>
          </p:cNvSpPr>
          <p:nvPr/>
        </p:nvSpPr>
        <p:spPr bwMode="auto">
          <a:xfrm>
            <a:off x="7408863" y="1801813"/>
            <a:ext cx="3990975" cy="450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r>
              <a:rPr lang="uk-UA" sz="4400">
                <a:latin typeface="Calibri" pitchFamily="34" charset="0"/>
              </a:rPr>
              <a:t>Деталі</a:t>
            </a:r>
            <a:r>
              <a:rPr lang="uk-UA">
                <a:solidFill>
                  <a:srgbClr val="404040"/>
                </a:solidFill>
                <a:latin typeface="Trebuchet MS" pitchFamily="34" charset="0"/>
              </a:rPr>
              <a:t> </a:t>
            </a:r>
            <a:r>
              <a:rPr lang="uk-UA" sz="4400">
                <a:latin typeface="Calibri" pitchFamily="34" charset="0"/>
              </a:rPr>
              <a:t>техніки –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None/>
            </a:pPr>
            <a:r>
              <a:rPr lang="uk-UA" sz="2800">
                <a:latin typeface="Calibri" pitchFamily="34" charset="0"/>
              </a:rPr>
              <a:t>   це найбільш важлива  й вирішальна частина основи техніки конкретної рухової дії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  <p:sp>
        <p:nvSpPr>
          <p:cNvPr id="21509" name="Прямоугольник 5"/>
          <p:cNvSpPr>
            <a:spLocks noChangeArrowheads="1"/>
          </p:cNvSpPr>
          <p:nvPr/>
        </p:nvSpPr>
        <p:spPr bwMode="auto">
          <a:xfrm>
            <a:off x="7697788" y="2462213"/>
            <a:ext cx="29892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</a:pPr>
            <a:endParaRPr lang="ru-RU" sz="2800">
              <a:solidFill>
                <a:srgbClr val="40404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12</TotalTime>
  <Words>620</Words>
  <Application>Microsoft Office PowerPoint</Application>
  <PresentationFormat>Произвольный</PresentationFormat>
  <Paragraphs>105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Comic Sans MS</vt:lpstr>
      <vt:lpstr>Arial</vt:lpstr>
      <vt:lpstr>Calibri</vt:lpstr>
      <vt:lpstr>Times New Roman</vt:lpstr>
      <vt:lpstr>Wingdings</vt:lpstr>
      <vt:lpstr>Edwardian Script ITC</vt:lpstr>
      <vt:lpstr>Bernard MT Condensed</vt:lpstr>
      <vt:lpstr>Trebuchet MS</vt:lpstr>
      <vt:lpstr>Wingdings 3</vt:lpstr>
      <vt:lpstr>Пастель</vt:lpstr>
      <vt:lpstr>Пастель</vt:lpstr>
      <vt:lpstr> </vt:lpstr>
      <vt:lpstr>  Прибери зайве!!! </vt:lpstr>
      <vt:lpstr>Рух – це фізична функція організму, що виражається у рівні фізичної підготовленості або зміні положення тіла та окремих його частин.   Розрізняють рухи вроджені й набуті.</vt:lpstr>
      <vt:lpstr> ВИПРАВ І ЗАПИШИ ПРАВИЛЬНО    Руховою дією називають певну систему знань, спрямовану на вирішення конкретного виховного завдання.   </vt:lpstr>
      <vt:lpstr> ВИПРАВ І ЗАПИШИ ПРАВИЛЬНО   Фізичні вправи – це рухові вправи, за допомогою яких вирішуються освітні завдання (освітні, виховні й оздоровчі) і підпорядковуються його закономірностям. </vt:lpstr>
      <vt:lpstr>Слайд 6</vt:lpstr>
      <vt:lpstr> ЗАПИШІТЬ ПРАВИЛЬНО!!! .</vt:lpstr>
      <vt:lpstr>ПЕРЕСТАВ І ЗАПИШИ ПРАВИЛЬНО те, що у дужках!</vt:lpstr>
      <vt:lpstr>Перестав правильно!!!</vt:lpstr>
      <vt:lpstr>ВИПРАВ І ЗАПИШИ ПРАВИЛЬНО! </vt:lpstr>
      <vt:lpstr>  ДОПОВНИ!</vt:lpstr>
      <vt:lpstr>ДОПОВНИ!</vt:lpstr>
      <vt:lpstr>ДОПОВНИ!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Дякую ВСІМ! ДОМАШНЄ ЗАВДАННЯ –           пройти тестування в системі МУДЛ!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userznu</dc:creator>
  <cp:lastModifiedBy>User</cp:lastModifiedBy>
  <cp:revision>4</cp:revision>
  <dcterms:created xsi:type="dcterms:W3CDTF">2019-03-13T13:13:45Z</dcterms:created>
  <dcterms:modified xsi:type="dcterms:W3CDTF">2019-03-14T08:55:44Z</dcterms:modified>
</cp:coreProperties>
</file>