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sldIdLst>
    <p:sldId id="256" r:id="rId2"/>
    <p:sldId id="315" r:id="rId3"/>
    <p:sldId id="289" r:id="rId4"/>
    <p:sldId id="259" r:id="rId5"/>
    <p:sldId id="260" r:id="rId6"/>
    <p:sldId id="275" r:id="rId7"/>
    <p:sldId id="274" r:id="rId8"/>
    <p:sldId id="276" r:id="rId9"/>
    <p:sldId id="277" r:id="rId10"/>
    <p:sldId id="281" r:id="rId11"/>
    <p:sldId id="291" r:id="rId12"/>
    <p:sldId id="294" r:id="rId13"/>
    <p:sldId id="316" r:id="rId14"/>
    <p:sldId id="317" r:id="rId15"/>
    <p:sldId id="303" r:id="rId16"/>
    <p:sldId id="304" r:id="rId17"/>
    <p:sldId id="305" r:id="rId18"/>
    <p:sldId id="306" r:id="rId19"/>
    <p:sldId id="311" r:id="rId20"/>
    <p:sldId id="307" r:id="rId21"/>
    <p:sldId id="308" r:id="rId22"/>
    <p:sldId id="309" r:id="rId23"/>
    <p:sldId id="310" r:id="rId24"/>
    <p:sldId id="312" r:id="rId25"/>
    <p:sldId id="314" r:id="rId26"/>
    <p:sldId id="295" r:id="rId27"/>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Егор Жир"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84" y="2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5"/>
          <p:cNvGrpSpPr>
            <a:grpSpLocks/>
          </p:cNvGrpSpPr>
          <p:nvPr/>
        </p:nvGrpSpPr>
        <p:grpSpPr bwMode="auto">
          <a:xfrm>
            <a:off x="0" y="-7938"/>
            <a:ext cx="12192000" cy="6865938"/>
            <a:chOff x="0" y="-8467"/>
            <a:chExt cx="12192000" cy="6866467"/>
          </a:xfrm>
        </p:grpSpPr>
        <p:sp>
          <p:nvSpPr>
            <p:cNvPr id="5" name="Freeform 14"/>
            <p:cNvSpPr/>
            <p:nvPr/>
          </p:nvSpPr>
          <p:spPr>
            <a:xfrm>
              <a:off x="0" y="-8467"/>
              <a:ext cx="863600" cy="569797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6" name="Straight Connector 18"/>
            <p:cNvCxnSpPr/>
            <p:nvPr/>
          </p:nvCxnSpPr>
          <p:spPr>
            <a:xfrm>
              <a:off x="9371013" y="-528"/>
              <a:ext cx="1219200" cy="685852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9"/>
            <p:cNvCxnSpPr/>
            <p:nvPr/>
          </p:nvCxnSpPr>
          <p:spPr>
            <a:xfrm flipH="1">
              <a:off x="7424738" y="3681168"/>
              <a:ext cx="4764087" cy="317683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8"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Isosceles Triangle 22"/>
            <p:cNvSpPr/>
            <p:nvPr/>
          </p:nvSpPr>
          <p:spPr>
            <a:xfrm>
              <a:off x="8932863" y="3047706"/>
              <a:ext cx="3259137" cy="381029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26"/>
            <p:cNvSpPr/>
            <p:nvPr/>
          </p:nvSpPr>
          <p:spPr>
            <a:xfrm>
              <a:off x="10371138" y="3589086"/>
              <a:ext cx="1817687" cy="326891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15" name="Date Placeholder 3"/>
          <p:cNvSpPr>
            <a:spLocks noGrp="1"/>
          </p:cNvSpPr>
          <p:nvPr>
            <p:ph type="dt" sz="half" idx="10"/>
          </p:nvPr>
        </p:nvSpPr>
        <p:spPr/>
        <p:txBody>
          <a:bodyPr/>
          <a:lstStyle>
            <a:lvl1pPr>
              <a:defRPr/>
            </a:lvl1pPr>
          </a:lstStyle>
          <a:p>
            <a:pPr>
              <a:defRPr/>
            </a:pPr>
            <a:fld id="{C902BF4F-4A24-4A08-975E-B7520BA488E1}" type="datetimeFigureOut">
              <a:rPr lang="x-none"/>
              <a:pPr>
                <a:defRPr/>
              </a:pPr>
              <a:t>25.03.2019</a:t>
            </a:fld>
            <a:endParaRPr lang="x-none"/>
          </a:p>
        </p:txBody>
      </p:sp>
      <p:sp>
        <p:nvSpPr>
          <p:cNvPr id="16" name="Footer Placeholder 4"/>
          <p:cNvSpPr>
            <a:spLocks noGrp="1"/>
          </p:cNvSpPr>
          <p:nvPr>
            <p:ph type="ftr" sz="quarter" idx="11"/>
          </p:nvPr>
        </p:nvSpPr>
        <p:spPr/>
        <p:txBody>
          <a:bodyPr/>
          <a:lstStyle>
            <a:lvl1pPr>
              <a:defRPr/>
            </a:lvl1pPr>
          </a:lstStyle>
          <a:p>
            <a:pPr>
              <a:defRPr/>
            </a:pPr>
            <a:endParaRPr lang="x-none"/>
          </a:p>
        </p:txBody>
      </p:sp>
      <p:sp>
        <p:nvSpPr>
          <p:cNvPr id="17" name="Slide Number Placeholder 5"/>
          <p:cNvSpPr>
            <a:spLocks noGrp="1"/>
          </p:cNvSpPr>
          <p:nvPr>
            <p:ph type="sldNum" sz="quarter" idx="12"/>
          </p:nvPr>
        </p:nvSpPr>
        <p:spPr/>
        <p:txBody>
          <a:bodyPr/>
          <a:lstStyle>
            <a:lvl1pPr>
              <a:defRPr/>
            </a:lvl1pPr>
          </a:lstStyle>
          <a:p>
            <a:pPr>
              <a:defRPr/>
            </a:pPr>
            <a:fld id="{B1101311-6F65-4108-87C7-AA3B34F60E80}" type="slidenum">
              <a:rPr lang="x-none"/>
              <a:pPr>
                <a:defRPr/>
              </a:pPr>
              <a:t>‹#›</a:t>
            </a:fld>
            <a:endParaRPr lang="x-non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lvl1pPr>
          </a:lstStyle>
          <a:p>
            <a:pPr>
              <a:defRPr/>
            </a:pPr>
            <a:fld id="{B32FB229-0882-4964-94D4-A9BBC155CA24}" type="datetimeFigureOut">
              <a:rPr lang="x-none"/>
              <a:pPr>
                <a:defRPr/>
              </a:pPr>
              <a:t>25.03.2019</a:t>
            </a:fld>
            <a:endParaRPr lang="x-none"/>
          </a:p>
        </p:txBody>
      </p:sp>
      <p:sp>
        <p:nvSpPr>
          <p:cNvPr id="5" name="Footer Placeholder 4"/>
          <p:cNvSpPr>
            <a:spLocks noGrp="1"/>
          </p:cNvSpPr>
          <p:nvPr>
            <p:ph type="ftr" sz="quarter" idx="11"/>
          </p:nvPr>
        </p:nvSpPr>
        <p:spPr/>
        <p:txBody>
          <a:bodyPr/>
          <a:lstStyle>
            <a:lvl1pPr>
              <a:defRPr/>
            </a:lvl1pPr>
          </a:lstStyle>
          <a:p>
            <a:pPr>
              <a:defRPr/>
            </a:pPr>
            <a:endParaRPr lang="x-none"/>
          </a:p>
        </p:txBody>
      </p:sp>
      <p:sp>
        <p:nvSpPr>
          <p:cNvPr id="6" name="Slide Number Placeholder 5"/>
          <p:cNvSpPr>
            <a:spLocks noGrp="1"/>
          </p:cNvSpPr>
          <p:nvPr>
            <p:ph type="sldNum" sz="quarter" idx="12"/>
          </p:nvPr>
        </p:nvSpPr>
        <p:spPr/>
        <p:txBody>
          <a:bodyPr/>
          <a:lstStyle>
            <a:lvl1pPr>
              <a:defRPr/>
            </a:lvl1pPr>
          </a:lstStyle>
          <a:p>
            <a:pPr>
              <a:defRPr/>
            </a:pPr>
            <a:fld id="{57103671-9CD3-417D-9771-3D60AE4D7B18}" type="slidenum">
              <a:rPr lang="x-none"/>
              <a:pPr>
                <a:defRPr/>
              </a:pPr>
              <a:t>‹#›</a:t>
            </a:fld>
            <a:endParaRPr 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6"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7" name="Date Placeholder 3"/>
          <p:cNvSpPr>
            <a:spLocks noGrp="1"/>
          </p:cNvSpPr>
          <p:nvPr>
            <p:ph type="dt" sz="half" idx="14"/>
          </p:nvPr>
        </p:nvSpPr>
        <p:spPr/>
        <p:txBody>
          <a:bodyPr/>
          <a:lstStyle>
            <a:lvl1pPr>
              <a:defRPr/>
            </a:lvl1pPr>
          </a:lstStyle>
          <a:p>
            <a:pPr>
              <a:defRPr/>
            </a:pPr>
            <a:fld id="{5E78FBAA-7201-496C-ADAD-B09FED9D44C6}" type="datetimeFigureOut">
              <a:rPr lang="x-none"/>
              <a:pPr>
                <a:defRPr/>
              </a:pPr>
              <a:t>25.03.2019</a:t>
            </a:fld>
            <a:endParaRPr lang="x-none"/>
          </a:p>
        </p:txBody>
      </p:sp>
      <p:sp>
        <p:nvSpPr>
          <p:cNvPr id="8" name="Footer Placeholder 4"/>
          <p:cNvSpPr>
            <a:spLocks noGrp="1"/>
          </p:cNvSpPr>
          <p:nvPr>
            <p:ph type="ftr" sz="quarter" idx="15"/>
          </p:nvPr>
        </p:nvSpPr>
        <p:spPr/>
        <p:txBody>
          <a:bodyPr/>
          <a:lstStyle>
            <a:lvl1pPr>
              <a:defRPr/>
            </a:lvl1pPr>
          </a:lstStyle>
          <a:p>
            <a:pPr>
              <a:defRPr/>
            </a:pPr>
            <a:endParaRPr lang="x-none"/>
          </a:p>
        </p:txBody>
      </p:sp>
      <p:sp>
        <p:nvSpPr>
          <p:cNvPr id="9" name="Slide Number Placeholder 5"/>
          <p:cNvSpPr>
            <a:spLocks noGrp="1"/>
          </p:cNvSpPr>
          <p:nvPr>
            <p:ph type="sldNum" sz="quarter" idx="16"/>
          </p:nvPr>
        </p:nvSpPr>
        <p:spPr/>
        <p:txBody>
          <a:bodyPr/>
          <a:lstStyle>
            <a:lvl1pPr>
              <a:defRPr/>
            </a:lvl1pPr>
          </a:lstStyle>
          <a:p>
            <a:pPr>
              <a:defRPr/>
            </a:pPr>
            <a:fld id="{BBBB611C-F01D-4D50-A782-44D5A5E22B4A}" type="slidenum">
              <a:rPr lang="x-none"/>
              <a:pPr>
                <a:defRPr/>
              </a:pPr>
              <a:t>‹#›</a:t>
            </a:fld>
            <a:endParaRPr lang="x-non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lvl1pPr>
          </a:lstStyle>
          <a:p>
            <a:pPr>
              <a:defRPr/>
            </a:pPr>
            <a:fld id="{D5543950-484E-4F33-B75E-33EF964BB7E7}" type="datetimeFigureOut">
              <a:rPr lang="x-none"/>
              <a:pPr>
                <a:defRPr/>
              </a:pPr>
              <a:t>25.03.2019</a:t>
            </a:fld>
            <a:endParaRPr lang="x-none"/>
          </a:p>
        </p:txBody>
      </p:sp>
      <p:sp>
        <p:nvSpPr>
          <p:cNvPr id="5" name="Footer Placeholder 4"/>
          <p:cNvSpPr>
            <a:spLocks noGrp="1"/>
          </p:cNvSpPr>
          <p:nvPr>
            <p:ph type="ftr" sz="quarter" idx="11"/>
          </p:nvPr>
        </p:nvSpPr>
        <p:spPr/>
        <p:txBody>
          <a:bodyPr/>
          <a:lstStyle>
            <a:lvl1pPr>
              <a:defRPr/>
            </a:lvl1pPr>
          </a:lstStyle>
          <a:p>
            <a:pPr>
              <a:defRPr/>
            </a:pPr>
            <a:endParaRPr lang="x-none"/>
          </a:p>
        </p:txBody>
      </p:sp>
      <p:sp>
        <p:nvSpPr>
          <p:cNvPr id="6" name="Slide Number Placeholder 5"/>
          <p:cNvSpPr>
            <a:spLocks noGrp="1"/>
          </p:cNvSpPr>
          <p:nvPr>
            <p:ph type="sldNum" sz="quarter" idx="12"/>
          </p:nvPr>
        </p:nvSpPr>
        <p:spPr/>
        <p:txBody>
          <a:bodyPr/>
          <a:lstStyle>
            <a:lvl1pPr>
              <a:defRPr/>
            </a:lvl1pPr>
          </a:lstStyle>
          <a:p>
            <a:pPr>
              <a:defRPr/>
            </a:pPr>
            <a:fld id="{3BD0373C-0E31-4A80-ADEE-1B5C6702C686}" type="slidenum">
              <a:rPr lang="x-none"/>
              <a:pPr>
                <a:defRPr/>
              </a:pPr>
              <a:t>‹#›</a:t>
            </a:fld>
            <a:endParaRPr lang="x-non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6"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7" name="Date Placeholder 3"/>
          <p:cNvSpPr>
            <a:spLocks noGrp="1"/>
          </p:cNvSpPr>
          <p:nvPr>
            <p:ph type="dt" sz="half" idx="14"/>
          </p:nvPr>
        </p:nvSpPr>
        <p:spPr/>
        <p:txBody>
          <a:bodyPr/>
          <a:lstStyle>
            <a:lvl1pPr>
              <a:defRPr/>
            </a:lvl1pPr>
          </a:lstStyle>
          <a:p>
            <a:pPr>
              <a:defRPr/>
            </a:pPr>
            <a:fld id="{59128A95-6A9F-496A-BC3B-E4C0B2A8FD18}" type="datetimeFigureOut">
              <a:rPr lang="x-none"/>
              <a:pPr>
                <a:defRPr/>
              </a:pPr>
              <a:t>25.03.2019</a:t>
            </a:fld>
            <a:endParaRPr lang="x-none"/>
          </a:p>
        </p:txBody>
      </p:sp>
      <p:sp>
        <p:nvSpPr>
          <p:cNvPr id="8" name="Footer Placeholder 4"/>
          <p:cNvSpPr>
            <a:spLocks noGrp="1"/>
          </p:cNvSpPr>
          <p:nvPr>
            <p:ph type="ftr" sz="quarter" idx="15"/>
          </p:nvPr>
        </p:nvSpPr>
        <p:spPr/>
        <p:txBody>
          <a:bodyPr/>
          <a:lstStyle>
            <a:lvl1pPr>
              <a:defRPr/>
            </a:lvl1pPr>
          </a:lstStyle>
          <a:p>
            <a:pPr>
              <a:defRPr/>
            </a:pPr>
            <a:endParaRPr lang="x-none"/>
          </a:p>
        </p:txBody>
      </p:sp>
      <p:sp>
        <p:nvSpPr>
          <p:cNvPr id="9" name="Slide Number Placeholder 5"/>
          <p:cNvSpPr>
            <a:spLocks noGrp="1"/>
          </p:cNvSpPr>
          <p:nvPr>
            <p:ph type="sldNum" sz="quarter" idx="16"/>
          </p:nvPr>
        </p:nvSpPr>
        <p:spPr/>
        <p:txBody>
          <a:bodyPr/>
          <a:lstStyle>
            <a:lvl1pPr>
              <a:defRPr/>
            </a:lvl1pPr>
          </a:lstStyle>
          <a:p>
            <a:pPr>
              <a:defRPr/>
            </a:pPr>
            <a:fld id="{E6887EDD-9DE9-4EF6-9D86-9A4E41297362}" type="slidenum">
              <a:rPr lang="x-none"/>
              <a:pPr>
                <a:defRPr/>
              </a:pPr>
              <a:t>‹#›</a:t>
            </a:fld>
            <a:endParaRPr lang="x-non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5" name="Date Placeholder 3"/>
          <p:cNvSpPr>
            <a:spLocks noGrp="1"/>
          </p:cNvSpPr>
          <p:nvPr>
            <p:ph type="dt" sz="half" idx="14"/>
          </p:nvPr>
        </p:nvSpPr>
        <p:spPr/>
        <p:txBody>
          <a:bodyPr/>
          <a:lstStyle>
            <a:lvl1pPr>
              <a:defRPr/>
            </a:lvl1pPr>
          </a:lstStyle>
          <a:p>
            <a:pPr>
              <a:defRPr/>
            </a:pPr>
            <a:fld id="{16B8FEB3-97A7-4EDE-9AEF-C88697A62424}" type="datetimeFigureOut">
              <a:rPr lang="x-none"/>
              <a:pPr>
                <a:defRPr/>
              </a:pPr>
              <a:t>25.03.2019</a:t>
            </a:fld>
            <a:endParaRPr lang="x-none"/>
          </a:p>
        </p:txBody>
      </p:sp>
      <p:sp>
        <p:nvSpPr>
          <p:cNvPr id="6" name="Footer Placeholder 4"/>
          <p:cNvSpPr>
            <a:spLocks noGrp="1"/>
          </p:cNvSpPr>
          <p:nvPr>
            <p:ph type="ftr" sz="quarter" idx="15"/>
          </p:nvPr>
        </p:nvSpPr>
        <p:spPr/>
        <p:txBody>
          <a:bodyPr/>
          <a:lstStyle>
            <a:lvl1pPr>
              <a:defRPr/>
            </a:lvl1pPr>
          </a:lstStyle>
          <a:p>
            <a:pPr>
              <a:defRPr/>
            </a:pPr>
            <a:endParaRPr lang="x-none"/>
          </a:p>
        </p:txBody>
      </p:sp>
      <p:sp>
        <p:nvSpPr>
          <p:cNvPr id="7" name="Slide Number Placeholder 5"/>
          <p:cNvSpPr>
            <a:spLocks noGrp="1"/>
          </p:cNvSpPr>
          <p:nvPr>
            <p:ph type="sldNum" sz="quarter" idx="16"/>
          </p:nvPr>
        </p:nvSpPr>
        <p:spPr/>
        <p:txBody>
          <a:bodyPr/>
          <a:lstStyle>
            <a:lvl1pPr>
              <a:defRPr/>
            </a:lvl1pPr>
          </a:lstStyle>
          <a:p>
            <a:pPr>
              <a:defRPr/>
            </a:pPr>
            <a:fld id="{8F0EACFA-286F-42BE-A550-8A2613E793E2}" type="slidenum">
              <a:rPr lang="x-none"/>
              <a:pPr>
                <a:defRPr/>
              </a:pPr>
              <a:t>‹#›</a:t>
            </a:fld>
            <a:endParaRPr lang="x-non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7BAE1FAB-663C-4AD0-A0F8-73F3F3DCCDEB}" type="datetimeFigureOut">
              <a:rPr lang="x-none"/>
              <a:pPr>
                <a:defRPr/>
              </a:pPr>
              <a:t>25.03.2019</a:t>
            </a:fld>
            <a:endParaRPr lang="x-none"/>
          </a:p>
        </p:txBody>
      </p:sp>
      <p:sp>
        <p:nvSpPr>
          <p:cNvPr id="5" name="Footer Placeholder 4"/>
          <p:cNvSpPr>
            <a:spLocks noGrp="1"/>
          </p:cNvSpPr>
          <p:nvPr>
            <p:ph type="ftr" sz="quarter" idx="11"/>
          </p:nvPr>
        </p:nvSpPr>
        <p:spPr/>
        <p:txBody>
          <a:bodyPr/>
          <a:lstStyle>
            <a:lvl1pPr>
              <a:defRPr/>
            </a:lvl1pPr>
          </a:lstStyle>
          <a:p>
            <a:pPr>
              <a:defRPr/>
            </a:pPr>
            <a:endParaRPr lang="x-none"/>
          </a:p>
        </p:txBody>
      </p:sp>
      <p:sp>
        <p:nvSpPr>
          <p:cNvPr id="6" name="Slide Number Placeholder 5"/>
          <p:cNvSpPr>
            <a:spLocks noGrp="1"/>
          </p:cNvSpPr>
          <p:nvPr>
            <p:ph type="sldNum" sz="quarter" idx="12"/>
          </p:nvPr>
        </p:nvSpPr>
        <p:spPr/>
        <p:txBody>
          <a:bodyPr/>
          <a:lstStyle>
            <a:lvl1pPr>
              <a:defRPr/>
            </a:lvl1pPr>
          </a:lstStyle>
          <a:p>
            <a:pPr>
              <a:defRPr/>
            </a:pPr>
            <a:fld id="{27AF44AD-079C-46A6-BD05-5805FBCF7A42}" type="slidenum">
              <a:rPr lang="x-none"/>
              <a:pPr>
                <a:defRPr/>
              </a:pPr>
              <a:t>‹#›</a:t>
            </a:fld>
            <a:endParaRPr lang="x-non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8E47C77C-6F30-4DB6-A66B-E46A51E8498F}" type="datetimeFigureOut">
              <a:rPr lang="x-none"/>
              <a:pPr>
                <a:defRPr/>
              </a:pPr>
              <a:t>25.03.2019</a:t>
            </a:fld>
            <a:endParaRPr lang="x-none"/>
          </a:p>
        </p:txBody>
      </p:sp>
      <p:sp>
        <p:nvSpPr>
          <p:cNvPr id="5" name="Footer Placeholder 4"/>
          <p:cNvSpPr>
            <a:spLocks noGrp="1"/>
          </p:cNvSpPr>
          <p:nvPr>
            <p:ph type="ftr" sz="quarter" idx="11"/>
          </p:nvPr>
        </p:nvSpPr>
        <p:spPr/>
        <p:txBody>
          <a:bodyPr/>
          <a:lstStyle>
            <a:lvl1pPr>
              <a:defRPr/>
            </a:lvl1pPr>
          </a:lstStyle>
          <a:p>
            <a:pPr>
              <a:defRPr/>
            </a:pPr>
            <a:endParaRPr lang="x-none"/>
          </a:p>
        </p:txBody>
      </p:sp>
      <p:sp>
        <p:nvSpPr>
          <p:cNvPr id="6" name="Slide Number Placeholder 5"/>
          <p:cNvSpPr>
            <a:spLocks noGrp="1"/>
          </p:cNvSpPr>
          <p:nvPr>
            <p:ph type="sldNum" sz="quarter" idx="12"/>
          </p:nvPr>
        </p:nvSpPr>
        <p:spPr/>
        <p:txBody>
          <a:bodyPr/>
          <a:lstStyle>
            <a:lvl1pPr>
              <a:defRPr/>
            </a:lvl1pPr>
          </a:lstStyle>
          <a:p>
            <a:pPr>
              <a:defRPr/>
            </a:pPr>
            <a:fld id="{400A8DC4-6BC8-42C1-8EEF-D0F49EEA1F14}" type="slidenum">
              <a:rPr lang="x-none"/>
              <a:pPr>
                <a:defRPr/>
              </a:pPr>
              <a:t>‹#›</a:t>
            </a:fld>
            <a:endParaRPr lang="x-non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608B1C5C-803B-4109-AE0E-0AD707698B61}" type="datetimeFigureOut">
              <a:rPr lang="x-none"/>
              <a:pPr>
                <a:defRPr/>
              </a:pPr>
              <a:t>25.03.2019</a:t>
            </a:fld>
            <a:endParaRPr lang="x-none"/>
          </a:p>
        </p:txBody>
      </p:sp>
      <p:sp>
        <p:nvSpPr>
          <p:cNvPr id="5" name="Footer Placeholder 4"/>
          <p:cNvSpPr>
            <a:spLocks noGrp="1"/>
          </p:cNvSpPr>
          <p:nvPr>
            <p:ph type="ftr" sz="quarter" idx="11"/>
          </p:nvPr>
        </p:nvSpPr>
        <p:spPr/>
        <p:txBody>
          <a:bodyPr/>
          <a:lstStyle>
            <a:lvl1pPr>
              <a:defRPr/>
            </a:lvl1pPr>
          </a:lstStyle>
          <a:p>
            <a:pPr>
              <a:defRPr/>
            </a:pPr>
            <a:endParaRPr lang="x-none"/>
          </a:p>
        </p:txBody>
      </p:sp>
      <p:sp>
        <p:nvSpPr>
          <p:cNvPr id="6" name="Slide Number Placeholder 5"/>
          <p:cNvSpPr>
            <a:spLocks noGrp="1"/>
          </p:cNvSpPr>
          <p:nvPr>
            <p:ph type="sldNum" sz="quarter" idx="12"/>
          </p:nvPr>
        </p:nvSpPr>
        <p:spPr/>
        <p:txBody>
          <a:bodyPr/>
          <a:lstStyle>
            <a:lvl1pPr>
              <a:defRPr/>
            </a:lvl1pPr>
          </a:lstStyle>
          <a:p>
            <a:pPr>
              <a:defRPr/>
            </a:pPr>
            <a:fld id="{B36FD360-9F23-4665-92F4-04D9534D6219}" type="slidenum">
              <a:rPr lang="x-none"/>
              <a:pPr>
                <a:defRPr/>
              </a:pPr>
              <a:t>‹#›</a:t>
            </a:fld>
            <a:endParaRPr lang="x-non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lvl1pPr>
          </a:lstStyle>
          <a:p>
            <a:pPr>
              <a:defRPr/>
            </a:pPr>
            <a:fld id="{2062028F-AE6D-49B8-BD31-F1843F736F1E}" type="datetimeFigureOut">
              <a:rPr lang="x-none"/>
              <a:pPr>
                <a:defRPr/>
              </a:pPr>
              <a:t>25.03.2019</a:t>
            </a:fld>
            <a:endParaRPr lang="x-none"/>
          </a:p>
        </p:txBody>
      </p:sp>
      <p:sp>
        <p:nvSpPr>
          <p:cNvPr id="5" name="Footer Placeholder 4"/>
          <p:cNvSpPr>
            <a:spLocks noGrp="1"/>
          </p:cNvSpPr>
          <p:nvPr>
            <p:ph type="ftr" sz="quarter" idx="11"/>
          </p:nvPr>
        </p:nvSpPr>
        <p:spPr/>
        <p:txBody>
          <a:bodyPr/>
          <a:lstStyle>
            <a:lvl1pPr>
              <a:defRPr/>
            </a:lvl1pPr>
          </a:lstStyle>
          <a:p>
            <a:pPr>
              <a:defRPr/>
            </a:pPr>
            <a:endParaRPr lang="x-none"/>
          </a:p>
        </p:txBody>
      </p:sp>
      <p:sp>
        <p:nvSpPr>
          <p:cNvPr id="6" name="Slide Number Placeholder 5"/>
          <p:cNvSpPr>
            <a:spLocks noGrp="1"/>
          </p:cNvSpPr>
          <p:nvPr>
            <p:ph type="sldNum" sz="quarter" idx="12"/>
          </p:nvPr>
        </p:nvSpPr>
        <p:spPr/>
        <p:txBody>
          <a:bodyPr/>
          <a:lstStyle>
            <a:lvl1pPr>
              <a:defRPr/>
            </a:lvl1pPr>
          </a:lstStyle>
          <a:p>
            <a:pPr>
              <a:defRPr/>
            </a:pPr>
            <a:fld id="{759FC994-F00E-43A7-95CD-4032B3A3CF54}" type="slidenum">
              <a:rPr lang="x-none"/>
              <a:pPr>
                <a:defRPr/>
              </a:pPr>
              <a:t>‹#›</a:t>
            </a:fld>
            <a:endParaRPr 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AAFB5135-6E15-4A22-9FCB-4687BDBEB3DD}" type="datetimeFigureOut">
              <a:rPr lang="x-none"/>
              <a:pPr>
                <a:defRPr/>
              </a:pPr>
              <a:t>25.03.2019</a:t>
            </a:fld>
            <a:endParaRPr lang="x-none"/>
          </a:p>
        </p:txBody>
      </p:sp>
      <p:sp>
        <p:nvSpPr>
          <p:cNvPr id="6" name="Footer Placeholder 4"/>
          <p:cNvSpPr>
            <a:spLocks noGrp="1"/>
          </p:cNvSpPr>
          <p:nvPr>
            <p:ph type="ftr" sz="quarter" idx="11"/>
          </p:nvPr>
        </p:nvSpPr>
        <p:spPr/>
        <p:txBody>
          <a:bodyPr/>
          <a:lstStyle>
            <a:lvl1pPr>
              <a:defRPr/>
            </a:lvl1pPr>
          </a:lstStyle>
          <a:p>
            <a:pPr>
              <a:defRPr/>
            </a:pPr>
            <a:endParaRPr lang="x-none"/>
          </a:p>
        </p:txBody>
      </p:sp>
      <p:sp>
        <p:nvSpPr>
          <p:cNvPr id="7" name="Slide Number Placeholder 5"/>
          <p:cNvSpPr>
            <a:spLocks noGrp="1"/>
          </p:cNvSpPr>
          <p:nvPr>
            <p:ph type="sldNum" sz="quarter" idx="12"/>
          </p:nvPr>
        </p:nvSpPr>
        <p:spPr/>
        <p:txBody>
          <a:bodyPr/>
          <a:lstStyle>
            <a:lvl1pPr>
              <a:defRPr/>
            </a:lvl1pPr>
          </a:lstStyle>
          <a:p>
            <a:pPr>
              <a:defRPr/>
            </a:pPr>
            <a:fld id="{4455A59E-1D0F-48EA-AEEA-812925D78170}" type="slidenum">
              <a:rPr lang="x-none"/>
              <a:pPr>
                <a:defRPr/>
              </a:pPr>
              <a:t>‹#›</a:t>
            </a:fld>
            <a:endParaRPr 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A08B5968-1BD5-488C-92C6-9BCBD124DC42}" type="datetimeFigureOut">
              <a:rPr lang="x-none"/>
              <a:pPr>
                <a:defRPr/>
              </a:pPr>
              <a:t>25.03.2019</a:t>
            </a:fld>
            <a:endParaRPr lang="x-none"/>
          </a:p>
        </p:txBody>
      </p:sp>
      <p:sp>
        <p:nvSpPr>
          <p:cNvPr id="8" name="Footer Placeholder 4"/>
          <p:cNvSpPr>
            <a:spLocks noGrp="1"/>
          </p:cNvSpPr>
          <p:nvPr>
            <p:ph type="ftr" sz="quarter" idx="11"/>
          </p:nvPr>
        </p:nvSpPr>
        <p:spPr/>
        <p:txBody>
          <a:bodyPr/>
          <a:lstStyle>
            <a:lvl1pPr>
              <a:defRPr/>
            </a:lvl1pPr>
          </a:lstStyle>
          <a:p>
            <a:pPr>
              <a:defRPr/>
            </a:pPr>
            <a:endParaRPr lang="x-none"/>
          </a:p>
        </p:txBody>
      </p:sp>
      <p:sp>
        <p:nvSpPr>
          <p:cNvPr id="9" name="Slide Number Placeholder 5"/>
          <p:cNvSpPr>
            <a:spLocks noGrp="1"/>
          </p:cNvSpPr>
          <p:nvPr>
            <p:ph type="sldNum" sz="quarter" idx="12"/>
          </p:nvPr>
        </p:nvSpPr>
        <p:spPr/>
        <p:txBody>
          <a:bodyPr/>
          <a:lstStyle>
            <a:lvl1pPr>
              <a:defRPr/>
            </a:lvl1pPr>
          </a:lstStyle>
          <a:p>
            <a:pPr>
              <a:defRPr/>
            </a:pPr>
            <a:fld id="{722DF273-2CF4-4839-B24B-730B2254CA4E}" type="slidenum">
              <a:rPr lang="x-none"/>
              <a:pPr>
                <a:defRPr/>
              </a:pPr>
              <a:t>‹#›</a:t>
            </a:fld>
            <a:endParaRPr lang="x-non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1E877A43-18C9-4C78-835D-DAC3CFDDCA1D}" type="datetimeFigureOut">
              <a:rPr lang="x-none"/>
              <a:pPr>
                <a:defRPr/>
              </a:pPr>
              <a:t>25.03.2019</a:t>
            </a:fld>
            <a:endParaRPr lang="x-none"/>
          </a:p>
        </p:txBody>
      </p:sp>
      <p:sp>
        <p:nvSpPr>
          <p:cNvPr id="4" name="Footer Placeholder 4"/>
          <p:cNvSpPr>
            <a:spLocks noGrp="1"/>
          </p:cNvSpPr>
          <p:nvPr>
            <p:ph type="ftr" sz="quarter" idx="11"/>
          </p:nvPr>
        </p:nvSpPr>
        <p:spPr/>
        <p:txBody>
          <a:bodyPr/>
          <a:lstStyle>
            <a:lvl1pPr>
              <a:defRPr/>
            </a:lvl1pPr>
          </a:lstStyle>
          <a:p>
            <a:pPr>
              <a:defRPr/>
            </a:pPr>
            <a:endParaRPr lang="x-none"/>
          </a:p>
        </p:txBody>
      </p:sp>
      <p:sp>
        <p:nvSpPr>
          <p:cNvPr id="5" name="Slide Number Placeholder 5"/>
          <p:cNvSpPr>
            <a:spLocks noGrp="1"/>
          </p:cNvSpPr>
          <p:nvPr>
            <p:ph type="sldNum" sz="quarter" idx="12"/>
          </p:nvPr>
        </p:nvSpPr>
        <p:spPr/>
        <p:txBody>
          <a:bodyPr/>
          <a:lstStyle>
            <a:lvl1pPr>
              <a:defRPr/>
            </a:lvl1pPr>
          </a:lstStyle>
          <a:p>
            <a:pPr>
              <a:defRPr/>
            </a:pPr>
            <a:fld id="{A71031E9-B90E-48D1-BCBA-816AADA5C6B9}" type="slidenum">
              <a:rPr lang="x-none"/>
              <a:pPr>
                <a:defRPr/>
              </a:pPr>
              <a:t>‹#›</a:t>
            </a:fld>
            <a:endParaRPr 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479362-0987-4E2C-A63A-F5F46CFDD37F}" type="datetimeFigureOut">
              <a:rPr lang="x-none"/>
              <a:pPr>
                <a:defRPr/>
              </a:pPr>
              <a:t>25.03.2019</a:t>
            </a:fld>
            <a:endParaRPr lang="x-none"/>
          </a:p>
        </p:txBody>
      </p:sp>
      <p:sp>
        <p:nvSpPr>
          <p:cNvPr id="3" name="Footer Placeholder 4"/>
          <p:cNvSpPr>
            <a:spLocks noGrp="1"/>
          </p:cNvSpPr>
          <p:nvPr>
            <p:ph type="ftr" sz="quarter" idx="11"/>
          </p:nvPr>
        </p:nvSpPr>
        <p:spPr/>
        <p:txBody>
          <a:bodyPr/>
          <a:lstStyle>
            <a:lvl1pPr>
              <a:defRPr/>
            </a:lvl1pPr>
          </a:lstStyle>
          <a:p>
            <a:pPr>
              <a:defRPr/>
            </a:pPr>
            <a:endParaRPr lang="x-none"/>
          </a:p>
        </p:txBody>
      </p:sp>
      <p:sp>
        <p:nvSpPr>
          <p:cNvPr id="4" name="Slide Number Placeholder 5"/>
          <p:cNvSpPr>
            <a:spLocks noGrp="1"/>
          </p:cNvSpPr>
          <p:nvPr>
            <p:ph type="sldNum" sz="quarter" idx="12"/>
          </p:nvPr>
        </p:nvSpPr>
        <p:spPr/>
        <p:txBody>
          <a:bodyPr/>
          <a:lstStyle>
            <a:lvl1pPr>
              <a:defRPr/>
            </a:lvl1pPr>
          </a:lstStyle>
          <a:p>
            <a:pPr>
              <a:defRPr/>
            </a:pPr>
            <a:fld id="{296992FF-DED8-41BB-9831-D1D49B645C5A}" type="slidenum">
              <a:rPr lang="x-none"/>
              <a:pPr>
                <a:defRPr/>
              </a:pPr>
              <a:t>‹#›</a:t>
            </a:fld>
            <a:endParaRPr lang="x-non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1C6C3A93-FE4A-49AD-A4CD-3162DB71A724}" type="datetimeFigureOut">
              <a:rPr lang="x-none"/>
              <a:pPr>
                <a:defRPr/>
              </a:pPr>
              <a:t>25.03.2019</a:t>
            </a:fld>
            <a:endParaRPr lang="x-none"/>
          </a:p>
        </p:txBody>
      </p:sp>
      <p:sp>
        <p:nvSpPr>
          <p:cNvPr id="6" name="Footer Placeholder 4"/>
          <p:cNvSpPr>
            <a:spLocks noGrp="1"/>
          </p:cNvSpPr>
          <p:nvPr>
            <p:ph type="ftr" sz="quarter" idx="11"/>
          </p:nvPr>
        </p:nvSpPr>
        <p:spPr/>
        <p:txBody>
          <a:bodyPr/>
          <a:lstStyle>
            <a:lvl1pPr>
              <a:defRPr/>
            </a:lvl1pPr>
          </a:lstStyle>
          <a:p>
            <a:pPr>
              <a:defRPr/>
            </a:pPr>
            <a:endParaRPr lang="x-none"/>
          </a:p>
        </p:txBody>
      </p:sp>
      <p:sp>
        <p:nvSpPr>
          <p:cNvPr id="7" name="Slide Number Placeholder 5"/>
          <p:cNvSpPr>
            <a:spLocks noGrp="1"/>
          </p:cNvSpPr>
          <p:nvPr>
            <p:ph type="sldNum" sz="quarter" idx="12"/>
          </p:nvPr>
        </p:nvSpPr>
        <p:spPr/>
        <p:txBody>
          <a:bodyPr/>
          <a:lstStyle>
            <a:lvl1pPr>
              <a:defRPr/>
            </a:lvl1pPr>
          </a:lstStyle>
          <a:p>
            <a:pPr>
              <a:defRPr/>
            </a:pPr>
            <a:fld id="{D7DF4F69-2292-44CE-8951-C55EEE2804E0}" type="slidenum">
              <a:rPr lang="x-none"/>
              <a:pPr>
                <a:defRPr/>
              </a:pPr>
              <a:t>‹#›</a:t>
            </a:fld>
            <a:endParaRPr lang="x-non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4F297B05-C8E6-4434-A07D-22D83001FE63}" type="datetimeFigureOut">
              <a:rPr lang="x-none"/>
              <a:pPr>
                <a:defRPr/>
              </a:pPr>
              <a:t>25.03.2019</a:t>
            </a:fld>
            <a:endParaRPr lang="x-none"/>
          </a:p>
        </p:txBody>
      </p:sp>
      <p:sp>
        <p:nvSpPr>
          <p:cNvPr id="6" name="Footer Placeholder 4"/>
          <p:cNvSpPr>
            <a:spLocks noGrp="1"/>
          </p:cNvSpPr>
          <p:nvPr>
            <p:ph type="ftr" sz="quarter" idx="11"/>
          </p:nvPr>
        </p:nvSpPr>
        <p:spPr/>
        <p:txBody>
          <a:bodyPr/>
          <a:lstStyle>
            <a:lvl1pPr>
              <a:defRPr/>
            </a:lvl1pPr>
          </a:lstStyle>
          <a:p>
            <a:pPr>
              <a:defRPr/>
            </a:pPr>
            <a:endParaRPr lang="x-none"/>
          </a:p>
        </p:txBody>
      </p:sp>
      <p:sp>
        <p:nvSpPr>
          <p:cNvPr id="7" name="Slide Number Placeholder 5"/>
          <p:cNvSpPr>
            <a:spLocks noGrp="1"/>
          </p:cNvSpPr>
          <p:nvPr>
            <p:ph type="sldNum" sz="quarter" idx="12"/>
          </p:nvPr>
        </p:nvSpPr>
        <p:spPr/>
        <p:txBody>
          <a:bodyPr/>
          <a:lstStyle>
            <a:lvl1pPr>
              <a:defRPr/>
            </a:lvl1pPr>
          </a:lstStyle>
          <a:p>
            <a:pPr>
              <a:defRPr/>
            </a:pPr>
            <a:fld id="{6B7C517B-0FA2-4640-9C14-A93EE5AB744F}" type="slidenum">
              <a:rPr lang="x-none"/>
              <a:pPr>
                <a:defRPr/>
              </a:pPr>
              <a:t>‹#›</a:t>
            </a:fld>
            <a:endParaRPr lang="x-non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43"/>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2981"/>
              <a:ext cx="449263" cy="2845019"/>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28"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B5950F50-1E46-44DD-A020-2251A5D4194A}" type="datetimeFigureOut">
              <a:rPr lang="x-none"/>
              <a:pPr>
                <a:defRPr/>
              </a:pPr>
              <a:t>25.03.2019</a:t>
            </a:fld>
            <a:endParaRPr lang="x-none"/>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endParaRPr lang="x-none"/>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fontAlgn="auto">
              <a:spcBef>
                <a:spcPts val="0"/>
              </a:spcBef>
              <a:spcAft>
                <a:spcPts val="0"/>
              </a:spcAft>
              <a:defRPr sz="900">
                <a:solidFill>
                  <a:schemeClr val="accent1"/>
                </a:solidFill>
                <a:latin typeface="+mn-lt"/>
              </a:defRPr>
            </a:lvl1pPr>
          </a:lstStyle>
          <a:p>
            <a:pPr>
              <a:defRPr/>
            </a:pPr>
            <a:fld id="{B339B318-B2D2-4FE4-BF95-3CEF6CA97E9B}" type="slidenum">
              <a:rPr lang="x-none"/>
              <a:pPr>
                <a:defRPr/>
              </a:pPr>
              <a:t>‹#›</a:t>
            </a:fld>
            <a:endParaRPr lang="x-none"/>
          </a:p>
        </p:txBody>
      </p:sp>
    </p:spTree>
  </p:cSld>
  <p:clrMap bg1="lt1" tx1="dk1" bg2="lt2" tx2="dk2" accent1="accent1" accent2="accent2" accent3="accent3" accent4="accent4" accent5="accent5" accent6="accent6" hlink="hlink" folHlink="folHlink"/>
  <p:sldLayoutIdLst>
    <p:sldLayoutId id="2147483804" r:id="rId1"/>
    <p:sldLayoutId id="2147483803" r:id="rId2"/>
    <p:sldLayoutId id="2147483802" r:id="rId3"/>
    <p:sldLayoutId id="2147483801" r:id="rId4"/>
    <p:sldLayoutId id="2147483800" r:id="rId5"/>
    <p:sldLayoutId id="2147483799" r:id="rId6"/>
    <p:sldLayoutId id="2147483798" r:id="rId7"/>
    <p:sldLayoutId id="2147483797" r:id="rId8"/>
    <p:sldLayoutId id="2147483796" r:id="rId9"/>
    <p:sldLayoutId id="2147483795" r:id="rId10"/>
    <p:sldLayoutId id="2147483805" r:id="rId11"/>
    <p:sldLayoutId id="2147483794" r:id="rId12"/>
    <p:sldLayoutId id="2147483806" r:id="rId13"/>
    <p:sldLayoutId id="2147483793" r:id="rId14"/>
    <p:sldLayoutId id="2147483792" r:id="rId15"/>
    <p:sldLayoutId id="2147483791" r:id="rId16"/>
  </p:sldLayoutIdLst>
  <p:transition spd="med">
    <p:wheel spokes="8"/>
    <p:sndAc>
      <p:stSnd>
        <p:snd r:embed="rId18" name="chimes.wav"/>
      </p:stSnd>
    </p:sndAc>
  </p:transition>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itchFamily="34" charset="0"/>
        </a:defRPr>
      </a:lvl2pPr>
      <a:lvl3pPr algn="l" defTabSz="457200" rtl="0" eaLnBrk="0" fontAlgn="base" hangingPunct="0">
        <a:spcBef>
          <a:spcPct val="0"/>
        </a:spcBef>
        <a:spcAft>
          <a:spcPct val="0"/>
        </a:spcAft>
        <a:defRPr sz="3600">
          <a:solidFill>
            <a:schemeClr val="accent1"/>
          </a:solidFill>
          <a:latin typeface="Trebuchet MS" pitchFamily="34" charset="0"/>
        </a:defRPr>
      </a:lvl3pPr>
      <a:lvl4pPr algn="l" defTabSz="457200" rtl="0" eaLnBrk="0" fontAlgn="base" hangingPunct="0">
        <a:spcBef>
          <a:spcPct val="0"/>
        </a:spcBef>
        <a:spcAft>
          <a:spcPct val="0"/>
        </a:spcAft>
        <a:defRPr sz="3600">
          <a:solidFill>
            <a:schemeClr val="accent1"/>
          </a:solidFill>
          <a:latin typeface="Trebuchet MS" pitchFamily="34" charset="0"/>
        </a:defRPr>
      </a:lvl4pPr>
      <a:lvl5pPr algn="l" defTabSz="457200" rtl="0" eaLnBrk="0" fontAlgn="base" hangingPunct="0">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ctrTitle"/>
          </p:nvPr>
        </p:nvSpPr>
        <p:spPr>
          <a:xfrm>
            <a:off x="1184275" y="1011238"/>
            <a:ext cx="8653463" cy="617537"/>
          </a:xfrm>
        </p:spPr>
        <p:txBody>
          <a:bodyPr/>
          <a:lstStyle/>
          <a:p>
            <a:pPr algn="ctr" eaLnBrk="1" hangingPunct="1"/>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endParaRPr lang="ru-RU" sz="3200" b="1" smtClean="0">
              <a:solidFill>
                <a:schemeClr val="tx1"/>
              </a:solidFill>
              <a:latin typeface="Times New Roman" pitchFamily="18" charset="0"/>
              <a:cs typeface="Times New Roman" pitchFamily="18" charset="0"/>
            </a:endParaRPr>
          </a:p>
        </p:txBody>
      </p:sp>
      <p:sp>
        <p:nvSpPr>
          <p:cNvPr id="18434" name="Подзаголовок 2"/>
          <p:cNvSpPr>
            <a:spLocks noGrp="1"/>
          </p:cNvSpPr>
          <p:nvPr>
            <p:ph type="subTitle" idx="1"/>
          </p:nvPr>
        </p:nvSpPr>
        <p:spPr>
          <a:xfrm>
            <a:off x="2543175" y="246063"/>
            <a:ext cx="7140575" cy="5592762"/>
          </a:xfrm>
        </p:spPr>
        <p:txBody>
          <a:bodyPr/>
          <a:lstStyle/>
          <a:p>
            <a:pPr algn="ctr" eaLnBrk="1" hangingPunct="1"/>
            <a:r>
              <a:rPr lang="ru-RU" sz="2000" b="1" smtClean="0">
                <a:solidFill>
                  <a:schemeClr val="tx1"/>
                </a:solidFill>
                <a:latin typeface="Times New Roman" pitchFamily="18" charset="0"/>
                <a:cs typeface="Times New Roman" pitchFamily="18" charset="0"/>
              </a:rPr>
              <a:t>ТЕОРІЯ І МЕТОДИКА ФІЗИЧНОГО ВИХОВАННЯ </a:t>
            </a:r>
          </a:p>
          <a:p>
            <a:pPr algn="ctr" eaLnBrk="1" hangingPunct="1"/>
            <a:r>
              <a:rPr lang="ru-RU" sz="2000" b="1" smtClean="0">
                <a:solidFill>
                  <a:schemeClr val="tx1"/>
                </a:solidFill>
                <a:latin typeface="Times New Roman" pitchFamily="18" charset="0"/>
                <a:cs typeface="Times New Roman" pitchFamily="18" charset="0"/>
              </a:rPr>
              <a:t>(ЗАГАЛЬНІ ОСНОВИ) </a:t>
            </a:r>
          </a:p>
          <a:p>
            <a:pPr algn="l" eaLnBrk="1" hangingPunct="1"/>
            <a:r>
              <a:rPr lang="ru-RU" smtClean="0">
                <a:solidFill>
                  <a:schemeClr val="tx1"/>
                </a:solidFill>
                <a:latin typeface="Times New Roman" pitchFamily="18" charset="0"/>
                <a:cs typeface="Times New Roman" pitchFamily="18" charset="0"/>
              </a:rPr>
              <a:t> </a:t>
            </a:r>
          </a:p>
          <a:p>
            <a:pPr algn="l" eaLnBrk="1" hangingPunct="1"/>
            <a:r>
              <a:rPr lang="ru-RU" sz="2800" smtClean="0">
                <a:solidFill>
                  <a:schemeClr val="tx1"/>
                </a:solidFill>
                <a:latin typeface="Times New Roman" pitchFamily="18" charset="0"/>
                <a:cs typeface="Times New Roman" pitchFamily="18" charset="0"/>
              </a:rPr>
              <a:t>ТЕМА 3</a:t>
            </a:r>
          </a:p>
          <a:p>
            <a:pPr algn="l" eaLnBrk="1" hangingPunct="1"/>
            <a:r>
              <a:rPr lang="ru-RU" sz="2800" smtClean="0">
                <a:solidFill>
                  <a:schemeClr val="tx1"/>
                </a:solidFill>
                <a:latin typeface="Times New Roman" pitchFamily="18" charset="0"/>
                <a:cs typeface="Times New Roman" pitchFamily="18" charset="0"/>
              </a:rPr>
              <a:t>Основи навчання у фізичному вихованні</a:t>
            </a:r>
          </a:p>
          <a:p>
            <a:pPr algn="ctr" eaLnBrk="1" hangingPunct="1"/>
            <a:r>
              <a:rPr lang="ru-RU" sz="2800" smtClean="0">
                <a:solidFill>
                  <a:schemeClr val="tx1"/>
                </a:solidFill>
                <a:latin typeface="Times New Roman" pitchFamily="18" charset="0"/>
                <a:cs typeface="Times New Roman" pitchFamily="18" charset="0"/>
              </a:rPr>
              <a:t> </a:t>
            </a:r>
            <a:endParaRPr lang="ru-RU" sz="3000" b="1" i="1" smtClean="0">
              <a:solidFill>
                <a:schemeClr val="tx1"/>
              </a:solidFill>
              <a:latin typeface="Times New Roman" pitchFamily="18" charset="0"/>
              <a:cs typeface="Times New Roman" pitchFamily="18" charset="0"/>
            </a:endParaRPr>
          </a:p>
        </p:txBody>
      </p:sp>
      <p:pic>
        <p:nvPicPr>
          <p:cNvPr id="18435" name="Рисунок 4"/>
          <p:cNvPicPr>
            <a:picLocks noChangeAspect="1"/>
          </p:cNvPicPr>
          <p:nvPr/>
        </p:nvPicPr>
        <p:blipFill>
          <a:blip r:embed="rId3"/>
          <a:srcRect/>
          <a:stretch>
            <a:fillRect/>
          </a:stretch>
        </p:blipFill>
        <p:spPr bwMode="auto">
          <a:xfrm>
            <a:off x="309563" y="2052638"/>
            <a:ext cx="2233612" cy="2238375"/>
          </a:xfrm>
          <a:prstGeom prst="rect">
            <a:avLst/>
          </a:prstGeom>
          <a:noFill/>
          <a:ln w="9525">
            <a:noFill/>
            <a:miter lim="800000"/>
            <a:headEnd/>
            <a:tailEnd/>
          </a:ln>
        </p:spPr>
      </p:pic>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p:txBody>
          <a:bodyPr/>
          <a:lstStyle/>
          <a:p>
            <a:pPr algn="ctr" eaLnBrk="1" hangingPunct="1"/>
            <a:r>
              <a:rPr lang="uk-UA" sz="2800" b="1" i="1" smtClean="0"/>
              <a:t>РОЗСТАВ ПРАВИЛЬНО!</a:t>
            </a:r>
            <a:br>
              <a:rPr lang="uk-UA" sz="2800" b="1" i="1" smtClean="0"/>
            </a:br>
            <a:r>
              <a:rPr lang="uk-UA" sz="2800" smtClean="0"/>
              <a:t>Процес формування рухових навичок умовно розділяється на три фази:</a:t>
            </a:r>
            <a:br>
              <a:rPr lang="uk-UA" sz="2800" smtClean="0"/>
            </a:br>
            <a:r>
              <a:rPr lang="uk-UA" sz="2800" smtClean="0"/>
              <a:t>навпроти кожного визначення написати цифру у порядку змін фаз при формуванні рухових навичок:</a:t>
            </a:r>
            <a:br>
              <a:rPr lang="uk-UA" sz="2800" smtClean="0"/>
            </a:br>
            <a:endParaRPr lang="ru-RU" sz="2800" smtClean="0"/>
          </a:p>
        </p:txBody>
      </p:sp>
      <p:sp>
        <p:nvSpPr>
          <p:cNvPr id="27650" name="Объект 2"/>
          <p:cNvSpPr>
            <a:spLocks noGrp="1"/>
          </p:cNvSpPr>
          <p:nvPr>
            <p:ph sz="half" idx="1"/>
          </p:nvPr>
        </p:nvSpPr>
        <p:spPr>
          <a:xfrm>
            <a:off x="282575" y="3057525"/>
            <a:ext cx="4864100" cy="3800475"/>
          </a:xfrm>
        </p:spPr>
        <p:txBody>
          <a:bodyPr/>
          <a:lstStyle/>
          <a:p>
            <a:pPr algn="ctr" eaLnBrk="1" hangingPunct="1"/>
            <a:r>
              <a:rPr lang="uk-UA" sz="2800" smtClean="0">
                <a:latin typeface="Arial" charset="0"/>
              </a:rPr>
              <a:t>1</a:t>
            </a:r>
          </a:p>
          <a:p>
            <a:pPr eaLnBrk="1" hangingPunct="1"/>
            <a:r>
              <a:rPr lang="uk-UA" sz="3200" smtClean="0">
                <a:solidFill>
                  <a:schemeClr val="tx1"/>
                </a:solidFill>
                <a:latin typeface="Arial" charset="0"/>
              </a:rPr>
              <a:t>Фаза автоматизації, пов’язана з тим, що чітко формуються умовні рефлекси (стабілізація рухового стереотипу).</a:t>
            </a:r>
            <a:endParaRPr lang="ru-RU" sz="3200" smtClean="0">
              <a:solidFill>
                <a:schemeClr val="tx1"/>
              </a:solidFill>
              <a:latin typeface="Arial" charset="0"/>
            </a:endParaRPr>
          </a:p>
        </p:txBody>
      </p:sp>
      <p:sp>
        <p:nvSpPr>
          <p:cNvPr id="27651" name="Объект 3"/>
          <p:cNvSpPr>
            <a:spLocks noGrp="1"/>
          </p:cNvSpPr>
          <p:nvPr>
            <p:ph sz="half" idx="2"/>
          </p:nvPr>
        </p:nvSpPr>
        <p:spPr>
          <a:xfrm>
            <a:off x="4957763" y="3281363"/>
            <a:ext cx="3048000" cy="2825750"/>
          </a:xfrm>
        </p:spPr>
        <p:txBody>
          <a:bodyPr/>
          <a:lstStyle/>
          <a:p>
            <a:pPr algn="ctr" eaLnBrk="1" hangingPunct="1"/>
            <a:r>
              <a:rPr lang="uk-UA" sz="3200" smtClean="0">
                <a:latin typeface="Arial" charset="0"/>
              </a:rPr>
              <a:t>3</a:t>
            </a:r>
          </a:p>
          <a:p>
            <a:pPr eaLnBrk="1" hangingPunct="1"/>
            <a:r>
              <a:rPr lang="uk-UA" sz="3200" smtClean="0">
                <a:solidFill>
                  <a:schemeClr val="tx1"/>
                </a:solidFill>
                <a:latin typeface="Arial" charset="0"/>
              </a:rPr>
              <a:t>Фаза концентрації нервових процесів.</a:t>
            </a:r>
            <a:endParaRPr lang="ru-RU" sz="3200" smtClean="0">
              <a:solidFill>
                <a:schemeClr val="tx1"/>
              </a:solidFill>
              <a:latin typeface="Arial" charset="0"/>
            </a:endParaRPr>
          </a:p>
        </p:txBody>
      </p:sp>
      <p:sp>
        <p:nvSpPr>
          <p:cNvPr id="27652" name="Объект 3"/>
          <p:cNvSpPr txBox="1">
            <a:spLocks/>
          </p:cNvSpPr>
          <p:nvPr/>
        </p:nvSpPr>
        <p:spPr bwMode="auto">
          <a:xfrm>
            <a:off x="8031163" y="3270250"/>
            <a:ext cx="4160837" cy="2732088"/>
          </a:xfrm>
          <a:prstGeom prst="rect">
            <a:avLst/>
          </a:prstGeom>
          <a:noFill/>
          <a:ln w="9525">
            <a:noFill/>
            <a:miter lim="800000"/>
            <a:headEnd/>
            <a:tailEnd/>
          </a:ln>
        </p:spPr>
        <p:txBody>
          <a:bodyPr/>
          <a:lstStyle/>
          <a:p>
            <a:pPr marL="342900" indent="-342900" algn="ctr">
              <a:spcBef>
                <a:spcPts val="1000"/>
              </a:spcBef>
              <a:buClr>
                <a:schemeClr val="accent1"/>
              </a:buClr>
              <a:buSzPct val="80000"/>
              <a:buFont typeface="Wingdings 3" pitchFamily="18" charset="2"/>
              <a:buChar char=""/>
            </a:pPr>
            <a:r>
              <a:rPr lang="uk-UA" sz="3200"/>
              <a:t>2</a:t>
            </a:r>
          </a:p>
          <a:p>
            <a:pPr marL="342900" indent="-342900">
              <a:spcBef>
                <a:spcPts val="1000"/>
              </a:spcBef>
              <a:buClr>
                <a:schemeClr val="accent1"/>
              </a:buClr>
              <a:buSzPct val="80000"/>
              <a:buFont typeface="Wingdings 3" pitchFamily="18" charset="2"/>
              <a:buChar char=""/>
            </a:pPr>
            <a:r>
              <a:rPr lang="uk-UA" sz="3200"/>
              <a:t>Фаза іррадіації (розповсюдження) нервових процесів.</a:t>
            </a:r>
            <a:endParaRPr lang="ru-RU" sz="3200"/>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a:xfrm>
            <a:off x="606425" y="257175"/>
            <a:ext cx="11398250" cy="1320800"/>
          </a:xfrm>
        </p:spPr>
        <p:txBody>
          <a:bodyPr/>
          <a:lstStyle/>
          <a:p>
            <a:pPr algn="ctr" eaLnBrk="1" hangingPunct="1"/>
            <a:r>
              <a:rPr lang="uk-UA" sz="3200" smtClean="0"/>
              <a:t>РОЗСТАВИТИ ВІДПОВІДНО змісту визначення</a:t>
            </a:r>
            <a:endParaRPr lang="ru-RU" sz="3200" smtClean="0"/>
          </a:p>
        </p:txBody>
      </p:sp>
      <p:sp>
        <p:nvSpPr>
          <p:cNvPr id="28674" name="Объект 2"/>
          <p:cNvSpPr>
            <a:spLocks noGrp="1"/>
          </p:cNvSpPr>
          <p:nvPr>
            <p:ph sz="half" idx="1"/>
          </p:nvPr>
        </p:nvSpPr>
        <p:spPr>
          <a:xfrm>
            <a:off x="338138" y="1069975"/>
            <a:ext cx="8389937" cy="2146300"/>
          </a:xfrm>
        </p:spPr>
        <p:txBody>
          <a:bodyPr/>
          <a:lstStyle/>
          <a:p>
            <a:r>
              <a:rPr lang="uk-UA" sz="1600" smtClean="0">
                <a:latin typeface="Times New Roman" pitchFamily="18" charset="0"/>
              </a:rPr>
              <a:t>характеризується утворенням нових тимчасових зв’язків. Нервове збудження поширюється (іррадіює) по корі головного мозку, тобто збудження іррадіює по нервових центрах при недостатності гальмування й відсутності упорядкованості процесів центральної нервової системи. Збудження значної кількості коркових елементів спричиняє надмірна напруга й скорочення великої кількості м’язів. Зовні це проявляється в скутості рухів, появі непотрібних, неправильних, неточних рухів, зайвій напруженості у виконанні рухів, зайвому втручанні м’язів-антагоністів, що призводить до вираженого закріпачення. </a:t>
            </a:r>
            <a:endParaRPr lang="ru-RU" sz="1600" smtClean="0">
              <a:latin typeface="Times New Roman" pitchFamily="18" charset="0"/>
            </a:endParaRPr>
          </a:p>
        </p:txBody>
      </p:sp>
      <p:sp>
        <p:nvSpPr>
          <p:cNvPr id="28675" name="Rectangle 6"/>
          <p:cNvSpPr>
            <a:spLocks noChangeArrowheads="1"/>
          </p:cNvSpPr>
          <p:nvPr/>
        </p:nvSpPr>
        <p:spPr bwMode="auto">
          <a:xfrm>
            <a:off x="8259763" y="1171575"/>
            <a:ext cx="3932237" cy="5059363"/>
          </a:xfrm>
          <a:prstGeom prst="rect">
            <a:avLst/>
          </a:prstGeom>
          <a:noFill/>
          <a:ln w="9525">
            <a:noFill/>
            <a:miter lim="800000"/>
            <a:headEnd/>
            <a:tailEnd/>
          </a:ln>
        </p:spPr>
        <p:txBody>
          <a:bodyPr>
            <a:spAutoFit/>
          </a:bodyPr>
          <a:lstStyle/>
          <a:p>
            <a:pPr algn="ctr" defTabSz="914400">
              <a:lnSpc>
                <a:spcPct val="90000"/>
              </a:lnSpc>
              <a:spcBef>
                <a:spcPts val="1000"/>
              </a:spcBef>
              <a:buClr>
                <a:schemeClr val="accent1"/>
              </a:buClr>
              <a:buSzPct val="80000"/>
              <a:buFont typeface="Wingdings 3" pitchFamily="18" charset="2"/>
              <a:buNone/>
            </a:pPr>
            <a:endParaRPr lang="uk-UA" sz="2000" b="1">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r>
              <a:rPr lang="uk-UA" sz="2000" b="1">
                <a:latin typeface="Times New Roman" pitchFamily="18" charset="0"/>
              </a:rPr>
              <a:t>Фаза автоматизації</a:t>
            </a:r>
            <a:endParaRPr lang="ru-RU" sz="2000" b="1">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solidFill>
                <a:srgbClr val="404040"/>
              </a:solidFill>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solidFill>
                <a:srgbClr val="404040"/>
              </a:solidFill>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solidFill>
                <a:srgbClr val="404040"/>
              </a:solidFill>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solidFill>
                <a:srgbClr val="404040"/>
              </a:solidFill>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r>
              <a:rPr lang="uk-UA" sz="2000" b="1">
                <a:latin typeface="Times New Roman" pitchFamily="18" charset="0"/>
              </a:rPr>
              <a:t>Фаза концентрації</a:t>
            </a:r>
          </a:p>
          <a:p>
            <a:pPr algn="ctr" defTabSz="914400">
              <a:lnSpc>
                <a:spcPct val="90000"/>
              </a:lnSpc>
              <a:spcBef>
                <a:spcPts val="1000"/>
              </a:spcBef>
              <a:buClr>
                <a:schemeClr val="accent1"/>
              </a:buClr>
              <a:buSzPct val="80000"/>
              <a:buFont typeface="Wingdings 3" pitchFamily="18" charset="2"/>
              <a:buNone/>
            </a:pPr>
            <a:endParaRPr lang="uk-UA" sz="2000" b="1">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endParaRPr lang="uk-UA" sz="2000" b="1">
              <a:latin typeface="Times New Roman" pitchFamily="18" charset="0"/>
            </a:endParaRPr>
          </a:p>
          <a:p>
            <a:pPr algn="ctr" defTabSz="914400">
              <a:lnSpc>
                <a:spcPct val="90000"/>
              </a:lnSpc>
              <a:spcBef>
                <a:spcPts val="1000"/>
              </a:spcBef>
              <a:buClr>
                <a:schemeClr val="accent1"/>
              </a:buClr>
              <a:buSzPct val="80000"/>
              <a:buFont typeface="Wingdings 3" pitchFamily="18" charset="2"/>
              <a:buNone/>
            </a:pPr>
            <a:r>
              <a:rPr lang="uk-UA" sz="2000" b="1">
                <a:latin typeface="Times New Roman" pitchFamily="18" charset="0"/>
              </a:rPr>
              <a:t>Фаза іррадіації</a:t>
            </a:r>
            <a:r>
              <a:rPr lang="uk-UA" sz="2000" b="1">
                <a:solidFill>
                  <a:srgbClr val="404040"/>
                </a:solidFill>
                <a:latin typeface="Times New Roman" pitchFamily="18" charset="0"/>
              </a:rPr>
              <a:t> </a:t>
            </a:r>
            <a:br>
              <a:rPr lang="uk-UA" sz="2000" b="1">
                <a:solidFill>
                  <a:srgbClr val="404040"/>
                </a:solidFill>
                <a:latin typeface="Times New Roman" pitchFamily="18" charset="0"/>
              </a:rPr>
            </a:br>
            <a:endParaRPr lang="ru-RU" sz="2000" b="1">
              <a:solidFill>
                <a:srgbClr val="404040"/>
              </a:solidFill>
              <a:latin typeface="Times New Roman" pitchFamily="18" charset="0"/>
            </a:endParaRPr>
          </a:p>
        </p:txBody>
      </p:sp>
      <p:sp>
        <p:nvSpPr>
          <p:cNvPr id="28676" name="Объект 2"/>
          <p:cNvSpPr>
            <a:spLocks/>
          </p:cNvSpPr>
          <p:nvPr/>
        </p:nvSpPr>
        <p:spPr bwMode="auto">
          <a:xfrm>
            <a:off x="307975" y="3211513"/>
            <a:ext cx="7640638" cy="1454150"/>
          </a:xfrm>
          <a:prstGeom prst="rect">
            <a:avLst/>
          </a:prstGeom>
          <a:noFill/>
          <a:ln w="9525">
            <a:noFill/>
            <a:miter lim="800000"/>
            <a:headEnd/>
            <a:tailEnd/>
          </a:ln>
        </p:spPr>
        <p:txBody>
          <a:bodyPr/>
          <a:lstStyle/>
          <a:p>
            <a:pPr marL="342900" indent="-342900" eaLnBrk="0" hangingPunct="0">
              <a:spcBef>
                <a:spcPts val="1000"/>
              </a:spcBef>
              <a:buClr>
                <a:schemeClr val="accent1"/>
              </a:buClr>
              <a:buSzPct val="80000"/>
              <a:buFont typeface="Wingdings 3" pitchFamily="18" charset="2"/>
              <a:buChar char=""/>
            </a:pPr>
            <a:r>
              <a:rPr lang="uk-UA" sz="1600">
                <a:solidFill>
                  <a:srgbClr val="404040"/>
                </a:solidFill>
                <a:latin typeface="Times New Roman" pitchFamily="18" charset="0"/>
              </a:rPr>
              <a:t>У цій фазі відбувається уточнення центральнонервових процесів у часі і просторі. Щоб відбулася концентрація збудження, необхідно створити умови для виникнення диференційованого гальмування. Ця стадія – формування динамічного стереотипу, коли в корі головного мозку починає вироблятися певна послідовність протікання процесів збудження й гальмування і створюється „злагоджена, врівноважена система внутрішніх процесів” (І.П.Павлов). </a:t>
            </a:r>
          </a:p>
        </p:txBody>
      </p:sp>
      <p:sp>
        <p:nvSpPr>
          <p:cNvPr id="28677" name="Объект 2"/>
          <p:cNvSpPr>
            <a:spLocks/>
          </p:cNvSpPr>
          <p:nvPr/>
        </p:nvSpPr>
        <p:spPr bwMode="auto">
          <a:xfrm>
            <a:off x="288925" y="4999038"/>
            <a:ext cx="7640638" cy="1454150"/>
          </a:xfrm>
          <a:prstGeom prst="rect">
            <a:avLst/>
          </a:prstGeom>
          <a:noFill/>
          <a:ln w="9525">
            <a:noFill/>
            <a:miter lim="800000"/>
            <a:headEnd/>
            <a:tailEnd/>
          </a:ln>
        </p:spPr>
        <p:txBody>
          <a:bodyPr/>
          <a:lstStyle/>
          <a:p>
            <a:pPr marL="342900" indent="-342900" eaLnBrk="0" hangingPunct="0">
              <a:spcBef>
                <a:spcPts val="1000"/>
              </a:spcBef>
              <a:buClr>
                <a:schemeClr val="accent1"/>
              </a:buClr>
              <a:buSzPct val="80000"/>
              <a:buFont typeface="Wingdings 3" pitchFamily="18" charset="2"/>
              <a:buChar char=""/>
            </a:pPr>
            <a:r>
              <a:rPr lang="uk-UA" sz="1600">
                <a:solidFill>
                  <a:srgbClr val="404040"/>
                </a:solidFill>
                <a:latin typeface="Times New Roman" pitchFamily="18" charset="0"/>
              </a:rPr>
              <a:t>Вона характеризується завершенням становлення рухового динамічного стереотипу. Рухова дія виконується правильно, більш досконало. Контроль за рухами здійснюється, в основному, за рахунок пропріоцептивних сигналів (м’яза, зв’язки і сухожилля), а зоровий зворотний зв’язок залишається на другому плані.</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Заголовок 1"/>
          <p:cNvSpPr>
            <a:spLocks noGrp="1"/>
          </p:cNvSpPr>
          <p:nvPr>
            <p:ph type="title"/>
          </p:nvPr>
        </p:nvSpPr>
        <p:spPr>
          <a:xfrm>
            <a:off x="538163" y="314325"/>
            <a:ext cx="9321800" cy="711200"/>
          </a:xfrm>
        </p:spPr>
        <p:txBody>
          <a:bodyPr/>
          <a:lstStyle/>
          <a:p>
            <a:pPr algn="ctr" eaLnBrk="1" hangingPunct="1"/>
            <a:r>
              <a:rPr lang="uk-UA" sz="3200" smtClean="0"/>
              <a:t>ДОПИШІТЬ! </a:t>
            </a:r>
            <a:br>
              <a:rPr lang="uk-UA" sz="3200" smtClean="0"/>
            </a:br>
            <a:endParaRPr lang="ru-RU" sz="3200" smtClean="0"/>
          </a:p>
        </p:txBody>
      </p:sp>
      <p:sp>
        <p:nvSpPr>
          <p:cNvPr id="29698" name="Объект 2"/>
          <p:cNvSpPr>
            <a:spLocks noGrp="1"/>
          </p:cNvSpPr>
          <p:nvPr>
            <p:ph sz="half" idx="1"/>
          </p:nvPr>
        </p:nvSpPr>
        <p:spPr>
          <a:xfrm>
            <a:off x="617538" y="1257300"/>
            <a:ext cx="9837737" cy="4900613"/>
          </a:xfrm>
        </p:spPr>
        <p:txBody>
          <a:bodyPr/>
          <a:lstStyle/>
          <a:p>
            <a:pPr algn="ctr" eaLnBrk="1" hangingPunct="1">
              <a:buFont typeface="Wingdings 3" pitchFamily="18" charset="2"/>
              <a:buNone/>
            </a:pPr>
            <a:r>
              <a:rPr lang="uk-UA" sz="2000" b="1" smtClean="0">
                <a:latin typeface="Times New Roman" pitchFamily="18" charset="0"/>
              </a:rPr>
              <a:t>Нерівномірність формування рухових навичок. </a:t>
            </a:r>
          </a:p>
          <a:p>
            <a:pPr algn="ctr" eaLnBrk="1" hangingPunct="1">
              <a:buFont typeface="Wingdings 3" pitchFamily="18" charset="2"/>
              <a:buNone/>
            </a:pPr>
            <a:r>
              <a:rPr lang="uk-UA" sz="2000" b="1" smtClean="0">
                <a:latin typeface="Times New Roman" pitchFamily="18" charset="0"/>
              </a:rPr>
              <a:t>Перенос рухової навички у навчанні</a:t>
            </a:r>
          </a:p>
          <a:p>
            <a:pPr eaLnBrk="1" hangingPunct="1">
              <a:buFont typeface="Wingdings 3" pitchFamily="18" charset="2"/>
              <a:buNone/>
            </a:pPr>
            <a:endParaRPr lang="uk-UA" sz="2000" b="1" smtClean="0">
              <a:latin typeface="Times New Roman" pitchFamily="18" charset="0"/>
            </a:endParaRPr>
          </a:p>
          <a:p>
            <a:pPr eaLnBrk="1" hangingPunct="1"/>
            <a:r>
              <a:rPr lang="uk-UA" sz="2000" b="1" smtClean="0">
                <a:latin typeface="Times New Roman" pitchFamily="18" charset="0"/>
              </a:rPr>
              <a:t>Формування навички з негативним прискоренням – </a:t>
            </a:r>
            <a:r>
              <a:rPr lang="uk-UA" sz="2000" smtClean="0">
                <a:latin typeface="Times New Roman" pitchFamily="18" charset="0"/>
              </a:rPr>
              <a:t>це означає, що ……… навчання відбувається досить ……..оволодіння руховою навичкою, а потім якісний приріст рухової навички ……………... </a:t>
            </a:r>
          </a:p>
          <a:p>
            <a:pPr eaLnBrk="1" hangingPunct="1">
              <a:buFont typeface="Wingdings 3" pitchFamily="18" charset="2"/>
              <a:buNone/>
            </a:pPr>
            <a:endParaRPr lang="uk-UA" sz="2000" smtClean="0">
              <a:latin typeface="Times New Roman" pitchFamily="18" charset="0"/>
            </a:endParaRPr>
          </a:p>
          <a:p>
            <a:pPr eaLnBrk="1" hangingPunct="1"/>
            <a:r>
              <a:rPr lang="uk-UA" sz="2000" b="1" smtClean="0">
                <a:latin typeface="Times New Roman" pitchFamily="18" charset="0"/>
              </a:rPr>
              <a:t>Формування навички з позитивним прискоренням</a:t>
            </a:r>
            <a:r>
              <a:rPr lang="uk-UA" sz="2000" smtClean="0">
                <a:latin typeface="Times New Roman" pitchFamily="18" charset="0"/>
              </a:rPr>
              <a:t> – це означає, що ……. етапах навчання якісний приріст навички ……….. Потім різко ……….</a:t>
            </a:r>
          </a:p>
          <a:p>
            <a:pPr eaLnBrk="1" hangingPunct="1"/>
            <a:endParaRPr lang="uk-UA" sz="2000" smtClean="0">
              <a:latin typeface="Times New Roman" pitchFamily="18" charset="0"/>
            </a:endParaRPr>
          </a:p>
          <a:p>
            <a:pPr eaLnBrk="1" hangingPunct="1"/>
            <a:r>
              <a:rPr lang="uk-UA" sz="2000" b="1" smtClean="0">
                <a:latin typeface="Times New Roman" pitchFamily="18" charset="0"/>
              </a:rPr>
              <a:t>Затримка в розвитку навички («…………»)</a:t>
            </a:r>
            <a:endParaRPr lang="ru-RU" sz="2000" b="1" smtClean="0">
              <a:latin typeface="Times New Roman" pitchFamily="18"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p:nvPr>
        </p:nvSpPr>
        <p:spPr>
          <a:xfrm>
            <a:off x="677863" y="609600"/>
            <a:ext cx="8596312" cy="922338"/>
          </a:xfrm>
        </p:spPr>
        <p:txBody>
          <a:bodyPr/>
          <a:lstStyle/>
          <a:p>
            <a:pPr algn="ctr"/>
            <a:r>
              <a:rPr lang="uk-UA" smtClean="0"/>
              <a:t>ДОПИШІТЬ!</a:t>
            </a:r>
            <a:endParaRPr lang="ru-RU" smtClean="0"/>
          </a:p>
        </p:txBody>
      </p:sp>
      <p:sp>
        <p:nvSpPr>
          <p:cNvPr id="30722" name="Rectangle 3"/>
          <p:cNvSpPr>
            <a:spLocks noGrp="1"/>
          </p:cNvSpPr>
          <p:nvPr>
            <p:ph type="body" idx="1"/>
          </p:nvPr>
        </p:nvSpPr>
        <p:spPr>
          <a:xfrm>
            <a:off x="688975" y="1527175"/>
            <a:ext cx="9158288" cy="4784725"/>
          </a:xfrm>
        </p:spPr>
        <p:txBody>
          <a:bodyPr/>
          <a:lstStyle/>
          <a:p>
            <a:r>
              <a:rPr lang="uk-UA" sz="2400" b="1" smtClean="0">
                <a:latin typeface="Times New Roman" pitchFamily="18" charset="0"/>
              </a:rPr>
              <a:t>Позитивний перенос рухової навички</a:t>
            </a:r>
            <a:r>
              <a:rPr lang="uk-UA" sz="2400" smtClean="0">
                <a:latin typeface="Times New Roman" pitchFamily="18" charset="0"/>
              </a:rPr>
              <a:t> означає, що …….. сформована навичка ………… процес формування наступної. </a:t>
            </a:r>
          </a:p>
          <a:p>
            <a:endParaRPr lang="uk-UA" sz="2400" smtClean="0">
              <a:latin typeface="Times New Roman" pitchFamily="18" charset="0"/>
            </a:endParaRPr>
          </a:p>
          <a:p>
            <a:endParaRPr lang="uk-UA" sz="2400" smtClean="0">
              <a:latin typeface="Times New Roman" pitchFamily="18" charset="0"/>
            </a:endParaRPr>
          </a:p>
          <a:p>
            <a:r>
              <a:rPr lang="uk-UA" sz="2400" b="1" smtClean="0">
                <a:latin typeface="Times New Roman" pitchFamily="18" charset="0"/>
              </a:rPr>
              <a:t>Негативний перенос рухової навички</a:t>
            </a:r>
            <a:r>
              <a:rPr lang="uk-UA" sz="2400" smtClean="0">
                <a:latin typeface="Times New Roman" pitchFamily="18" charset="0"/>
              </a:rPr>
              <a:t> – ………. сформована навичка ……….. процес формування наступної навички (рухи відрізняються за основною фазою й подібність лише в початковій фазі). </a:t>
            </a:r>
            <a:endParaRPr lang="ru-RU" sz="2400" smtClean="0">
              <a:latin typeface="Times New Roman" pitchFamily="18"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677863" y="1498600"/>
            <a:ext cx="3854450" cy="1277938"/>
          </a:xfrm>
        </p:spPr>
        <p:txBody>
          <a:bodyPr rtlCol="0" anchor="b">
            <a:normAutofit fontScale="90000"/>
          </a:bodyPr>
          <a:lstStyle/>
          <a:p>
            <a:pPr algn="ctr" eaLnBrk="1" fontAlgn="auto" hangingPunct="1">
              <a:spcAft>
                <a:spcPts val="0"/>
              </a:spcAft>
              <a:defRPr/>
            </a:pPr>
            <a:r>
              <a:rPr lang="uk-UA" dirty="0">
                <a:sym typeface="Wingdings"/>
              </a:rPr>
              <a:t></a:t>
            </a:r>
            <a:r>
              <a:rPr lang="uk-UA" dirty="0"/>
              <a:t> </a:t>
            </a:r>
            <a:r>
              <a:rPr lang="uk-UA" b="1" dirty="0"/>
              <a:t>ТЕСТИ ДЛЯ САМОПЕРЕВІРКИ</a:t>
            </a:r>
            <a:r>
              <a:rPr lang="ru-RU" sz="2000" b="1" dirty="0"/>
              <a:t/>
            </a:r>
            <a:br>
              <a:rPr lang="ru-RU" sz="2000" b="1" dirty="0"/>
            </a:br>
            <a:endParaRPr lang="ru-RU" sz="2000" dirty="0"/>
          </a:p>
        </p:txBody>
      </p:sp>
      <p:sp>
        <p:nvSpPr>
          <p:cNvPr id="31746" name="Объект 2"/>
          <p:cNvSpPr>
            <a:spLocks noGrp="1"/>
          </p:cNvSpPr>
          <p:nvPr>
            <p:ph idx="4294967295"/>
          </p:nvPr>
        </p:nvSpPr>
        <p:spPr>
          <a:xfrm>
            <a:off x="4760913" y="514350"/>
            <a:ext cx="4513262" cy="5527675"/>
          </a:xfrm>
        </p:spPr>
        <p:txBody>
          <a:bodyPr/>
          <a:lstStyle/>
          <a:p>
            <a:pPr marL="0" indent="0" eaLnBrk="1" hangingPunct="1">
              <a:buFont typeface="Wingdings 3" pitchFamily="18" charset="2"/>
              <a:buNone/>
            </a:pPr>
            <a:r>
              <a:rPr lang="uk-UA" sz="1700" smtClean="0"/>
              <a:t> </a:t>
            </a:r>
            <a:endParaRPr lang="ru-RU" sz="1700" smtClean="0"/>
          </a:p>
          <a:p>
            <a:pPr marL="0" indent="0" algn="just" eaLnBrk="1" hangingPunct="1"/>
            <a:endParaRPr lang="uk-UA" sz="2200" b="1" smtClean="0"/>
          </a:p>
          <a:p>
            <a:pPr marL="0" indent="0" algn="just" eaLnBrk="1" hangingPunct="1">
              <a:buFont typeface="Wingdings 3" pitchFamily="18" charset="2"/>
              <a:buNone/>
            </a:pPr>
            <a:r>
              <a:rPr lang="uk-UA" sz="2200" b="1" smtClean="0"/>
              <a:t>1. Чим забезпечується можливість перебудови рухових навичок?</a:t>
            </a:r>
          </a:p>
          <a:p>
            <a:pPr marL="0" indent="0" algn="just" eaLnBrk="1" hangingPunct="1"/>
            <a:r>
              <a:rPr lang="uk-UA" sz="2200" b="1" smtClean="0"/>
              <a:t>А) оптимальними мірами стабільності рухових навичок;</a:t>
            </a:r>
          </a:p>
          <a:p>
            <a:pPr marL="0" indent="0" algn="just" eaLnBrk="1" hangingPunct="1"/>
            <a:r>
              <a:rPr lang="uk-UA" sz="2200" b="1" smtClean="0"/>
              <a:t>Б) оптимальною мірою варіативності рухових навичок;</a:t>
            </a:r>
          </a:p>
          <a:p>
            <a:pPr marL="0" indent="0" algn="just" eaLnBrk="1" hangingPunct="1"/>
            <a:r>
              <a:rPr lang="uk-UA" sz="2200" b="1" smtClean="0"/>
              <a:t>В) згасання умовно рефлекторних зв’язків;</a:t>
            </a:r>
          </a:p>
          <a:p>
            <a:pPr marL="0" indent="0" algn="just" eaLnBrk="1" hangingPunct="1"/>
            <a:r>
              <a:rPr lang="uk-UA" sz="2200" b="1" smtClean="0"/>
              <a:t>Г) усім вищепереліченим.</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Прямоугольник 1"/>
          <p:cNvSpPr>
            <a:spLocks noChangeArrowheads="1"/>
          </p:cNvSpPr>
          <p:nvPr/>
        </p:nvSpPr>
        <p:spPr bwMode="auto">
          <a:xfrm>
            <a:off x="269875" y="890588"/>
            <a:ext cx="10047288" cy="4486275"/>
          </a:xfrm>
          <a:prstGeom prst="rect">
            <a:avLst/>
          </a:prstGeom>
          <a:noFill/>
          <a:ln w="9525">
            <a:noFill/>
            <a:miter lim="800000"/>
            <a:headEnd/>
            <a:tailEnd/>
          </a:ln>
        </p:spPr>
        <p:txBody>
          <a:bodyPr>
            <a:spAutoFit/>
          </a:bodyPr>
          <a:lstStyle/>
          <a:p>
            <a:r>
              <a:rPr lang="uk-UA" sz="3600">
                <a:latin typeface="Trebuchet MS" pitchFamily="34" charset="0"/>
              </a:rPr>
              <a:t>2. Що визначає позитивне перенесення навичок?</a:t>
            </a:r>
          </a:p>
          <a:p>
            <a:endParaRPr lang="uk-UA" sz="3600">
              <a:latin typeface="Trebuchet MS" pitchFamily="34" charset="0"/>
            </a:endParaRPr>
          </a:p>
          <a:p>
            <a:r>
              <a:rPr lang="uk-UA" sz="3600">
                <a:latin typeface="Trebuchet MS" pitchFamily="34" charset="0"/>
              </a:rPr>
              <a:t>А) наявність схожості в деталях техніки руху;</a:t>
            </a:r>
          </a:p>
          <a:p>
            <a:r>
              <a:rPr lang="uk-UA" sz="3600">
                <a:latin typeface="Trebuchet MS" pitchFamily="34" charset="0"/>
              </a:rPr>
              <a:t>Б) наявність схожості за основною фазою та в основній ланкі техніки руху;</a:t>
            </a:r>
          </a:p>
          <a:p>
            <a:r>
              <a:rPr lang="uk-UA" sz="3600">
                <a:latin typeface="Trebuchet MS" pitchFamily="34" charset="0"/>
              </a:rPr>
              <a:t>В) наявність схожості в підготовчій фазі руху;</a:t>
            </a:r>
          </a:p>
          <a:p>
            <a:r>
              <a:rPr lang="uk-UA" sz="3600">
                <a:latin typeface="Trebuchet MS" pitchFamily="34" charset="0"/>
              </a:rPr>
              <a:t>Г) наявність схожості в заключній фазі руху.</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Прямоугольник 1"/>
          <p:cNvSpPr>
            <a:spLocks noChangeArrowheads="1"/>
          </p:cNvSpPr>
          <p:nvPr/>
        </p:nvSpPr>
        <p:spPr bwMode="auto">
          <a:xfrm>
            <a:off x="304800" y="398463"/>
            <a:ext cx="9507538" cy="6134100"/>
          </a:xfrm>
          <a:prstGeom prst="rect">
            <a:avLst/>
          </a:prstGeom>
          <a:noFill/>
          <a:ln w="9525">
            <a:noFill/>
            <a:miter lim="800000"/>
            <a:headEnd/>
            <a:tailEnd/>
          </a:ln>
        </p:spPr>
        <p:txBody>
          <a:bodyPr>
            <a:spAutoFit/>
          </a:bodyPr>
          <a:lstStyle/>
          <a:p>
            <a:r>
              <a:rPr lang="uk-UA" sz="3600">
                <a:latin typeface="Trebuchet MS" pitchFamily="34" charset="0"/>
              </a:rPr>
              <a:t>3. З перерахованих пунктів: 1) нестабільність, 2) злитність, 3) нестійкість, 4) автоматизованість, 5) зайві м'язові витрати, 6) економічність – укажіть ті, які є характерними (відмітними) ознаками рухового уміння:</a:t>
            </a:r>
          </a:p>
          <a:p>
            <a:endParaRPr lang="uk-UA" sz="3600">
              <a:latin typeface="Trebuchet MS" pitchFamily="34" charset="0"/>
            </a:endParaRPr>
          </a:p>
          <a:p>
            <a:r>
              <a:rPr lang="uk-UA" sz="3600">
                <a:latin typeface="Trebuchet MS" pitchFamily="34" charset="0"/>
              </a:rPr>
              <a:t>А)	 2, 4;</a:t>
            </a:r>
          </a:p>
          <a:p>
            <a:r>
              <a:rPr lang="uk-UA" sz="3600">
                <a:latin typeface="Trebuchet MS" pitchFamily="34" charset="0"/>
              </a:rPr>
              <a:t>Б) 1, 3, 5;</a:t>
            </a:r>
          </a:p>
          <a:p>
            <a:r>
              <a:rPr lang="uk-UA" sz="3600">
                <a:latin typeface="Trebuchet MS" pitchFamily="34" charset="0"/>
              </a:rPr>
              <a:t>В) 1, 2, 3, 4, 5, 6;</a:t>
            </a:r>
          </a:p>
          <a:p>
            <a:r>
              <a:rPr lang="uk-UA" sz="3600">
                <a:latin typeface="Trebuchet MS" pitchFamily="34" charset="0"/>
              </a:rPr>
              <a:t>Г) 1, 2, 6.</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Прямоугольник 1"/>
          <p:cNvSpPr>
            <a:spLocks noChangeArrowheads="1"/>
          </p:cNvSpPr>
          <p:nvPr/>
        </p:nvSpPr>
        <p:spPr bwMode="auto">
          <a:xfrm>
            <a:off x="679450" y="704850"/>
            <a:ext cx="8886825" cy="5035550"/>
          </a:xfrm>
          <a:prstGeom prst="rect">
            <a:avLst/>
          </a:prstGeom>
          <a:noFill/>
          <a:ln w="9525">
            <a:noFill/>
            <a:miter lim="800000"/>
            <a:headEnd/>
            <a:tailEnd/>
          </a:ln>
        </p:spPr>
        <p:txBody>
          <a:bodyPr>
            <a:spAutoFit/>
          </a:bodyPr>
          <a:lstStyle/>
          <a:p>
            <a:r>
              <a:rPr lang="ru-RU" sz="3600">
                <a:latin typeface="Trebuchet MS" pitchFamily="34" charset="0"/>
              </a:rPr>
              <a:t>Використання перенесення рухових навичок має особисте значення при:</a:t>
            </a:r>
          </a:p>
          <a:p>
            <a:endParaRPr lang="uk-UA" sz="3600">
              <a:latin typeface="Trebuchet MS" pitchFamily="34" charset="0"/>
            </a:endParaRPr>
          </a:p>
          <a:p>
            <a:endParaRPr lang="uk-UA" sz="3600">
              <a:latin typeface="Trebuchet MS" pitchFamily="34" charset="0"/>
            </a:endParaRPr>
          </a:p>
          <a:p>
            <a:endParaRPr lang="ru-RU" sz="3600">
              <a:latin typeface="Trebuchet MS" pitchFamily="34" charset="0"/>
            </a:endParaRPr>
          </a:p>
          <a:p>
            <a:r>
              <a:rPr lang="ru-RU" sz="3600">
                <a:latin typeface="Trebuchet MS" pitchFamily="34" charset="0"/>
              </a:rPr>
              <a:t>А) навчанні рухам;</a:t>
            </a:r>
          </a:p>
          <a:p>
            <a:r>
              <a:rPr lang="ru-RU" sz="3600">
                <a:latin typeface="Trebuchet MS" pitchFamily="34" charset="0"/>
              </a:rPr>
              <a:t>Б) вихованні фізичних якостей;</a:t>
            </a:r>
          </a:p>
          <a:p>
            <a:r>
              <a:rPr lang="ru-RU" sz="3600">
                <a:latin typeface="Trebuchet MS" pitchFamily="34" charset="0"/>
              </a:rPr>
              <a:t>В) вихованні розумових якостей;</a:t>
            </a:r>
          </a:p>
          <a:p>
            <a:r>
              <a:rPr lang="ru-RU" sz="3600">
                <a:latin typeface="Trebuchet MS" pitchFamily="34" charset="0"/>
              </a:rPr>
              <a:t>Г) вирішенні оздоровчих завдань.</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Прямоугольник 1"/>
          <p:cNvSpPr>
            <a:spLocks noChangeArrowheads="1"/>
          </p:cNvSpPr>
          <p:nvPr/>
        </p:nvSpPr>
        <p:spPr bwMode="auto">
          <a:xfrm>
            <a:off x="176213" y="742950"/>
            <a:ext cx="10598150" cy="5027613"/>
          </a:xfrm>
          <a:prstGeom prst="rect">
            <a:avLst/>
          </a:prstGeom>
          <a:noFill/>
          <a:ln w="9525">
            <a:noFill/>
            <a:miter lim="800000"/>
            <a:headEnd/>
            <a:tailEnd/>
          </a:ln>
        </p:spPr>
        <p:txBody>
          <a:bodyPr>
            <a:spAutoFit/>
          </a:bodyPr>
          <a:lstStyle/>
          <a:p>
            <a:r>
              <a:rPr lang="uk-UA" sz="3600">
                <a:latin typeface="Trebuchet MS" pitchFamily="34" charset="0"/>
              </a:rPr>
              <a:t>5. </a:t>
            </a:r>
            <a:r>
              <a:rPr lang="uk-UA" sz="3200">
                <a:latin typeface="Trebuchet MS" pitchFamily="34" charset="0"/>
              </a:rPr>
              <a:t>Основною відмітною ознакою рухової навички є:</a:t>
            </a:r>
          </a:p>
          <a:p>
            <a:endParaRPr lang="uk-UA" sz="3200">
              <a:latin typeface="Trebuchet MS" pitchFamily="34" charset="0"/>
            </a:endParaRPr>
          </a:p>
          <a:p>
            <a:r>
              <a:rPr lang="uk-UA" sz="3200">
                <a:latin typeface="Trebuchet MS" pitchFamily="34" charset="0"/>
              </a:rPr>
              <a:t>А) нестабільність у виконанні рухової дії;</a:t>
            </a:r>
          </a:p>
          <a:p>
            <a:r>
              <a:rPr lang="uk-UA" sz="3200">
                <a:latin typeface="Trebuchet MS" pitchFamily="34" charset="0"/>
              </a:rPr>
              <a:t>Б) постійна зосередженість уваги на техніці виконання рухової дії;</a:t>
            </a:r>
          </a:p>
          <a:p>
            <a:r>
              <a:rPr lang="uk-UA" sz="3200">
                <a:latin typeface="Trebuchet MS" pitchFamily="34" charset="0"/>
              </a:rPr>
              <a:t>В) автоматизованість управління руховими діями;</a:t>
            </a:r>
          </a:p>
          <a:p>
            <a:r>
              <a:rPr lang="uk-UA" sz="3200">
                <a:latin typeface="Trebuchet MS" pitchFamily="34" charset="0"/>
              </a:rPr>
              <a:t>Г) нестійкість до дії відволікаючих чинників (зустрічний вітер, дощ, погане освітлення місць занять, шум у залі, на стадіоні і т. п.).</a:t>
            </a:r>
          </a:p>
          <a:p>
            <a:endParaRPr lang="ru-RU" sz="3200">
              <a:latin typeface="Trebuchet MS" pitchFamily="34"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Прямоугольник 1"/>
          <p:cNvSpPr>
            <a:spLocks noChangeArrowheads="1"/>
          </p:cNvSpPr>
          <p:nvPr/>
        </p:nvSpPr>
        <p:spPr bwMode="auto">
          <a:xfrm>
            <a:off x="315913" y="344488"/>
            <a:ext cx="9121775" cy="6070600"/>
          </a:xfrm>
          <a:prstGeom prst="rect">
            <a:avLst/>
          </a:prstGeom>
          <a:noFill/>
          <a:ln w="9525">
            <a:noFill/>
            <a:miter lim="800000"/>
            <a:headEnd/>
            <a:tailEnd/>
          </a:ln>
        </p:spPr>
        <p:txBody>
          <a:bodyPr>
            <a:spAutoFit/>
          </a:bodyPr>
          <a:lstStyle/>
          <a:p>
            <a:r>
              <a:rPr lang="uk-UA" sz="2800">
                <a:latin typeface="Trebuchet MS" pitchFamily="34" charset="0"/>
              </a:rPr>
              <a:t>6. Із перерахованих пунктів виберіть ті, якими можна доповнити ствердження. Вирішальна роль, що визначає не тільки терміни, але й якість освоєння рухових дій, належить такому: 1) вроджені здібності тих, хто займається, 2) вік того, хто займається (учня); 3) координаційна складність рухової дії; 4) професійна компетенція викладача; 5) рівень мотивації, свідомості і критичного мислення того, хто займається (учня). </a:t>
            </a:r>
          </a:p>
          <a:p>
            <a:endParaRPr lang="uk-UA" sz="2800">
              <a:latin typeface="Trebuchet MS" pitchFamily="34" charset="0"/>
            </a:endParaRPr>
          </a:p>
          <a:p>
            <a:r>
              <a:rPr lang="uk-UA" sz="2800">
                <a:latin typeface="Trebuchet MS" pitchFamily="34" charset="0"/>
              </a:rPr>
              <a:t>А) 4, 5; </a:t>
            </a:r>
          </a:p>
          <a:p>
            <a:r>
              <a:rPr lang="uk-UA" sz="2800">
                <a:latin typeface="Trebuchet MS" pitchFamily="34" charset="0"/>
              </a:rPr>
              <a:t>Б) 1, 2;  </a:t>
            </a:r>
          </a:p>
          <a:p>
            <a:r>
              <a:rPr lang="uk-UA" sz="2800">
                <a:latin typeface="Trebuchet MS" pitchFamily="34" charset="0"/>
              </a:rPr>
              <a:t>В) 3;    </a:t>
            </a:r>
          </a:p>
          <a:p>
            <a:r>
              <a:rPr lang="uk-UA" sz="2800">
                <a:latin typeface="Trebuchet MS" pitchFamily="34" charset="0"/>
              </a:rPr>
              <a:t>Г) 1, 2, 3, 4, 5.</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idx="4294967295"/>
          </p:nvPr>
        </p:nvSpPr>
        <p:spPr>
          <a:xfrm>
            <a:off x="677863" y="609600"/>
            <a:ext cx="10658475" cy="5868988"/>
          </a:xfrm>
        </p:spPr>
        <p:txBody>
          <a:bodyPr/>
          <a:lstStyle/>
          <a:p>
            <a:pPr algn="ctr" eaLnBrk="1" hangingPunct="1"/>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r>
              <a:rPr lang="uk-UA" sz="3200" smtClean="0"/>
              <a:t>ВИПРАВ І ЗАПИШИ ПРАВИЛЬНО</a:t>
            </a:r>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r>
              <a:rPr lang="uk-UA" b="1" smtClean="0">
                <a:solidFill>
                  <a:schemeClr val="tx1"/>
                </a:solidFill>
                <a:latin typeface="Times New Roman" pitchFamily="18" charset="0"/>
              </a:rPr>
              <a:t>Рухове вміння</a:t>
            </a:r>
            <a:r>
              <a:rPr lang="uk-UA" smtClean="0">
                <a:solidFill>
                  <a:schemeClr val="tx1"/>
                </a:solidFill>
                <a:latin typeface="Times New Roman" pitchFamily="18" charset="0"/>
              </a:rPr>
              <a:t> – це здатність учня </a:t>
            </a:r>
            <a:r>
              <a:rPr lang="uk-UA" i="1" smtClean="0">
                <a:solidFill>
                  <a:schemeClr val="tx1"/>
                </a:solidFill>
                <a:latin typeface="Times New Roman" pitchFamily="18" charset="0"/>
              </a:rPr>
              <a:t>до прояву рухової діяльності</a:t>
            </a:r>
            <a:r>
              <a:rPr lang="uk-UA" smtClean="0">
                <a:solidFill>
                  <a:schemeClr val="tx1"/>
                </a:solidFill>
                <a:latin typeface="Times New Roman" pitchFamily="18" charset="0"/>
              </a:rPr>
              <a:t> при зосередженні уваги на </a:t>
            </a:r>
            <a:r>
              <a:rPr lang="uk-UA" i="1" smtClean="0">
                <a:solidFill>
                  <a:schemeClr val="tx1"/>
                </a:solidFill>
                <a:latin typeface="Times New Roman" pitchFamily="18" charset="0"/>
              </a:rPr>
              <a:t>деталях його</a:t>
            </a:r>
            <a:r>
              <a:rPr lang="uk-UA" smtClean="0">
                <a:solidFill>
                  <a:schemeClr val="tx1"/>
                </a:solidFill>
                <a:latin typeface="Times New Roman" pitchFamily="18" charset="0"/>
              </a:rPr>
              <a:t> виконання (на </a:t>
            </a:r>
            <a:r>
              <a:rPr lang="uk-UA" i="1" smtClean="0">
                <a:solidFill>
                  <a:schemeClr val="tx1"/>
                </a:solidFill>
                <a:latin typeface="Times New Roman" pitchFamily="18" charset="0"/>
              </a:rPr>
              <a:t>одному </a:t>
            </a:r>
            <a:r>
              <a:rPr lang="uk-UA" smtClean="0">
                <a:solidFill>
                  <a:schemeClr val="tx1"/>
                </a:solidFill>
                <a:latin typeface="Times New Roman" pitchFamily="18" charset="0"/>
              </a:rPr>
              <a:t>елементі, що входе до складу рухової дії).</a:t>
            </a:r>
            <a:r>
              <a:rPr lang="ru-RU" sz="3200" smtClean="0">
                <a:solidFill>
                  <a:schemeClr val="tx1"/>
                </a:solidFill>
                <a:latin typeface="Times New Roman" pitchFamily="18" charset="0"/>
                <a:cs typeface="Times New Roman" pitchFamily="18" charset="0"/>
              </a:rPr>
              <a:t/>
            </a:r>
            <a:br>
              <a:rPr lang="ru-RU" sz="3200" smtClean="0">
                <a:solidFill>
                  <a:schemeClr val="tx1"/>
                </a:solidFill>
                <a:latin typeface="Times New Roman" pitchFamily="18" charset="0"/>
                <a:cs typeface="Times New Roman" pitchFamily="18" charset="0"/>
              </a:rPr>
            </a:br>
            <a:r>
              <a:rPr lang="ru-RU" sz="3200" smtClean="0">
                <a:solidFill>
                  <a:schemeClr val="tx1"/>
                </a:solidFill>
                <a:latin typeface="Times New Roman" pitchFamily="18" charset="0"/>
                <a:cs typeface="Times New Roman" pitchFamily="18" charset="0"/>
              </a:rPr>
              <a:t/>
            </a:r>
            <a:br>
              <a:rPr lang="ru-RU" sz="3200" smtClean="0">
                <a:solidFill>
                  <a:schemeClr val="tx1"/>
                </a:solidFill>
                <a:latin typeface="Times New Roman" pitchFamily="18" charset="0"/>
                <a:cs typeface="Times New Roman" pitchFamily="18" charset="0"/>
              </a:rPr>
            </a:br>
            <a:r>
              <a:rPr lang="ru-RU" sz="3200" smtClean="0">
                <a:solidFill>
                  <a:schemeClr val="tx1"/>
                </a:solidFill>
                <a:latin typeface="Times New Roman" pitchFamily="18" charset="0"/>
                <a:cs typeface="Times New Roman" pitchFamily="18" charset="0"/>
              </a:rPr>
              <a:t> </a:t>
            </a:r>
            <a:r>
              <a:rPr lang="ru-RU" sz="2500" smtClean="0">
                <a:solidFill>
                  <a:schemeClr val="tx1"/>
                </a:solidFill>
                <a:latin typeface="Times New Roman" pitchFamily="18" charset="0"/>
                <a:cs typeface="Times New Roman" pitchFamily="18" charset="0"/>
              </a:rPr>
              <a:t/>
            </a:r>
            <a:br>
              <a:rPr lang="ru-RU" sz="2500" smtClean="0">
                <a:solidFill>
                  <a:schemeClr val="tx1"/>
                </a:solidFill>
                <a:latin typeface="Times New Roman" pitchFamily="18" charset="0"/>
                <a:cs typeface="Times New Roman" pitchFamily="18" charset="0"/>
              </a:rPr>
            </a:br>
            <a:r>
              <a:rPr lang="ru-RU" sz="3200" smtClean="0">
                <a:solidFill>
                  <a:schemeClr val="tx1"/>
                </a:solidFill>
                <a:latin typeface="Times New Roman" pitchFamily="18" charset="0"/>
                <a:cs typeface="Times New Roman" pitchFamily="18" charset="0"/>
              </a:rPr>
              <a:t/>
            </a:r>
            <a:br>
              <a:rPr lang="ru-RU" sz="3200" smtClean="0">
                <a:solidFill>
                  <a:schemeClr val="tx1"/>
                </a:solidFill>
                <a:latin typeface="Times New Roman" pitchFamily="18" charset="0"/>
                <a:cs typeface="Times New Roman" pitchFamily="18" charset="0"/>
              </a:rPr>
            </a:br>
            <a:endParaRPr lang="ru-RU" sz="3200" smtClean="0">
              <a:solidFill>
                <a:schemeClr val="tx1"/>
              </a:solidFill>
              <a:latin typeface="Times New Roman" pitchFamily="18" charset="0"/>
              <a:cs typeface="Times New Roman" pitchFamily="18" charset="0"/>
            </a:endParaRPr>
          </a:p>
        </p:txBody>
      </p:sp>
      <p:pic>
        <p:nvPicPr>
          <p:cNvPr id="19458" name="Рисунок 4"/>
          <p:cNvPicPr>
            <a:picLocks noChangeAspect="1"/>
          </p:cNvPicPr>
          <p:nvPr/>
        </p:nvPicPr>
        <p:blipFill>
          <a:blip r:embed="rId3"/>
          <a:srcRect/>
          <a:stretch>
            <a:fillRect/>
          </a:stretch>
        </p:blipFill>
        <p:spPr bwMode="auto">
          <a:xfrm>
            <a:off x="1117600" y="877888"/>
            <a:ext cx="1814513" cy="1817687"/>
          </a:xfrm>
          <a:prstGeom prst="rect">
            <a:avLst/>
          </a:prstGeom>
          <a:noFill/>
          <a:ln w="9525">
            <a:noFill/>
            <a:miter lim="800000"/>
            <a:headEnd/>
            <a:tailEnd/>
          </a:ln>
        </p:spPr>
      </p:pic>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Прямоугольник 1"/>
          <p:cNvSpPr>
            <a:spLocks noChangeArrowheads="1"/>
          </p:cNvSpPr>
          <p:nvPr/>
        </p:nvSpPr>
        <p:spPr bwMode="auto">
          <a:xfrm>
            <a:off x="176213" y="177800"/>
            <a:ext cx="11558587" cy="5940425"/>
          </a:xfrm>
          <a:prstGeom prst="rect">
            <a:avLst/>
          </a:prstGeom>
          <a:noFill/>
          <a:ln w="9525">
            <a:noFill/>
            <a:miter lim="800000"/>
            <a:headEnd/>
            <a:tailEnd/>
          </a:ln>
        </p:spPr>
        <p:txBody>
          <a:bodyPr>
            <a:spAutoFit/>
          </a:bodyPr>
          <a:lstStyle/>
          <a:p>
            <a:r>
              <a:rPr lang="uk-UA" sz="3200">
                <a:latin typeface="Trebuchet MS" pitchFamily="34" charset="0"/>
              </a:rPr>
              <a:t>7. У фізичному вихованні і спорті виявляється позитивне і негативне перенесення рухових навичок. Основною умовою позитивного перенесення навику є:</a:t>
            </a:r>
          </a:p>
          <a:p>
            <a:endParaRPr lang="uk-UA" sz="3200">
              <a:latin typeface="Trebuchet MS" pitchFamily="34" charset="0"/>
            </a:endParaRPr>
          </a:p>
          <a:p>
            <a:r>
              <a:rPr lang="uk-UA" sz="3200">
                <a:latin typeface="Trebuchet MS" pitchFamily="34" charset="0"/>
              </a:rPr>
              <a:t>А) високий рівень професійної майстерності вчителя фізичної культури, викладача фізичного виховання, тренера з виду спорту;</a:t>
            </a:r>
          </a:p>
          <a:p>
            <a:r>
              <a:rPr lang="uk-UA" sz="3200">
                <a:latin typeface="Trebuchet MS" pitchFamily="34" charset="0"/>
              </a:rPr>
              <a:t>Б) наявність структурної схожості в головних фазах (окремих ланках) цих рухових дій;</a:t>
            </a:r>
          </a:p>
          <a:p>
            <a:r>
              <a:rPr lang="uk-UA" sz="3200">
                <a:latin typeface="Trebuchet MS" pitchFamily="34" charset="0"/>
              </a:rPr>
              <a:t>В) дотримання принципу свідомості та активності;</a:t>
            </a:r>
          </a:p>
          <a:p>
            <a:r>
              <a:rPr lang="uk-UA" sz="3200">
                <a:latin typeface="Trebuchet MS" pitchFamily="34" charset="0"/>
              </a:rPr>
              <a:t>Г) врахування індивідуальних особливостей того, хто займається.</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Прямоугольник 1"/>
          <p:cNvSpPr>
            <a:spLocks noChangeArrowheads="1"/>
          </p:cNvSpPr>
          <p:nvPr/>
        </p:nvSpPr>
        <p:spPr bwMode="auto">
          <a:xfrm>
            <a:off x="211138" y="180975"/>
            <a:ext cx="9483725" cy="5035550"/>
          </a:xfrm>
          <a:prstGeom prst="rect">
            <a:avLst/>
          </a:prstGeom>
          <a:noFill/>
          <a:ln w="9525">
            <a:noFill/>
            <a:miter lim="800000"/>
            <a:headEnd/>
            <a:tailEnd/>
          </a:ln>
        </p:spPr>
        <p:txBody>
          <a:bodyPr>
            <a:spAutoFit/>
          </a:bodyPr>
          <a:lstStyle/>
          <a:p>
            <a:r>
              <a:rPr lang="uk-UA" sz="3600">
                <a:latin typeface="Trebuchet MS" pitchFamily="34" charset="0"/>
              </a:rPr>
              <a:t>8. </a:t>
            </a:r>
            <a:r>
              <a:rPr lang="ru-RU" sz="3600">
                <a:latin typeface="Trebuchet MS" pitchFamily="34" charset="0"/>
              </a:rPr>
              <a:t>Ефективність процесу навчання руховим діям, тривалість переходу від уміння до рівня навику залежить від:</a:t>
            </a:r>
          </a:p>
          <a:p>
            <a:endParaRPr lang="uk-UA" sz="3600">
              <a:latin typeface="Trebuchet MS" pitchFamily="34" charset="0"/>
            </a:endParaRPr>
          </a:p>
          <a:p>
            <a:endParaRPr lang="ru-RU" sz="3600">
              <a:latin typeface="Trebuchet MS" pitchFamily="34" charset="0"/>
            </a:endParaRPr>
          </a:p>
          <a:p>
            <a:r>
              <a:rPr lang="ru-RU" sz="3600">
                <a:latin typeface="Trebuchet MS" pitchFamily="34" charset="0"/>
              </a:rPr>
              <a:t>А) ...</a:t>
            </a:r>
          </a:p>
          <a:p>
            <a:r>
              <a:rPr lang="ru-RU" sz="3600">
                <a:latin typeface="Trebuchet MS" pitchFamily="34" charset="0"/>
              </a:rPr>
              <a:t>Б) ...</a:t>
            </a:r>
          </a:p>
          <a:p>
            <a:r>
              <a:rPr lang="ru-RU" sz="3600">
                <a:latin typeface="Trebuchet MS" pitchFamily="34" charset="0"/>
              </a:rPr>
              <a:t>В) ...</a:t>
            </a:r>
          </a:p>
          <a:p>
            <a:endParaRPr lang="ru-RU" sz="3600">
              <a:latin typeface="Trebuchet MS" pitchFamily="34"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Прямоугольник 1"/>
          <p:cNvSpPr>
            <a:spLocks noChangeArrowheads="1"/>
          </p:cNvSpPr>
          <p:nvPr/>
        </p:nvSpPr>
        <p:spPr bwMode="auto">
          <a:xfrm>
            <a:off x="363538" y="746125"/>
            <a:ext cx="10528300" cy="6134100"/>
          </a:xfrm>
          <a:prstGeom prst="rect">
            <a:avLst/>
          </a:prstGeom>
          <a:noFill/>
          <a:ln w="9525">
            <a:noFill/>
            <a:miter lim="800000"/>
            <a:headEnd/>
            <a:tailEnd/>
          </a:ln>
        </p:spPr>
        <p:txBody>
          <a:bodyPr>
            <a:spAutoFit/>
          </a:bodyPr>
          <a:lstStyle/>
          <a:p>
            <a:r>
              <a:rPr lang="uk-UA" sz="3600">
                <a:latin typeface="Trebuchet MS" pitchFamily="34" charset="0"/>
              </a:rPr>
              <a:t>9. Навчання руховій дії починається із:</a:t>
            </a:r>
          </a:p>
          <a:p>
            <a:endParaRPr lang="uk-UA" sz="3600">
              <a:latin typeface="Trebuchet MS" pitchFamily="34" charset="0"/>
            </a:endParaRPr>
          </a:p>
          <a:p>
            <a:r>
              <a:rPr lang="uk-UA" sz="3600">
                <a:latin typeface="Trebuchet MS" pitchFamily="34" charset="0"/>
              </a:rPr>
              <a:t>А) створення загального первинного уявлення (смислового і зорового) про рухову дію і спосіб її виконання;</a:t>
            </a:r>
          </a:p>
          <a:p>
            <a:r>
              <a:rPr lang="uk-UA" sz="3600">
                <a:latin typeface="Trebuchet MS" pitchFamily="34" charset="0"/>
              </a:rPr>
              <a:t>Б) безпосереднього розучування техніки рухової дії по частинах;</a:t>
            </a:r>
          </a:p>
          <a:p>
            <a:r>
              <a:rPr lang="uk-UA" sz="3600">
                <a:latin typeface="Trebuchet MS" pitchFamily="34" charset="0"/>
              </a:rPr>
              <a:t>В) безпосереднього розучування техніки рухової дії в цілому;</a:t>
            </a:r>
          </a:p>
          <a:p>
            <a:r>
              <a:rPr lang="uk-UA" sz="3600">
                <a:latin typeface="Trebuchet MS" pitchFamily="34" charset="0"/>
              </a:rPr>
              <a:t>Г) розучування загальнопідготовчих вправ.</a:t>
            </a:r>
          </a:p>
          <a:p>
            <a:endParaRPr lang="ru-RU" sz="3600">
              <a:latin typeface="Trebuchet MS" pitchFamily="34"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Прямоугольник 1"/>
          <p:cNvSpPr>
            <a:spLocks noChangeArrowheads="1"/>
          </p:cNvSpPr>
          <p:nvPr/>
        </p:nvSpPr>
        <p:spPr bwMode="auto">
          <a:xfrm>
            <a:off x="703263" y="398463"/>
            <a:ext cx="10761662" cy="5584825"/>
          </a:xfrm>
          <a:prstGeom prst="rect">
            <a:avLst/>
          </a:prstGeom>
          <a:noFill/>
          <a:ln w="9525">
            <a:noFill/>
            <a:miter lim="800000"/>
            <a:headEnd/>
            <a:tailEnd/>
          </a:ln>
        </p:spPr>
        <p:txBody>
          <a:bodyPr>
            <a:spAutoFit/>
          </a:bodyPr>
          <a:lstStyle/>
          <a:p>
            <a:r>
              <a:rPr lang="uk-UA" sz="3600">
                <a:latin typeface="Trebuchet MS" pitchFamily="34" charset="0"/>
              </a:rPr>
              <a:t>10. Укажіть відмінні ознаки рухового уміння:</a:t>
            </a:r>
          </a:p>
          <a:p>
            <a:endParaRPr lang="uk-UA" sz="3600">
              <a:latin typeface="Trebuchet MS" pitchFamily="34" charset="0"/>
            </a:endParaRPr>
          </a:p>
          <a:p>
            <a:r>
              <a:rPr lang="uk-UA" sz="3600">
                <a:latin typeface="Trebuchet MS" pitchFamily="34" charset="0"/>
              </a:rPr>
              <a:t>А) злитність, стабільність, надійність і варіативність рухів;</a:t>
            </a:r>
          </a:p>
          <a:p>
            <a:r>
              <a:rPr lang="uk-UA" sz="3600">
                <a:latin typeface="Trebuchet MS" pitchFamily="34" charset="0"/>
              </a:rPr>
              <a:t>Б) мінімальний або невисокий ступінь участі рухових автоматизмів в управлінні рухами;</a:t>
            </a:r>
          </a:p>
          <a:p>
            <a:r>
              <a:rPr lang="uk-UA" sz="3600">
                <a:latin typeface="Trebuchet MS" pitchFamily="34" charset="0"/>
              </a:rPr>
              <a:t>В) нестабільність у виконанні дій, надлишкова мінливість техніки рухів, постійна участь свідомості в процесі дій, розчленованість або мало виражена злитність у виконанні.</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Прямоугольник 1"/>
          <p:cNvSpPr>
            <a:spLocks noChangeArrowheads="1"/>
          </p:cNvSpPr>
          <p:nvPr/>
        </p:nvSpPr>
        <p:spPr bwMode="auto">
          <a:xfrm>
            <a:off x="350838" y="293688"/>
            <a:ext cx="9331325" cy="6134100"/>
          </a:xfrm>
          <a:prstGeom prst="rect">
            <a:avLst/>
          </a:prstGeom>
          <a:noFill/>
          <a:ln w="9525">
            <a:noFill/>
            <a:miter lim="800000"/>
            <a:headEnd/>
            <a:tailEnd/>
          </a:ln>
        </p:spPr>
        <p:txBody>
          <a:bodyPr>
            <a:spAutoFit/>
          </a:bodyPr>
          <a:lstStyle/>
          <a:p>
            <a:r>
              <a:rPr lang="uk-UA" sz="3600">
                <a:latin typeface="Trebuchet MS" pitchFamily="34" charset="0"/>
              </a:rPr>
              <a:t>11. Оптимальний ступінь володіння технікою дії, що характеризується автоматизованим (тобто при мінімальному контролі з боку свідомості) управлінням рухами, високою міцністю і надійністю виконання, називається:</a:t>
            </a:r>
          </a:p>
          <a:p>
            <a:endParaRPr lang="uk-UA" sz="3600">
              <a:latin typeface="Trebuchet MS" pitchFamily="34" charset="0"/>
            </a:endParaRPr>
          </a:p>
          <a:p>
            <a:r>
              <a:rPr lang="uk-UA" sz="3600">
                <a:latin typeface="Trebuchet MS" pitchFamily="34" charset="0"/>
              </a:rPr>
              <a:t>А) руховим умінням;</a:t>
            </a:r>
          </a:p>
          <a:p>
            <a:r>
              <a:rPr lang="uk-UA" sz="3600">
                <a:latin typeface="Trebuchet MS" pitchFamily="34" charset="0"/>
              </a:rPr>
              <a:t>Б) технічною майстерністю;</a:t>
            </a:r>
          </a:p>
          <a:p>
            <a:r>
              <a:rPr lang="uk-UA" sz="3600">
                <a:latin typeface="Trebuchet MS" pitchFamily="34" charset="0"/>
              </a:rPr>
              <a:t>В) руховою обдарованістю;</a:t>
            </a:r>
          </a:p>
          <a:p>
            <a:r>
              <a:rPr lang="uk-UA" sz="3600">
                <a:latin typeface="Trebuchet MS" pitchFamily="34" charset="0"/>
              </a:rPr>
              <a:t>Г) руховим навиком.</a:t>
            </a: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Прямоугольник 1"/>
          <p:cNvSpPr>
            <a:spLocks noChangeArrowheads="1"/>
          </p:cNvSpPr>
          <p:nvPr/>
        </p:nvSpPr>
        <p:spPr bwMode="auto">
          <a:xfrm>
            <a:off x="962025" y="666750"/>
            <a:ext cx="7772400" cy="6862763"/>
          </a:xfrm>
          <a:prstGeom prst="rect">
            <a:avLst/>
          </a:prstGeom>
          <a:noFill/>
          <a:ln w="9525">
            <a:noFill/>
            <a:miter lim="800000"/>
            <a:headEnd/>
            <a:tailEnd/>
          </a:ln>
        </p:spPr>
        <p:txBody>
          <a:bodyPr>
            <a:spAutoFit/>
          </a:bodyPr>
          <a:lstStyle/>
          <a:p>
            <a:r>
              <a:rPr lang="uk-UA" sz="4400">
                <a:latin typeface="Trebuchet MS" pitchFamily="34" charset="0"/>
              </a:rPr>
              <a:t>Підсумуйте кількість і вирахуйте відсоток </a:t>
            </a:r>
            <a:r>
              <a:rPr lang="uk-UA" sz="4400">
                <a:solidFill>
                  <a:srgbClr val="FF0000"/>
                </a:solidFill>
                <a:latin typeface="Trebuchet MS" pitchFamily="34" charset="0"/>
              </a:rPr>
              <a:t>правильних відповідей</a:t>
            </a:r>
            <a:r>
              <a:rPr lang="uk-UA" sz="4400">
                <a:latin typeface="Trebuchet MS" pitchFamily="34" charset="0"/>
              </a:rPr>
              <a:t>!</a:t>
            </a:r>
          </a:p>
          <a:p>
            <a:endParaRPr lang="uk-UA" sz="4400">
              <a:latin typeface="Trebuchet MS" pitchFamily="34" charset="0"/>
            </a:endParaRPr>
          </a:p>
          <a:p>
            <a:r>
              <a:rPr lang="uk-UA" sz="4400">
                <a:latin typeface="Trebuchet MS" pitchFamily="34" charset="0"/>
              </a:rPr>
              <a:t>11 питань -100%</a:t>
            </a:r>
          </a:p>
          <a:p>
            <a:r>
              <a:rPr lang="uk-UA" sz="4400">
                <a:latin typeface="Trebuchet MS" pitchFamily="34" charset="0"/>
              </a:rPr>
              <a:t> </a:t>
            </a:r>
            <a:r>
              <a:rPr lang="uk-UA" sz="4400">
                <a:solidFill>
                  <a:srgbClr val="FF0000"/>
                </a:solidFill>
                <a:latin typeface="Trebuchet MS" pitchFamily="34" charset="0"/>
              </a:rPr>
              <a:t>8</a:t>
            </a:r>
            <a:r>
              <a:rPr lang="uk-UA" sz="4400">
                <a:latin typeface="Trebuchet MS" pitchFamily="34" charset="0"/>
              </a:rPr>
              <a:t> питань – Х%</a:t>
            </a:r>
          </a:p>
          <a:p>
            <a:endParaRPr lang="uk-UA" sz="4400">
              <a:latin typeface="Trebuchet MS" pitchFamily="34" charset="0"/>
            </a:endParaRPr>
          </a:p>
          <a:p>
            <a:r>
              <a:rPr lang="uk-UA" sz="4400">
                <a:latin typeface="Trebuchet MS" pitchFamily="34" charset="0"/>
              </a:rPr>
              <a:t>Х= 8Х100/11</a:t>
            </a:r>
          </a:p>
          <a:p>
            <a:endParaRPr lang="uk-UA" sz="4400">
              <a:latin typeface="Trebuchet MS" pitchFamily="34" charset="0"/>
            </a:endParaRPr>
          </a:p>
          <a:p>
            <a:endParaRPr lang="ru-RU" sz="4400">
              <a:latin typeface="Trebuchet MS" pitchFamily="34"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Заголовок 1"/>
          <p:cNvSpPr>
            <a:spLocks noGrp="1"/>
          </p:cNvSpPr>
          <p:nvPr>
            <p:ph type="title"/>
          </p:nvPr>
        </p:nvSpPr>
        <p:spPr>
          <a:xfrm>
            <a:off x="788988" y="773113"/>
            <a:ext cx="8597900" cy="2568575"/>
          </a:xfrm>
        </p:spPr>
        <p:txBody>
          <a:bodyPr/>
          <a:lstStyle/>
          <a:p>
            <a:pPr algn="ctr" eaLnBrk="1" hangingPunct="1"/>
            <a:r>
              <a:rPr lang="uk-UA" smtClean="0">
                <a:solidFill>
                  <a:schemeClr val="tx1"/>
                </a:solidFill>
              </a:rPr>
              <a:t> </a:t>
            </a:r>
            <a:r>
              <a:rPr lang="uk-UA" sz="4000" smtClean="0">
                <a:solidFill>
                  <a:schemeClr val="tx1"/>
                </a:solidFill>
              </a:rPr>
              <a:t>Дякую ВСІМ!</a:t>
            </a:r>
            <a:br>
              <a:rPr lang="uk-UA" sz="4000" smtClean="0">
                <a:solidFill>
                  <a:schemeClr val="tx1"/>
                </a:solidFill>
              </a:rPr>
            </a:br>
            <a:r>
              <a:rPr lang="uk-UA" sz="4000" smtClean="0">
                <a:solidFill>
                  <a:schemeClr val="tx1"/>
                </a:solidFill>
              </a:rPr>
              <a:t>ДОМАШНЄ ЗАВДАННЯ –           пройти тестування в системі МУДЛ!</a:t>
            </a:r>
            <a:endParaRPr lang="ru-RU" sz="4000" smtClean="0">
              <a:solidFill>
                <a:schemeClr val="tx1"/>
              </a:solidFill>
            </a:endParaRPr>
          </a:p>
        </p:txBody>
      </p:sp>
      <p:pic>
        <p:nvPicPr>
          <p:cNvPr id="44034" name="Рисунок 3"/>
          <p:cNvPicPr>
            <a:picLocks noChangeAspect="1"/>
          </p:cNvPicPr>
          <p:nvPr/>
        </p:nvPicPr>
        <p:blipFill>
          <a:blip r:embed="rId3"/>
          <a:srcRect/>
          <a:stretch>
            <a:fillRect/>
          </a:stretch>
        </p:blipFill>
        <p:spPr bwMode="auto">
          <a:xfrm>
            <a:off x="1617663" y="3516313"/>
            <a:ext cx="3916362" cy="3341687"/>
          </a:xfrm>
          <a:prstGeom prst="rect">
            <a:avLst/>
          </a:prstGeom>
          <a:noFill/>
          <a:ln w="9525">
            <a:noFill/>
            <a:miter lim="800000"/>
            <a:headEnd/>
            <a:tailEnd/>
          </a:ln>
        </p:spPr>
      </p:pic>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ctrTitle"/>
          </p:nvPr>
        </p:nvSpPr>
        <p:spPr>
          <a:xfrm>
            <a:off x="1171575" y="190500"/>
            <a:ext cx="8653463" cy="617538"/>
          </a:xfrm>
        </p:spPr>
        <p:txBody>
          <a:bodyPr/>
          <a:lstStyle/>
          <a:p>
            <a:pPr algn="ctr" eaLnBrk="1" hangingPunct="1"/>
            <a:r>
              <a:rPr lang="uk-UA" sz="3200" smtClean="0"/>
              <a:t>ВИПРАВ І ЗАПИШИ ПРАВИЛЬНО</a:t>
            </a:r>
            <a:endParaRPr lang="ru-RU" sz="3200" smtClean="0"/>
          </a:p>
        </p:txBody>
      </p:sp>
      <p:sp>
        <p:nvSpPr>
          <p:cNvPr id="20482" name="Подзаголовок 2"/>
          <p:cNvSpPr>
            <a:spLocks noGrp="1"/>
          </p:cNvSpPr>
          <p:nvPr>
            <p:ph type="subTitle" idx="1"/>
          </p:nvPr>
        </p:nvSpPr>
        <p:spPr>
          <a:xfrm>
            <a:off x="715963" y="1068388"/>
            <a:ext cx="9215437" cy="4818062"/>
          </a:xfrm>
        </p:spPr>
        <p:txBody>
          <a:bodyPr/>
          <a:lstStyle/>
          <a:p>
            <a:pPr algn="l" eaLnBrk="1" hangingPunct="1"/>
            <a:endParaRPr lang="ru-RU" sz="2800" smtClean="0">
              <a:solidFill>
                <a:schemeClr val="tx1"/>
              </a:solidFill>
              <a:latin typeface="Times New Roman" pitchFamily="18" charset="0"/>
              <a:cs typeface="Times New Roman" pitchFamily="18" charset="0"/>
            </a:endParaRPr>
          </a:p>
          <a:p>
            <a:pPr algn="l" eaLnBrk="1" hangingPunct="1"/>
            <a:r>
              <a:rPr lang="uk-UA" sz="2800" smtClean="0">
                <a:solidFill>
                  <a:schemeClr val="tx1"/>
                </a:solidFill>
                <a:latin typeface="Times New Roman" pitchFamily="18" charset="0"/>
                <a:cs typeface="Times New Roman" pitchFamily="18" charset="0"/>
              </a:rPr>
              <a:t>Умовами формування </a:t>
            </a:r>
            <a:r>
              <a:rPr lang="uk-UA" sz="2800" b="1" i="1" smtClean="0">
                <a:solidFill>
                  <a:schemeClr val="tx1"/>
                </a:solidFill>
                <a:latin typeface="Times New Roman" pitchFamily="18" charset="0"/>
                <a:cs typeface="Times New Roman" pitchFamily="18" charset="0"/>
              </a:rPr>
              <a:t>рухового вміння</a:t>
            </a:r>
            <a:r>
              <a:rPr lang="uk-UA" sz="2800" smtClean="0">
                <a:solidFill>
                  <a:schemeClr val="tx1"/>
                </a:solidFill>
                <a:latin typeface="Times New Roman" pitchFamily="18" charset="0"/>
                <a:cs typeface="Times New Roman" pitchFamily="18" charset="0"/>
              </a:rPr>
              <a:t> є:</a:t>
            </a:r>
          </a:p>
          <a:p>
            <a:pPr algn="l" eaLnBrk="1" hangingPunct="1"/>
            <a:endParaRPr lang="uk-UA" sz="2800" smtClean="0">
              <a:solidFill>
                <a:schemeClr val="tx1"/>
              </a:solidFill>
              <a:latin typeface="Times New Roman" pitchFamily="18" charset="0"/>
              <a:cs typeface="Times New Roman" pitchFamily="18" charset="0"/>
            </a:endParaRPr>
          </a:p>
          <a:p>
            <a:pPr algn="l" eaLnBrk="1" hangingPunct="1"/>
            <a:r>
              <a:rPr lang="uk-UA" sz="2800" smtClean="0">
                <a:solidFill>
                  <a:schemeClr val="tx1"/>
                </a:solidFill>
                <a:latin typeface="Times New Roman" pitchFamily="18" charset="0"/>
                <a:cs typeface="Times New Roman" pitchFamily="18" charset="0"/>
              </a:rPr>
              <a:t>-	</a:t>
            </a:r>
            <a:r>
              <a:rPr lang="uk-UA" sz="2800" i="1" smtClean="0">
                <a:solidFill>
                  <a:schemeClr val="tx1"/>
                </a:solidFill>
                <a:latin typeface="Times New Roman" pitchFamily="18" charset="0"/>
                <a:cs typeface="Times New Roman" pitchFamily="18" charset="0"/>
              </a:rPr>
              <a:t>одноразове</a:t>
            </a:r>
            <a:r>
              <a:rPr lang="uk-UA" sz="2800" smtClean="0">
                <a:solidFill>
                  <a:schemeClr val="tx1"/>
                </a:solidFill>
                <a:latin typeface="Times New Roman" pitchFamily="18" charset="0"/>
                <a:cs typeface="Times New Roman" pitchFamily="18" charset="0"/>
              </a:rPr>
              <a:t> повторення вправи у стандартних умовах;</a:t>
            </a:r>
          </a:p>
          <a:p>
            <a:pPr algn="l" eaLnBrk="1" hangingPunct="1"/>
            <a:r>
              <a:rPr lang="uk-UA" sz="2800" smtClean="0">
                <a:solidFill>
                  <a:schemeClr val="tx1"/>
                </a:solidFill>
                <a:latin typeface="Times New Roman" pitchFamily="18" charset="0"/>
                <a:cs typeface="Times New Roman" pitchFamily="18" charset="0"/>
              </a:rPr>
              <a:t>-	</a:t>
            </a:r>
            <a:r>
              <a:rPr lang="uk-UA" sz="2800" i="1" smtClean="0">
                <a:solidFill>
                  <a:schemeClr val="tx1"/>
                </a:solidFill>
                <a:latin typeface="Times New Roman" pitchFamily="18" charset="0"/>
                <a:cs typeface="Times New Roman" pitchFamily="18" charset="0"/>
              </a:rPr>
              <a:t>максимум</a:t>
            </a:r>
            <a:r>
              <a:rPr lang="uk-UA" sz="2800" smtClean="0">
                <a:solidFill>
                  <a:schemeClr val="tx1"/>
                </a:solidFill>
                <a:latin typeface="Times New Roman" pitchFamily="18" charset="0"/>
                <a:cs typeface="Times New Roman" pitchFamily="18" charset="0"/>
              </a:rPr>
              <a:t> необхідних знань про техніку рухової дії;</a:t>
            </a:r>
          </a:p>
          <a:p>
            <a:pPr algn="l" eaLnBrk="1" hangingPunct="1"/>
            <a:r>
              <a:rPr lang="uk-UA" sz="2800" smtClean="0">
                <a:solidFill>
                  <a:schemeClr val="tx1"/>
                </a:solidFill>
                <a:latin typeface="Times New Roman" pitchFamily="18" charset="0"/>
                <a:cs typeface="Times New Roman" pitchFamily="18" charset="0"/>
              </a:rPr>
              <a:t>-	попередній руховий досвід </a:t>
            </a:r>
            <a:r>
              <a:rPr lang="uk-UA" sz="2800" i="1" smtClean="0">
                <a:solidFill>
                  <a:schemeClr val="tx1"/>
                </a:solidFill>
                <a:latin typeface="Times New Roman" pitchFamily="18" charset="0"/>
                <a:cs typeface="Times New Roman" pitchFamily="18" charset="0"/>
              </a:rPr>
              <a:t>не потрібен</a:t>
            </a:r>
            <a:r>
              <a:rPr lang="uk-UA" sz="2800" smtClean="0">
                <a:solidFill>
                  <a:schemeClr val="tx1"/>
                </a:solidFill>
                <a:latin typeface="Times New Roman" pitchFamily="18" charset="0"/>
                <a:cs typeface="Times New Roman" pitchFamily="18" charset="0"/>
              </a:rPr>
              <a:t>;</a:t>
            </a:r>
          </a:p>
          <a:p>
            <a:pPr algn="l" eaLnBrk="1" hangingPunct="1"/>
            <a:r>
              <a:rPr lang="uk-UA" sz="2800" smtClean="0">
                <a:solidFill>
                  <a:schemeClr val="tx1"/>
                </a:solidFill>
                <a:latin typeface="Times New Roman" pitchFamily="18" charset="0"/>
                <a:cs typeface="Times New Roman" pitchFamily="18" charset="0"/>
              </a:rPr>
              <a:t>-	фізична і психологічна готовність </a:t>
            </a:r>
            <a:r>
              <a:rPr lang="uk-UA" sz="2800" i="1" smtClean="0">
                <a:solidFill>
                  <a:schemeClr val="tx1"/>
                </a:solidFill>
                <a:latin typeface="Times New Roman" pitchFamily="18" charset="0"/>
                <a:cs typeface="Times New Roman" pitchFamily="18" charset="0"/>
              </a:rPr>
              <a:t>не обов'язкова умова</a:t>
            </a:r>
            <a:r>
              <a:rPr lang="uk-UA" sz="2800" smtClean="0">
                <a:solidFill>
                  <a:schemeClr val="tx1"/>
                </a:solidFill>
                <a:latin typeface="Times New Roman" pitchFamily="18" charset="0"/>
                <a:cs typeface="Times New Roman" pitchFamily="18" charset="0"/>
              </a:rPr>
              <a:t>;</a:t>
            </a:r>
          </a:p>
          <a:p>
            <a:pPr algn="l" eaLnBrk="1" hangingPunct="1"/>
            <a:r>
              <a:rPr lang="uk-UA" sz="2800" smtClean="0">
                <a:solidFill>
                  <a:schemeClr val="tx1"/>
                </a:solidFill>
                <a:latin typeface="Times New Roman" pitchFamily="18" charset="0"/>
                <a:cs typeface="Times New Roman" pitchFamily="18" charset="0"/>
              </a:rPr>
              <a:t>-	</a:t>
            </a:r>
            <a:r>
              <a:rPr lang="uk-UA" sz="2800" i="1" smtClean="0">
                <a:solidFill>
                  <a:schemeClr val="tx1"/>
                </a:solidFill>
                <a:latin typeface="Times New Roman" pitchFamily="18" charset="0"/>
                <a:cs typeface="Times New Roman" pitchFamily="18" charset="0"/>
              </a:rPr>
              <a:t>активна участь усіх органів відчуття</a:t>
            </a:r>
            <a:r>
              <a:rPr lang="uk-UA" sz="2800" smtClean="0">
                <a:solidFill>
                  <a:schemeClr val="tx1"/>
                </a:solidFill>
                <a:latin typeface="Times New Roman" pitchFamily="18" charset="0"/>
                <a:cs typeface="Times New Roman" pitchFamily="18" charset="0"/>
              </a:rPr>
              <a:t> (зору, слуху).</a:t>
            </a:r>
          </a:p>
          <a:p>
            <a:pPr algn="l" eaLnBrk="1" hangingPunct="1"/>
            <a:endParaRPr lang="uk-UA" sz="2800" smtClean="0">
              <a:solidFill>
                <a:schemeClr val="tx1"/>
              </a:solidFill>
              <a:latin typeface="Times New Roman" pitchFamily="18" charset="0"/>
              <a:cs typeface="Times New Roman" pitchFamily="18"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360363" y="292100"/>
            <a:ext cx="11491912" cy="5838825"/>
          </a:xfrm>
        </p:spPr>
        <p:txBody>
          <a:bodyPr/>
          <a:lstStyle/>
          <a:p>
            <a:pPr eaLnBrk="1" hangingPunct="1"/>
            <a:r>
              <a:rPr lang="uk-UA" sz="3200" b="1" smtClean="0">
                <a:solidFill>
                  <a:schemeClr val="tx1"/>
                </a:solidFill>
                <a:latin typeface="Times New Roman" pitchFamily="18" charset="0"/>
                <a:cs typeface="Times New Roman" pitchFamily="18" charset="0"/>
              </a:rPr>
              <a:t/>
            </a:r>
            <a:br>
              <a:rPr lang="uk-UA" sz="3200" b="1" smtClean="0">
                <a:solidFill>
                  <a:schemeClr val="tx1"/>
                </a:solidFill>
                <a:latin typeface="Times New Roman" pitchFamily="18" charset="0"/>
                <a:cs typeface="Times New Roman" pitchFamily="18" charset="0"/>
              </a:rPr>
            </a:br>
            <a:r>
              <a:rPr lang="uk-UA" sz="3200" b="1" smtClean="0">
                <a:solidFill>
                  <a:schemeClr val="tx1"/>
                </a:solidFill>
                <a:latin typeface="Times New Roman" pitchFamily="18" charset="0"/>
                <a:cs typeface="Times New Roman" pitchFamily="18" charset="0"/>
              </a:rPr>
              <a:t>Рухове вміння</a:t>
            </a:r>
            <a:r>
              <a:rPr lang="uk-UA" sz="3200" smtClean="0">
                <a:solidFill>
                  <a:schemeClr val="tx1"/>
                </a:solidFill>
                <a:latin typeface="Times New Roman" pitchFamily="18" charset="0"/>
                <a:cs typeface="Times New Roman" pitchFamily="18" charset="0"/>
              </a:rPr>
              <a:t> характеризується </a:t>
            </a:r>
            <a:r>
              <a:rPr lang="uk-UA" sz="3200" b="1" smtClean="0">
                <a:solidFill>
                  <a:schemeClr val="tx1"/>
                </a:solidFill>
                <a:latin typeface="Times New Roman" pitchFamily="18" charset="0"/>
                <a:cs typeface="Times New Roman" pitchFamily="18" charset="0"/>
              </a:rPr>
              <a:t>такими ознаками:</a:t>
            </a:r>
            <a:br>
              <a:rPr lang="uk-UA" sz="3200" b="1"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1) керування рухами автоматизоване.</a:t>
            </a:r>
            <a:br>
              <a:rPr lang="uk-UA" sz="3200"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2) Несвідоме керування рухами (під контролем свідомості             перебуває один елемент руху).</a:t>
            </a:r>
            <a:br>
              <a:rPr lang="uk-UA" sz="3200"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3) Немає зайвих рухів, розкутість рухів.</a:t>
            </a:r>
            <a:br>
              <a:rPr lang="uk-UA" sz="3200"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4) Нестабільність та неекономність рухів.</a:t>
            </a:r>
            <a:br>
              <a:rPr lang="uk-UA" sz="3200"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5) втома не наступає.</a:t>
            </a:r>
            <a:br>
              <a:rPr lang="uk-UA" sz="3200"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6) швидкість виконання рухів оптимальна.</a:t>
            </a:r>
            <a:br>
              <a:rPr lang="uk-UA" sz="3200" smtClean="0">
                <a:solidFill>
                  <a:schemeClr val="tx1"/>
                </a:solidFill>
                <a:latin typeface="Times New Roman" pitchFamily="18" charset="0"/>
                <a:cs typeface="Times New Roman" pitchFamily="18" charset="0"/>
              </a:rPr>
            </a:br>
            <a:r>
              <a:rPr lang="uk-UA" sz="3200" smtClean="0">
                <a:solidFill>
                  <a:schemeClr val="tx1"/>
                </a:solidFill>
                <a:latin typeface="Times New Roman" pitchFamily="18" charset="0"/>
                <a:cs typeface="Times New Roman" pitchFamily="18" charset="0"/>
              </a:rPr>
              <a:t/>
            </a:r>
            <a:br>
              <a:rPr lang="uk-UA" sz="3200" smtClean="0">
                <a:solidFill>
                  <a:schemeClr val="tx1"/>
                </a:solidFill>
                <a:latin typeface="Times New Roman" pitchFamily="18" charset="0"/>
                <a:cs typeface="Times New Roman" pitchFamily="18" charset="0"/>
              </a:rPr>
            </a:br>
            <a:r>
              <a:rPr lang="uk-UA" sz="3200" b="1" smtClean="0">
                <a:solidFill>
                  <a:schemeClr val="tx1"/>
                </a:solidFill>
                <a:latin typeface="Times New Roman" pitchFamily="18" charset="0"/>
                <a:cs typeface="Times New Roman" pitchFamily="18" charset="0"/>
              </a:rPr>
              <a:t>Рухове вміння</a:t>
            </a:r>
            <a:r>
              <a:rPr lang="uk-UA" sz="3200" smtClean="0">
                <a:solidFill>
                  <a:schemeClr val="tx1"/>
                </a:solidFill>
                <a:latin typeface="Times New Roman" pitchFamily="18" charset="0"/>
                <a:cs typeface="Times New Roman" pitchFamily="18" charset="0"/>
              </a:rPr>
              <a:t> – це останній етап в оволодінні  руховими діями.</a:t>
            </a:r>
            <a:br>
              <a:rPr lang="uk-UA" sz="3200" smtClean="0">
                <a:solidFill>
                  <a:schemeClr val="tx1"/>
                </a:solidFill>
                <a:latin typeface="Times New Roman" pitchFamily="18" charset="0"/>
                <a:cs typeface="Times New Roman" pitchFamily="18" charset="0"/>
              </a:rPr>
            </a:br>
            <a:r>
              <a:rPr lang="ru-RU" sz="3200" smtClean="0">
                <a:solidFill>
                  <a:schemeClr val="tx1"/>
                </a:solidFill>
                <a:latin typeface="Times New Roman" pitchFamily="18" charset="0"/>
                <a:cs typeface="Times New Roman" pitchFamily="18" charset="0"/>
              </a:rPr>
              <a:t> </a:t>
            </a:r>
            <a:br>
              <a:rPr lang="ru-RU" sz="3200" smtClean="0">
                <a:solidFill>
                  <a:schemeClr val="tx1"/>
                </a:solidFill>
                <a:latin typeface="Times New Roman" pitchFamily="18" charset="0"/>
                <a:cs typeface="Times New Roman" pitchFamily="18" charset="0"/>
              </a:rPr>
            </a:br>
            <a:r>
              <a:rPr lang="uk-UA" sz="2500" smtClean="0">
                <a:solidFill>
                  <a:schemeClr val="tx1"/>
                </a:solidFill>
                <a:latin typeface="Times New Roman" pitchFamily="18" charset="0"/>
                <a:cs typeface="Times New Roman" pitchFamily="18" charset="0"/>
              </a:rPr>
              <a:t/>
            </a:r>
            <a:br>
              <a:rPr lang="uk-UA" sz="2500" smtClean="0">
                <a:solidFill>
                  <a:schemeClr val="tx1"/>
                </a:solidFill>
                <a:latin typeface="Times New Roman" pitchFamily="18" charset="0"/>
                <a:cs typeface="Times New Roman" pitchFamily="18" charset="0"/>
              </a:rPr>
            </a:br>
            <a:r>
              <a:rPr lang="uk-UA" sz="2500" smtClean="0">
                <a:solidFill>
                  <a:schemeClr val="tx1"/>
                </a:solidFill>
                <a:latin typeface="Times New Roman" pitchFamily="18" charset="0"/>
                <a:cs typeface="Times New Roman" pitchFamily="18" charset="0"/>
              </a:rPr>
              <a:t> </a:t>
            </a:r>
            <a:endParaRPr lang="ru-RU" sz="2500" smtClean="0">
              <a:solidFill>
                <a:schemeClr val="tx1"/>
              </a:solidFill>
              <a:latin typeface="Times New Roman" pitchFamily="18" charset="0"/>
              <a:cs typeface="Times New Roman" pitchFamily="18"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a:xfrm>
            <a:off x="360363" y="679450"/>
            <a:ext cx="10518775" cy="5334000"/>
          </a:xfrm>
        </p:spPr>
        <p:txBody>
          <a:bodyPr/>
          <a:lstStyle/>
          <a:p>
            <a:pPr eaLnBrk="1" hangingPunct="1"/>
            <a:r>
              <a:rPr lang="uk-UA" sz="3200" b="1" smtClean="0">
                <a:solidFill>
                  <a:schemeClr val="tx1"/>
                </a:solidFill>
                <a:latin typeface="Times New Roman" pitchFamily="18" charset="0"/>
              </a:rPr>
              <a:t>Перехід від рухового вміння</a:t>
            </a:r>
            <a:r>
              <a:rPr lang="uk-UA" sz="3200" smtClean="0">
                <a:solidFill>
                  <a:schemeClr val="tx1"/>
                </a:solidFill>
                <a:latin typeface="Times New Roman" pitchFamily="18" charset="0"/>
              </a:rPr>
              <a:t> до </a:t>
            </a:r>
            <a:r>
              <a:rPr lang="uk-UA" sz="3200" b="1" smtClean="0">
                <a:solidFill>
                  <a:schemeClr val="tx1"/>
                </a:solidFill>
                <a:latin typeface="Times New Roman" pitchFamily="18" charset="0"/>
              </a:rPr>
              <a:t>рухової навички</a:t>
            </a:r>
            <a:r>
              <a:rPr lang="uk-UA" sz="3200" smtClean="0">
                <a:solidFill>
                  <a:schemeClr val="tx1"/>
                </a:solidFill>
                <a:latin typeface="Times New Roman" pitchFamily="18" charset="0"/>
              </a:rPr>
              <a:t> може бути різним за тривалістю і </a:t>
            </a:r>
            <a:r>
              <a:rPr lang="uk-UA" sz="3200" b="1" smtClean="0">
                <a:solidFill>
                  <a:schemeClr val="tx1"/>
                </a:solidFill>
                <a:latin typeface="Times New Roman" pitchFamily="18" charset="0"/>
              </a:rPr>
              <a:t>залежить від</a:t>
            </a:r>
            <a:r>
              <a:rPr lang="uk-UA" sz="3200" smtClean="0">
                <a:solidFill>
                  <a:schemeClr val="tx1"/>
                </a:solidFill>
                <a:latin typeface="Times New Roman" pitchFamily="18" charset="0"/>
              </a:rPr>
              <a:t>:</a:t>
            </a:r>
            <a:br>
              <a:rPr lang="uk-UA" sz="3200" smtClean="0">
                <a:solidFill>
                  <a:schemeClr val="tx1"/>
                </a:solidFill>
                <a:latin typeface="Times New Roman" pitchFamily="18" charset="0"/>
              </a:rPr>
            </a:br>
            <a:r>
              <a:rPr lang="uk-UA" sz="3200" smtClean="0">
                <a:solidFill>
                  <a:schemeClr val="tx1"/>
                </a:solidFill>
                <a:latin typeface="Times New Roman" pitchFamily="18" charset="0"/>
              </a:rPr>
              <a:t/>
            </a:r>
            <a:br>
              <a:rPr lang="uk-UA" sz="3200" smtClean="0">
                <a:solidFill>
                  <a:schemeClr val="tx1"/>
                </a:solidFill>
                <a:latin typeface="Times New Roman" pitchFamily="18" charset="0"/>
              </a:rPr>
            </a:br>
            <a:r>
              <a:rPr lang="uk-UA" sz="3200" smtClean="0">
                <a:solidFill>
                  <a:schemeClr val="tx1"/>
                </a:solidFill>
                <a:latin typeface="Times New Roman" pitchFamily="18" charset="0"/>
              </a:rPr>
              <a:t>1) </a:t>
            </a:r>
            <a:r>
              <a:rPr lang="uk-UA" sz="3200" i="1" smtClean="0">
                <a:solidFill>
                  <a:schemeClr val="tx1"/>
                </a:solidFill>
                <a:latin typeface="Times New Roman" pitchFamily="18" charset="0"/>
              </a:rPr>
              <a:t>Техніки виконання рухової дії</a:t>
            </a:r>
            <a:r>
              <a:rPr lang="uk-UA" sz="3200" smtClean="0">
                <a:solidFill>
                  <a:schemeClr val="tx1"/>
                </a:solidFill>
                <a:latin typeface="Times New Roman" pitchFamily="18" charset="0"/>
              </a:rPr>
              <a:t>.</a:t>
            </a:r>
            <a:br>
              <a:rPr lang="uk-UA" sz="3200" smtClean="0">
                <a:solidFill>
                  <a:schemeClr val="tx1"/>
                </a:solidFill>
                <a:latin typeface="Times New Roman" pitchFamily="18" charset="0"/>
              </a:rPr>
            </a:br>
            <a:r>
              <a:rPr lang="uk-UA" sz="3200" smtClean="0">
                <a:solidFill>
                  <a:schemeClr val="tx1"/>
                </a:solidFill>
                <a:latin typeface="Times New Roman" pitchFamily="18" charset="0"/>
              </a:rPr>
              <a:t/>
            </a:r>
            <a:br>
              <a:rPr lang="uk-UA" sz="3200" smtClean="0">
                <a:solidFill>
                  <a:schemeClr val="tx1"/>
                </a:solidFill>
                <a:latin typeface="Times New Roman" pitchFamily="18" charset="0"/>
              </a:rPr>
            </a:br>
            <a:r>
              <a:rPr lang="uk-UA" sz="3200" smtClean="0">
                <a:solidFill>
                  <a:schemeClr val="tx1"/>
                </a:solidFill>
                <a:latin typeface="Times New Roman" pitchFamily="18" charset="0"/>
              </a:rPr>
              <a:t>2) Методики </a:t>
            </a:r>
            <a:r>
              <a:rPr lang="uk-UA" sz="3200" i="1" smtClean="0">
                <a:solidFill>
                  <a:schemeClr val="tx1"/>
                </a:solidFill>
                <a:latin typeface="Times New Roman" pitchFamily="18" charset="0"/>
              </a:rPr>
              <a:t>освіти</a:t>
            </a:r>
            <a:r>
              <a:rPr lang="uk-UA" sz="3200" smtClean="0">
                <a:solidFill>
                  <a:schemeClr val="tx1"/>
                </a:solidFill>
                <a:latin typeface="Times New Roman" pitchFamily="18" charset="0"/>
              </a:rPr>
              <a:t>.</a:t>
            </a:r>
            <a:br>
              <a:rPr lang="uk-UA" sz="3200" smtClean="0">
                <a:solidFill>
                  <a:schemeClr val="tx1"/>
                </a:solidFill>
                <a:latin typeface="Times New Roman" pitchFamily="18" charset="0"/>
              </a:rPr>
            </a:br>
            <a:r>
              <a:rPr lang="uk-UA" sz="3200" smtClean="0">
                <a:solidFill>
                  <a:schemeClr val="tx1"/>
                </a:solidFill>
                <a:latin typeface="Times New Roman" pitchFamily="18" charset="0"/>
              </a:rPr>
              <a:t/>
            </a:r>
            <a:br>
              <a:rPr lang="uk-UA" sz="3200" smtClean="0">
                <a:solidFill>
                  <a:schemeClr val="tx1"/>
                </a:solidFill>
                <a:latin typeface="Times New Roman" pitchFamily="18" charset="0"/>
              </a:rPr>
            </a:br>
            <a:r>
              <a:rPr lang="uk-UA" sz="3200" smtClean="0">
                <a:solidFill>
                  <a:schemeClr val="tx1"/>
                </a:solidFill>
                <a:latin typeface="Times New Roman" pitchFamily="18" charset="0"/>
              </a:rPr>
              <a:t>3) Індивідуальних особливостей </a:t>
            </a:r>
            <a:r>
              <a:rPr lang="uk-UA" sz="3200" i="1" smtClean="0">
                <a:solidFill>
                  <a:schemeClr val="tx1"/>
                </a:solidFill>
                <a:latin typeface="Times New Roman" pitchFamily="18" charset="0"/>
              </a:rPr>
              <a:t>вчителя</a:t>
            </a:r>
            <a:r>
              <a:rPr lang="uk-UA" sz="3200" smtClean="0">
                <a:solidFill>
                  <a:schemeClr val="tx1"/>
                </a:solidFill>
                <a:latin typeface="Times New Roman" pitchFamily="18" charset="0"/>
              </a:rPr>
              <a:t>.</a:t>
            </a:r>
            <a:r>
              <a:rPr lang="uk-UA" sz="2800" smtClean="0">
                <a:solidFill>
                  <a:schemeClr val="tx1"/>
                </a:solidFill>
                <a:latin typeface="Times New Roman" pitchFamily="18" charset="0"/>
                <a:cs typeface="Times New Roman" pitchFamily="18" charset="0"/>
              </a:rPr>
              <a:t/>
            </a:r>
            <a:br>
              <a:rPr lang="uk-UA" sz="2800" smtClean="0">
                <a:solidFill>
                  <a:schemeClr val="tx1"/>
                </a:solidFill>
                <a:latin typeface="Times New Roman" pitchFamily="18" charset="0"/>
                <a:cs typeface="Times New Roman" pitchFamily="18" charset="0"/>
              </a:rPr>
            </a:br>
            <a:r>
              <a:rPr lang="uk-UA" sz="2800" smtClean="0">
                <a:solidFill>
                  <a:schemeClr val="tx1"/>
                </a:solidFill>
                <a:latin typeface="Times New Roman" pitchFamily="18" charset="0"/>
                <a:cs typeface="Times New Roman" pitchFamily="18" charset="0"/>
              </a:rPr>
              <a:t/>
            </a:r>
            <a:br>
              <a:rPr lang="uk-UA" sz="2800" smtClean="0">
                <a:solidFill>
                  <a:schemeClr val="tx1"/>
                </a:solidFill>
                <a:latin typeface="Times New Roman" pitchFamily="18" charset="0"/>
                <a:cs typeface="Times New Roman" pitchFamily="18" charset="0"/>
              </a:rPr>
            </a:br>
            <a:r>
              <a:rPr lang="uk-UA" sz="2000" smtClean="0">
                <a:solidFill>
                  <a:schemeClr val="tx1"/>
                </a:solidFill>
                <a:latin typeface="Times New Roman" pitchFamily="18" charset="0"/>
                <a:cs typeface="Times New Roman" pitchFamily="18" charset="0"/>
              </a:rPr>
              <a:t/>
            </a:r>
            <a:br>
              <a:rPr lang="uk-UA" sz="2000" smtClean="0">
                <a:solidFill>
                  <a:schemeClr val="tx1"/>
                </a:solidFill>
                <a:latin typeface="Times New Roman" pitchFamily="18" charset="0"/>
                <a:cs typeface="Times New Roman" pitchFamily="18" charset="0"/>
              </a:rPr>
            </a:br>
            <a:endParaRPr lang="ru-RU" sz="2000" smtClean="0">
              <a:solidFill>
                <a:schemeClr val="tx1"/>
              </a:solidFill>
              <a:latin typeface="Times New Roman" pitchFamily="18" charset="0"/>
              <a:cs typeface="Times New Roman" pitchFamily="18"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a:xfrm>
            <a:off x="174625" y="1816100"/>
            <a:ext cx="10614025" cy="4070350"/>
          </a:xfrm>
        </p:spPr>
        <p:txBody>
          <a:bodyPr/>
          <a:lstStyle/>
          <a:p>
            <a:pPr algn="just" eaLnBrk="1" hangingPunct="1"/>
            <a:r>
              <a:rPr lang="uk-UA" b="1" smtClean="0">
                <a:solidFill>
                  <a:schemeClr val="tx1"/>
                </a:solidFill>
                <a:latin typeface="Times New Roman" pitchFamily="18" charset="0"/>
              </a:rPr>
              <a:t/>
            </a:r>
            <a:br>
              <a:rPr lang="uk-UA" b="1" smtClean="0">
                <a:solidFill>
                  <a:schemeClr val="tx1"/>
                </a:solidFill>
                <a:latin typeface="Times New Roman" pitchFamily="18" charset="0"/>
              </a:rPr>
            </a:br>
            <a:r>
              <a:rPr lang="uk-UA" b="1" smtClean="0">
                <a:solidFill>
                  <a:schemeClr val="tx1"/>
                </a:solidFill>
                <a:latin typeface="Times New Roman" pitchFamily="18" charset="0"/>
              </a:rPr>
              <a:t/>
            </a:r>
            <a:br>
              <a:rPr lang="uk-UA" b="1" smtClean="0">
                <a:solidFill>
                  <a:schemeClr val="tx1"/>
                </a:solidFill>
                <a:latin typeface="Times New Roman" pitchFamily="18" charset="0"/>
              </a:rPr>
            </a:br>
            <a:r>
              <a:rPr lang="uk-UA" sz="4000" b="1" smtClean="0">
                <a:solidFill>
                  <a:schemeClr val="tx1"/>
                </a:solidFill>
                <a:latin typeface="Times New Roman" pitchFamily="18" charset="0"/>
              </a:rPr>
              <a:t>Рухова навичка</a:t>
            </a:r>
            <a:r>
              <a:rPr lang="uk-UA" sz="4000" smtClean="0">
                <a:solidFill>
                  <a:schemeClr val="tx1"/>
                </a:solidFill>
                <a:latin typeface="Times New Roman" pitchFamily="18" charset="0"/>
              </a:rPr>
              <a:t> – такий ступінь </a:t>
            </a:r>
            <a:r>
              <a:rPr lang="uk-UA" sz="4000" i="1" smtClean="0">
                <a:solidFill>
                  <a:schemeClr val="tx1"/>
                </a:solidFill>
                <a:latin typeface="Times New Roman" pitchFamily="18" charset="0"/>
              </a:rPr>
              <a:t>виконання</a:t>
            </a:r>
            <a:r>
              <a:rPr lang="uk-UA" sz="4000" smtClean="0">
                <a:solidFill>
                  <a:schemeClr val="tx1"/>
                </a:solidFill>
                <a:latin typeface="Times New Roman" pitchFamily="18" charset="0"/>
              </a:rPr>
              <a:t> </a:t>
            </a:r>
            <a:r>
              <a:rPr lang="uk-UA" sz="4000" i="1" smtClean="0">
                <a:solidFill>
                  <a:schemeClr val="tx1"/>
                </a:solidFill>
                <a:latin typeface="Times New Roman" pitchFamily="18" charset="0"/>
              </a:rPr>
              <a:t>техніки</a:t>
            </a:r>
            <a:r>
              <a:rPr lang="uk-UA" sz="4000" smtClean="0">
                <a:solidFill>
                  <a:schemeClr val="tx1"/>
                </a:solidFill>
                <a:latin typeface="Times New Roman" pitchFamily="18" charset="0"/>
              </a:rPr>
              <a:t> рухової дії, при якому управління рухами відбувається </a:t>
            </a:r>
            <a:r>
              <a:rPr lang="uk-UA" sz="4000" i="1" smtClean="0">
                <a:solidFill>
                  <a:schemeClr val="tx1"/>
                </a:solidFill>
                <a:latin typeface="Times New Roman" pitchFamily="18" charset="0"/>
              </a:rPr>
              <a:t>неавтоматизовано</a:t>
            </a:r>
            <a:r>
              <a:rPr lang="uk-UA" sz="4000" smtClean="0">
                <a:solidFill>
                  <a:schemeClr val="tx1"/>
                </a:solidFill>
                <a:latin typeface="Times New Roman" pitchFamily="18" charset="0"/>
              </a:rPr>
              <a:t>.</a:t>
            </a:r>
            <a:endParaRPr lang="ru-RU" sz="4000" smtClean="0">
              <a:solidFill>
                <a:schemeClr val="tx1"/>
              </a:solidFill>
              <a:latin typeface="Times New Roman" pitchFamily="18" charset="0"/>
            </a:endParaRPr>
          </a:p>
        </p:txBody>
      </p:sp>
      <p:sp>
        <p:nvSpPr>
          <p:cNvPr id="23554" name="Заголовок 1"/>
          <p:cNvSpPr>
            <a:spLocks/>
          </p:cNvSpPr>
          <p:nvPr/>
        </p:nvSpPr>
        <p:spPr bwMode="auto">
          <a:xfrm>
            <a:off x="677863" y="609600"/>
            <a:ext cx="8596312" cy="1320800"/>
          </a:xfrm>
          <a:prstGeom prst="rect">
            <a:avLst/>
          </a:prstGeom>
          <a:noFill/>
          <a:ln w="9525">
            <a:noFill/>
            <a:miter lim="800000"/>
            <a:headEnd/>
            <a:tailEnd/>
          </a:ln>
        </p:spPr>
        <p:txBody>
          <a:bodyPr/>
          <a:lstStyle/>
          <a:p>
            <a:pPr algn="ctr"/>
            <a:r>
              <a:rPr lang="uk-UA" sz="2800">
                <a:solidFill>
                  <a:schemeClr val="accent1"/>
                </a:solidFill>
                <a:latin typeface="Trebuchet MS" pitchFamily="34" charset="0"/>
              </a:rPr>
              <a:t/>
            </a:r>
            <a:br>
              <a:rPr lang="uk-UA" sz="2800">
                <a:solidFill>
                  <a:schemeClr val="accent1"/>
                </a:solidFill>
                <a:latin typeface="Trebuchet MS" pitchFamily="34" charset="0"/>
              </a:rPr>
            </a:br>
            <a:r>
              <a:rPr lang="uk-UA" sz="2800">
                <a:solidFill>
                  <a:schemeClr val="accent1"/>
                </a:solidFill>
                <a:latin typeface="Trebuchet MS" pitchFamily="34" charset="0"/>
              </a:rPr>
              <a:t>ЗАПИШІТЬ ПРАВИЛЬНО!!!</a:t>
            </a:r>
            <a:r>
              <a:rPr lang="ru-RU" sz="2800">
                <a:solidFill>
                  <a:schemeClr val="accent1"/>
                </a:solidFill>
                <a:latin typeface="Trebuchet MS" pitchFamily="34" charset="0"/>
              </a:rPr>
              <a:t/>
            </a:r>
            <a:br>
              <a:rPr lang="ru-RU" sz="2800">
                <a:solidFill>
                  <a:schemeClr val="accent1"/>
                </a:solidFill>
                <a:latin typeface="Trebuchet MS" pitchFamily="34" charset="0"/>
              </a:rPr>
            </a:br>
            <a:r>
              <a:rPr lang="uk-UA" sz="2800">
                <a:latin typeface="Times New Roman" pitchFamily="18" charset="0"/>
                <a:cs typeface="Times New Roman" pitchFamily="18" charset="0"/>
              </a:rPr>
              <a:t>.</a:t>
            </a:r>
            <a:endParaRPr lang="ru-RU" sz="2800">
              <a:solidFill>
                <a:schemeClr val="accent1"/>
              </a:solidFill>
              <a:latin typeface="Trebuchet MS" pitchFamily="34"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Объект 2"/>
          <p:cNvSpPr>
            <a:spLocks noGrp="1"/>
          </p:cNvSpPr>
          <p:nvPr>
            <p:ph idx="1"/>
          </p:nvPr>
        </p:nvSpPr>
        <p:spPr>
          <a:xfrm>
            <a:off x="255588" y="0"/>
            <a:ext cx="11176000" cy="6470650"/>
          </a:xfrm>
        </p:spPr>
        <p:txBody>
          <a:bodyPr/>
          <a:lstStyle/>
          <a:p>
            <a:pPr algn="ctr" eaLnBrk="1" hangingPunct="1">
              <a:buFont typeface="Wingdings 3" pitchFamily="18" charset="2"/>
              <a:buNone/>
            </a:pPr>
            <a:endParaRPr lang="uk-UA" sz="2400" smtClean="0">
              <a:latin typeface="Times New Roman" pitchFamily="18" charset="0"/>
            </a:endParaRPr>
          </a:p>
          <a:p>
            <a:pPr algn="ctr" eaLnBrk="1" hangingPunct="1">
              <a:buFont typeface="Wingdings 3" pitchFamily="18" charset="2"/>
              <a:buNone/>
            </a:pPr>
            <a:r>
              <a:rPr lang="uk-UA" sz="3200" smtClean="0"/>
              <a:t>ЗНАЙДИ ПОМИЛКИ!</a:t>
            </a:r>
            <a:endParaRPr lang="uk-UA" sz="3200" smtClean="0">
              <a:latin typeface="Times New Roman" pitchFamily="18" charset="0"/>
            </a:endParaRPr>
          </a:p>
          <a:p>
            <a:pPr algn="ctr" eaLnBrk="1" hangingPunct="1">
              <a:buFont typeface="Wingdings 3" pitchFamily="18" charset="2"/>
              <a:buNone/>
            </a:pPr>
            <a:r>
              <a:rPr lang="uk-UA" sz="2400" smtClean="0">
                <a:solidFill>
                  <a:schemeClr val="tx1"/>
                </a:solidFill>
                <a:latin typeface="Times New Roman" pitchFamily="18" charset="0"/>
              </a:rPr>
              <a:t>Характерні ознаки рухової навички:</a:t>
            </a:r>
          </a:p>
          <a:p>
            <a:pPr algn="just" eaLnBrk="1" hangingPunct="1">
              <a:buFont typeface="Wingdings 3" pitchFamily="18" charset="2"/>
              <a:buNone/>
            </a:pPr>
            <a:r>
              <a:rPr lang="uk-UA" sz="2400" smtClean="0">
                <a:solidFill>
                  <a:schemeClr val="tx1"/>
                </a:solidFill>
                <a:latin typeface="Times New Roman" pitchFamily="18" charset="0"/>
              </a:rPr>
              <a:t>1) управління рухами неавтоматизоване. </a:t>
            </a:r>
          </a:p>
          <a:p>
            <a:pPr algn="just" eaLnBrk="1" hangingPunct="1">
              <a:buFont typeface="Wingdings 3" pitchFamily="18" charset="2"/>
              <a:buNone/>
            </a:pPr>
            <a:r>
              <a:rPr lang="uk-UA" sz="2400" smtClean="0">
                <a:solidFill>
                  <a:schemeClr val="tx1"/>
                </a:solidFill>
                <a:latin typeface="Times New Roman" pitchFamily="18" charset="0"/>
              </a:rPr>
              <a:t>2) Рухи неточні, наявність зайвих рухів.</a:t>
            </a:r>
          </a:p>
          <a:p>
            <a:pPr algn="just" eaLnBrk="1" hangingPunct="1">
              <a:buFont typeface="Wingdings 3" pitchFamily="18" charset="2"/>
              <a:buNone/>
            </a:pPr>
            <a:r>
              <a:rPr lang="uk-UA" sz="2400" smtClean="0">
                <a:solidFill>
                  <a:schemeClr val="tx1"/>
                </a:solidFill>
                <a:latin typeface="Times New Roman" pitchFamily="18" charset="0"/>
              </a:rPr>
              <a:t>3) Удосконалюється міжм’язова координація.</a:t>
            </a:r>
          </a:p>
          <a:p>
            <a:pPr algn="just" eaLnBrk="1" hangingPunct="1">
              <a:buFont typeface="Wingdings 3" pitchFamily="18" charset="2"/>
              <a:buNone/>
            </a:pPr>
            <a:r>
              <a:rPr lang="uk-UA" sz="2400" smtClean="0">
                <a:solidFill>
                  <a:schemeClr val="tx1"/>
                </a:solidFill>
                <a:latin typeface="Times New Roman" pitchFamily="18" charset="0"/>
              </a:rPr>
              <a:t>4) Свідомість учнів спрямована на ………………………………..</a:t>
            </a:r>
          </a:p>
          <a:p>
            <a:pPr algn="just" eaLnBrk="1" hangingPunct="1">
              <a:buFont typeface="Wingdings 3" pitchFamily="18" charset="2"/>
              <a:buNone/>
            </a:pPr>
            <a:r>
              <a:rPr lang="uk-UA" sz="2400" smtClean="0">
                <a:solidFill>
                  <a:schemeClr val="tx1"/>
                </a:solidFill>
                <a:latin typeface="Times New Roman" pitchFamily="18" charset="0"/>
              </a:rPr>
              <a:t>5) Незлитість виконання рухової дії (об’єднання окремих рухів у цілісний рух – підвищується точність, ритм, коротшає час виконання руху в цілому).</a:t>
            </a:r>
          </a:p>
          <a:p>
            <a:pPr algn="just" eaLnBrk="1" hangingPunct="1">
              <a:buFont typeface="Wingdings 3" pitchFamily="18" charset="2"/>
              <a:buNone/>
            </a:pPr>
            <a:r>
              <a:rPr lang="uk-UA" sz="2400" smtClean="0">
                <a:solidFill>
                  <a:schemeClr val="tx1"/>
                </a:solidFill>
                <a:latin typeface="Times New Roman" pitchFamily="18" charset="0"/>
              </a:rPr>
              <a:t>6) Спостерігається нестабільність та непластичність рухової навички, тобто рухова дія може виконуватися з меншими порушеннями в інших умовах (в іншому спортивному залі, на інших спортивних снарядах, при дії інших дратівних чинників – глядачів, сильного шуму, підвищення температури).</a:t>
            </a:r>
          </a:p>
          <a:p>
            <a:pPr algn="just" eaLnBrk="1" hangingPunct="1"/>
            <a:endParaRPr lang="ru-RU" sz="2400" i="1" smtClean="0">
              <a:solidFill>
                <a:schemeClr val="tx1"/>
              </a:solidFill>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p:txBody>
          <a:bodyPr/>
          <a:lstStyle/>
          <a:p>
            <a:pPr algn="ctr" eaLnBrk="1" hangingPunct="1"/>
            <a:r>
              <a:rPr lang="uk-UA" smtClean="0"/>
              <a:t>ВИПРАВ І ЗАПИШИ ПРАВИЛЬНО!</a:t>
            </a:r>
            <a:endParaRPr lang="ru-RU" smtClean="0"/>
          </a:p>
        </p:txBody>
      </p:sp>
      <p:sp>
        <p:nvSpPr>
          <p:cNvPr id="25602" name="Объект 2"/>
          <p:cNvSpPr>
            <a:spLocks noGrp="1"/>
          </p:cNvSpPr>
          <p:nvPr>
            <p:ph idx="1"/>
          </p:nvPr>
        </p:nvSpPr>
        <p:spPr>
          <a:xfrm>
            <a:off x="560388" y="1609725"/>
            <a:ext cx="8596312" cy="3881438"/>
          </a:xfrm>
        </p:spPr>
        <p:txBody>
          <a:bodyPr/>
          <a:lstStyle/>
          <a:p>
            <a:pPr algn="just" eaLnBrk="1" hangingPunct="1">
              <a:lnSpc>
                <a:spcPct val="180000"/>
              </a:lnSpc>
            </a:pPr>
            <a:r>
              <a:rPr lang="uk-UA" sz="3200" b="1" smtClean="0">
                <a:latin typeface="Times New Roman" pitchFamily="18" charset="0"/>
              </a:rPr>
              <a:t>Стабільність рухової навички</a:t>
            </a:r>
            <a:r>
              <a:rPr lang="uk-UA" sz="3200" smtClean="0">
                <a:latin typeface="Times New Roman" pitchFamily="18" charset="0"/>
              </a:rPr>
              <a:t> – це </a:t>
            </a:r>
            <a:r>
              <a:rPr lang="uk-UA" sz="3200" i="1" smtClean="0">
                <a:latin typeface="Times New Roman" pitchFamily="18" charset="0"/>
              </a:rPr>
              <a:t>одноразове </a:t>
            </a:r>
            <a:r>
              <a:rPr lang="uk-UA" sz="3200" smtClean="0">
                <a:latin typeface="Times New Roman" pitchFamily="18" charset="0"/>
              </a:rPr>
              <a:t>виконання руху без зниження якості виконання. </a:t>
            </a:r>
          </a:p>
          <a:p>
            <a:pPr algn="just" eaLnBrk="1" hangingPunct="1">
              <a:lnSpc>
                <a:spcPct val="180000"/>
              </a:lnSpc>
            </a:pPr>
            <a:r>
              <a:rPr lang="uk-UA" sz="3200" b="1" smtClean="0">
                <a:latin typeface="Times New Roman" pitchFamily="18" charset="0"/>
              </a:rPr>
              <a:t>Пластичність</a:t>
            </a:r>
            <a:r>
              <a:rPr lang="uk-UA" sz="3200" smtClean="0">
                <a:latin typeface="Times New Roman" pitchFamily="18" charset="0"/>
              </a:rPr>
              <a:t> – уміння відтворити рух у </a:t>
            </a:r>
            <a:r>
              <a:rPr lang="uk-UA" sz="3200" i="1" smtClean="0">
                <a:latin typeface="Times New Roman" pitchFamily="18" charset="0"/>
              </a:rPr>
              <a:t>стандартних</a:t>
            </a:r>
            <a:r>
              <a:rPr lang="uk-UA" sz="3200" smtClean="0">
                <a:latin typeface="Times New Roman" pitchFamily="18" charset="0"/>
              </a:rPr>
              <a:t>  </a:t>
            </a:r>
            <a:r>
              <a:rPr lang="uk-UA" sz="3200" i="1" smtClean="0">
                <a:latin typeface="Times New Roman" pitchFamily="18" charset="0"/>
              </a:rPr>
              <a:t>умовах</a:t>
            </a:r>
            <a:r>
              <a:rPr lang="uk-UA" sz="3200" smtClean="0">
                <a:latin typeface="Times New Roman" pitchFamily="18" charset="0"/>
              </a:rPr>
              <a:t>.</a:t>
            </a:r>
          </a:p>
          <a:p>
            <a:pPr algn="just" eaLnBrk="1" hangingPunct="1">
              <a:lnSpc>
                <a:spcPct val="180000"/>
              </a:lnSpc>
            </a:pPr>
            <a:endParaRPr lang="uk-UA" sz="3200" smtClean="0">
              <a:latin typeface="Times New Roman" pitchFamily="18" charset="0"/>
            </a:endParaRPr>
          </a:p>
          <a:p>
            <a:pPr algn="just" eaLnBrk="1" hangingPunct="1">
              <a:lnSpc>
                <a:spcPct val="180000"/>
              </a:lnSpc>
            </a:pPr>
            <a:endParaRPr lang="ru-RU" sz="2200" smtClean="0"/>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p:txBody>
          <a:bodyPr/>
          <a:lstStyle/>
          <a:p>
            <a:pPr algn="ctr" eaLnBrk="1" hangingPunct="1"/>
            <a:r>
              <a:rPr lang="uk-UA" sz="3200" smtClean="0"/>
              <a:t>ЗАПИШІТЬ ПРАВИЛЬНО!!!</a:t>
            </a:r>
            <a:r>
              <a:rPr lang="ru-RU" sz="3200" smtClean="0"/>
              <a:t/>
            </a:r>
            <a:br>
              <a:rPr lang="ru-RU" sz="3200" smtClean="0"/>
            </a:br>
            <a:endParaRPr lang="ru-RU" sz="3200" smtClean="0"/>
          </a:p>
        </p:txBody>
      </p:sp>
      <p:sp>
        <p:nvSpPr>
          <p:cNvPr id="26626" name="Объект 3"/>
          <p:cNvSpPr txBox="1">
            <a:spLocks/>
          </p:cNvSpPr>
          <p:nvPr/>
        </p:nvSpPr>
        <p:spPr bwMode="auto">
          <a:xfrm>
            <a:off x="6659563" y="2449513"/>
            <a:ext cx="2835275" cy="3287712"/>
          </a:xfrm>
          <a:prstGeom prst="rect">
            <a:avLst/>
          </a:prstGeom>
          <a:noFill/>
          <a:ln w="9525">
            <a:noFill/>
            <a:miter lim="800000"/>
            <a:headEnd/>
            <a:tailEnd/>
          </a:ln>
        </p:spPr>
        <p:txBody>
          <a:bodyPr/>
          <a:lstStyle/>
          <a:p>
            <a:pPr marL="342900" indent="-342900">
              <a:spcBef>
                <a:spcPts val="1000"/>
              </a:spcBef>
              <a:buClr>
                <a:schemeClr val="accent1"/>
              </a:buClr>
              <a:buSzPct val="80000"/>
              <a:buFont typeface="Wingdings 3" pitchFamily="18" charset="2"/>
              <a:buChar char=""/>
            </a:pPr>
            <a:endParaRPr lang="ru-RU">
              <a:solidFill>
                <a:srgbClr val="404040"/>
              </a:solidFill>
              <a:latin typeface="Trebuchet MS" pitchFamily="34" charset="0"/>
            </a:endParaRPr>
          </a:p>
        </p:txBody>
      </p:sp>
      <p:sp>
        <p:nvSpPr>
          <p:cNvPr id="26627" name="Прямоугольник 5"/>
          <p:cNvSpPr>
            <a:spLocks noChangeArrowheads="1"/>
          </p:cNvSpPr>
          <p:nvPr/>
        </p:nvSpPr>
        <p:spPr bwMode="auto">
          <a:xfrm>
            <a:off x="528638" y="1555750"/>
            <a:ext cx="10047287" cy="4064000"/>
          </a:xfrm>
          <a:prstGeom prst="rect">
            <a:avLst/>
          </a:prstGeom>
          <a:noFill/>
          <a:ln w="9525">
            <a:noFill/>
            <a:miter lim="800000"/>
            <a:headEnd/>
            <a:tailEnd/>
          </a:ln>
        </p:spPr>
        <p:txBody>
          <a:bodyPr>
            <a:spAutoFit/>
          </a:bodyPr>
          <a:lstStyle/>
          <a:p>
            <a:pPr marL="342900" indent="-342900">
              <a:spcBef>
                <a:spcPts val="1000"/>
              </a:spcBef>
              <a:buClr>
                <a:schemeClr val="accent1"/>
              </a:buClr>
              <a:buSzPct val="80000"/>
              <a:buFont typeface="Wingdings 3" pitchFamily="18" charset="2"/>
              <a:buChar char=""/>
            </a:pPr>
            <a:r>
              <a:rPr lang="uk-UA" sz="3600" b="1">
                <a:latin typeface="Times New Roman" pitchFamily="18" charset="0"/>
              </a:rPr>
              <a:t>Динамічний стереотип </a:t>
            </a:r>
            <a:r>
              <a:rPr lang="uk-UA" sz="3600">
                <a:latin typeface="Times New Roman" pitchFamily="18" charset="0"/>
              </a:rPr>
              <a:t>– це ланцюг умовних рефлексів або </a:t>
            </a:r>
            <a:r>
              <a:rPr lang="uk-UA" sz="3600" i="1">
                <a:latin typeface="Times New Roman" pitchFamily="18" charset="0"/>
              </a:rPr>
              <a:t>несистемність</a:t>
            </a:r>
            <a:r>
              <a:rPr lang="uk-UA" sz="3600">
                <a:latin typeface="Times New Roman" pitchFamily="18" charset="0"/>
              </a:rPr>
              <a:t> у роботі великих півкуль головного мозку. </a:t>
            </a:r>
          </a:p>
          <a:p>
            <a:pPr marL="342900" indent="-342900">
              <a:spcBef>
                <a:spcPts val="1000"/>
              </a:spcBef>
              <a:buClr>
                <a:schemeClr val="accent1"/>
              </a:buClr>
              <a:buSzPct val="80000"/>
              <a:buFont typeface="Wingdings 3" pitchFamily="18" charset="2"/>
              <a:buNone/>
            </a:pPr>
            <a:r>
              <a:rPr lang="uk-UA" sz="3600">
                <a:latin typeface="Times New Roman" pitchFamily="18" charset="0"/>
              </a:rPr>
              <a:t>   </a:t>
            </a:r>
            <a:r>
              <a:rPr lang="uk-UA" sz="3600" i="1">
                <a:latin typeface="Times New Roman" pitchFamily="18" charset="0"/>
              </a:rPr>
              <a:t>Несистемність</a:t>
            </a:r>
            <a:r>
              <a:rPr lang="uk-UA" sz="3600">
                <a:latin typeface="Times New Roman" pitchFamily="18" charset="0"/>
              </a:rPr>
              <a:t> роботи кори головного мозку починає створюватися на </a:t>
            </a:r>
            <a:r>
              <a:rPr lang="uk-UA" sz="3600" i="1">
                <a:latin typeface="Times New Roman" pitchFamily="18" charset="0"/>
              </a:rPr>
              <a:t>останніх</a:t>
            </a:r>
            <a:r>
              <a:rPr lang="uk-UA" sz="3600">
                <a:latin typeface="Times New Roman" pitchFamily="18" charset="0"/>
              </a:rPr>
              <a:t> етапах навчання руху й завершується в стадії автоматизованої рухової навички.</a:t>
            </a:r>
            <a:endParaRPr lang="ru-RU" sz="3600">
              <a:latin typeface="Times New Roman" pitchFamily="18" charset="0"/>
            </a:endParaRPr>
          </a:p>
        </p:txBody>
      </p:sp>
    </p:spTree>
  </p:cSld>
  <p:clrMapOvr>
    <a:masterClrMapping/>
  </p:clrMapOvr>
  <p:transition spd="med">
    <p:wheel spokes="8"/>
    <p:sndAc>
      <p:stSnd>
        <p:snd r:embed="rId2" name="chimes.wav"/>
      </p:stSnd>
    </p:sndAc>
  </p:transition>
  <p:timing>
    <p:tnLst>
      <p:par>
        <p:cTn id="1" dur="indefinite" restart="never" nodeType="tmRoot"/>
      </p:par>
    </p:tnLst>
  </p:timing>
</p:sld>
</file>

<file path=ppt/theme/theme1.xml><?xml version="1.0" encoding="utf-8"?>
<a:theme xmlns:a="http://schemas.openxmlformats.org/drawingml/2006/main" name="Аспект">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912</TotalTime>
  <Words>1085</Words>
  <Application>Microsoft Office PowerPoint</Application>
  <PresentationFormat>Произвольный</PresentationFormat>
  <Paragraphs>149</Paragraphs>
  <Slides>26</Slides>
  <Notes>0</Notes>
  <HiddenSlides>0</HiddenSlides>
  <MMClips>0</MMClips>
  <ScaleCrop>false</ScaleCrop>
  <HeadingPairs>
    <vt:vector size="6" baseType="variant">
      <vt:variant>
        <vt:lpstr>Использованные шрифты</vt:lpstr>
      </vt:variant>
      <vt:variant>
        <vt:i4>6</vt:i4>
      </vt:variant>
      <vt:variant>
        <vt:lpstr>Шаблон оформления</vt:lpstr>
      </vt:variant>
      <vt:variant>
        <vt:i4>4</vt:i4>
      </vt:variant>
      <vt:variant>
        <vt:lpstr>Заголовки слайдов</vt:lpstr>
      </vt:variant>
      <vt:variant>
        <vt:i4>26</vt:i4>
      </vt:variant>
    </vt:vector>
  </HeadingPairs>
  <TitlesOfParts>
    <vt:vector size="36" baseType="lpstr">
      <vt:lpstr>Arial</vt:lpstr>
      <vt:lpstr>Trebuchet MS</vt:lpstr>
      <vt:lpstr>Wingdings 3</vt:lpstr>
      <vt:lpstr>Calibri</vt:lpstr>
      <vt:lpstr>Times New Roman</vt:lpstr>
      <vt:lpstr>Wingdings</vt:lpstr>
      <vt:lpstr>Аспект</vt:lpstr>
      <vt:lpstr>Аспект</vt:lpstr>
      <vt:lpstr>Аспект</vt:lpstr>
      <vt:lpstr>Аспект</vt:lpstr>
      <vt:lpstr> </vt:lpstr>
      <vt:lpstr> ВИПРАВ І ЗАПИШИ ПРАВИЛЬНО    Рухове вміння – це здатність учня до прояву рухової діяльності при зосередженні уваги на деталях його виконання (на одному елементі, що входе до складу рухової дії).     </vt:lpstr>
      <vt:lpstr>ВИПРАВ І ЗАПИШИ ПРАВИЛЬНО</vt:lpstr>
      <vt:lpstr> Рухове вміння характеризується такими ознаками: 1) керування рухами автоматизоване. 2) Несвідоме керування рухами (під контролем свідомості             перебуває один елемент руху). 3) Немає зайвих рухів, розкутість рухів. 4) Нестабільність та неекономність рухів. 5) втома не наступає. 6) швидкість виконання рухів оптимальна.  Рухове вміння – це останній етап в оволодінні  руховими діями.     </vt:lpstr>
      <vt:lpstr>Перехід від рухового вміння до рухової навички може бути різним за тривалістю і залежить від:  1) Техніки виконання рухової дії.  2) Методики освіти.  3) Індивідуальних особливостей вчителя.   </vt:lpstr>
      <vt:lpstr>  Рухова навичка – такий ступінь виконання техніки рухової дії, при якому управління рухами відбувається неавтоматизовано.</vt:lpstr>
      <vt:lpstr>Слайд 7</vt:lpstr>
      <vt:lpstr>ВИПРАВ І ЗАПИШИ ПРАВИЛЬНО!</vt:lpstr>
      <vt:lpstr>ЗАПИШІТЬ ПРАВИЛЬНО!!! </vt:lpstr>
      <vt:lpstr>РОЗСТАВ ПРАВИЛЬНО! Процес формування рухових навичок умовно розділяється на три фази: навпроти кожного визначення написати цифру у порядку змін фаз при формуванні рухових навичок: </vt:lpstr>
      <vt:lpstr>РОЗСТАВИТИ ВІДПОВІДНО змісту визначення</vt:lpstr>
      <vt:lpstr>ДОПИШІТЬ!  </vt:lpstr>
      <vt:lpstr>ДОПИШІТЬ!</vt:lpstr>
      <vt:lpstr> ТЕСТИ ДЛЯ САМОПЕРЕВІРКИ </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 Дякую ВСІМ! ДОМАШНЄ ЗАВДАННЯ –           пройти тестування в системі МУДЛ!</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Кваліфікаційна робота МАГІСТРА НА ТЕМУ: ЗАСТОСУВАННЯ ЧАРЛІДІНГУ У ФІЗИЧНОМУ ВИХОВАННІ ШКОЛЯРІВ</dc:title>
  <dc:creator>Егор Жир</dc:creator>
  <cp:lastModifiedBy>User</cp:lastModifiedBy>
  <cp:revision>69</cp:revision>
  <dcterms:created xsi:type="dcterms:W3CDTF">2019-01-07T18:55:20Z</dcterms:created>
  <dcterms:modified xsi:type="dcterms:W3CDTF">2019-03-25T14:20:22Z</dcterms:modified>
</cp:coreProperties>
</file>